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4"/>
    <p:sldMasterId id="2147483660" r:id="rId5"/>
    <p:sldMasterId id="2147483672" r:id="rId6"/>
  </p:sldMasterIdLst>
  <p:sldIdLst>
    <p:sldId id="259" r:id="rId7"/>
    <p:sldId id="258" r:id="rId8"/>
    <p:sldId id="257" r:id="rId9"/>
    <p:sldId id="260" r:id="rId10"/>
    <p:sldId id="309" r:id="rId11"/>
    <p:sldId id="262" r:id="rId12"/>
    <p:sldId id="285" r:id="rId13"/>
    <p:sldId id="286" r:id="rId14"/>
    <p:sldId id="287" r:id="rId15"/>
    <p:sldId id="288" r:id="rId16"/>
    <p:sldId id="289" r:id="rId17"/>
    <p:sldId id="290" r:id="rId18"/>
    <p:sldId id="291" r:id="rId19"/>
    <p:sldId id="292" r:id="rId20"/>
    <p:sldId id="294" r:id="rId21"/>
    <p:sldId id="295" r:id="rId22"/>
    <p:sldId id="296" r:id="rId23"/>
    <p:sldId id="297" r:id="rId24"/>
    <p:sldId id="298" r:id="rId25"/>
    <p:sldId id="299" r:id="rId26"/>
    <p:sldId id="300" r:id="rId27"/>
    <p:sldId id="301" r:id="rId28"/>
    <p:sldId id="302" r:id="rId29"/>
    <p:sldId id="303" r:id="rId30"/>
    <p:sldId id="304" r:id="rId31"/>
    <p:sldId id="305" r:id="rId32"/>
    <p:sldId id="306" r:id="rId33"/>
    <p:sldId id="307" r:id="rId34"/>
  </p:sldIdLst>
  <p:sldSz cx="6858000" cy="9144000" type="screen4x3"/>
  <p:notesSz cx="6718300" cy="9867900"/>
  <p:custDataLst>
    <p:tags r:id="rId35"/>
  </p:custDataLst>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3D7F7"/>
    <a:srgbClr val="8CCB42"/>
    <a:srgbClr val="79A1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2" d="100"/>
          <a:sy n="82" d="100"/>
        </p:scale>
        <p:origin x="3042" y="10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514350" y="2840568"/>
            <a:ext cx="5829300" cy="1960033"/>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8FEE437C-8F9B-4EB2-B021-2315F44DF844}" type="datetimeFigureOut">
              <a:rPr lang="he-IL" smtClean="0"/>
              <a:pPr/>
              <a:t>ב'/אייר/תשע"ט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7333864-D76C-4F1D-9466-A72CF4524DB0}" type="slidenum">
              <a:rPr lang="he-IL" smtClean="0"/>
              <a:pPr/>
              <a:t>‹#›</a:t>
            </a:fld>
            <a:endParaRPr lang="he-IL"/>
          </a:p>
        </p:txBody>
      </p:sp>
    </p:spTree>
    <p:extLst>
      <p:ext uri="{BB962C8B-B14F-4D97-AF65-F5344CB8AC3E}">
        <p14:creationId xmlns:p14="http://schemas.microsoft.com/office/powerpoint/2010/main" val="82200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8FEE437C-8F9B-4EB2-B021-2315F44DF844}" type="datetimeFigureOut">
              <a:rPr lang="he-IL" smtClean="0"/>
              <a:pPr/>
              <a:t>ב'/אייר/תשע"ט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7333864-D76C-4F1D-9466-A72CF4524DB0}" type="slidenum">
              <a:rPr lang="he-IL" smtClean="0"/>
              <a:pPr/>
              <a:t>‹#›</a:t>
            </a:fld>
            <a:endParaRPr lang="he-IL"/>
          </a:p>
        </p:txBody>
      </p:sp>
    </p:spTree>
    <p:extLst>
      <p:ext uri="{BB962C8B-B14F-4D97-AF65-F5344CB8AC3E}">
        <p14:creationId xmlns:p14="http://schemas.microsoft.com/office/powerpoint/2010/main" val="1637703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4972050" y="366185"/>
            <a:ext cx="1543050" cy="7802033"/>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342900" y="366185"/>
            <a:ext cx="4514850" cy="7802033"/>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8FEE437C-8F9B-4EB2-B021-2315F44DF844}" type="datetimeFigureOut">
              <a:rPr lang="he-IL" smtClean="0"/>
              <a:pPr/>
              <a:t>ב'/אייר/תשע"ט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7333864-D76C-4F1D-9466-A72CF4524DB0}" type="slidenum">
              <a:rPr lang="he-IL" smtClean="0"/>
              <a:pPr/>
              <a:t>‹#›</a:t>
            </a:fld>
            <a:endParaRPr lang="he-IL"/>
          </a:p>
        </p:txBody>
      </p:sp>
    </p:spTree>
    <p:extLst>
      <p:ext uri="{BB962C8B-B14F-4D97-AF65-F5344CB8AC3E}">
        <p14:creationId xmlns:p14="http://schemas.microsoft.com/office/powerpoint/2010/main" val="32033323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514350" y="2840038"/>
            <a:ext cx="5829300" cy="1960562"/>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he-IL" smtClean="0"/>
              <a:t>לחץ כדי לערוך סגנון כותרת משנה של תבנית בסיס</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E9E1D0-6C05-46B9-9DD4-0439703F571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715768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92B20D3-1A15-48DC-87F6-ECEA4AD4DC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154868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541338" y="5875338"/>
            <a:ext cx="5829300" cy="1816100"/>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e-IL" smtClean="0"/>
              <a:t>לחץ כדי לערוך סגנונות טקסט של תבנית בסיס</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F406D8B-6B1E-4012-868C-DF57465581C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470583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514350" y="2641600"/>
            <a:ext cx="283845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3505200" y="2641600"/>
            <a:ext cx="283845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DAB35D9-3458-46B1-A2A9-154FBADA2A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26542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342900" y="366713"/>
            <a:ext cx="6172200" cy="1524000"/>
          </a:xfrm>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C3B4175-D54A-4EEE-AEF2-8DBD4CDC135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379572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37B4D3E-5C34-41C7-A17F-7D13E1BEE5E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675295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8635CA6-90D5-4CE9-A705-C840AE19188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192013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342900" y="363538"/>
            <a:ext cx="2255838" cy="154940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0A48FBD-F086-462E-ABED-C3706A69494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45396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8FEE437C-8F9B-4EB2-B021-2315F44DF844}" type="datetimeFigureOut">
              <a:rPr lang="he-IL" smtClean="0"/>
              <a:pPr/>
              <a:t>ב'/אייר/תשע"ט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7333864-D76C-4F1D-9466-A72CF4524DB0}" type="slidenum">
              <a:rPr lang="he-IL" smtClean="0"/>
              <a:pPr/>
              <a:t>‹#›</a:t>
            </a:fld>
            <a:endParaRPr lang="he-IL"/>
          </a:p>
        </p:txBody>
      </p:sp>
    </p:spTree>
    <p:extLst>
      <p:ext uri="{BB962C8B-B14F-4D97-AF65-F5344CB8AC3E}">
        <p14:creationId xmlns:p14="http://schemas.microsoft.com/office/powerpoint/2010/main" val="49166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344613" y="6400800"/>
            <a:ext cx="4114800" cy="7556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e-IL" noProof="0" smtClean="0"/>
          </a:p>
        </p:txBody>
      </p:sp>
      <p:sp>
        <p:nvSpPr>
          <p:cNvPr id="4" name="מציין מיקום טקסט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833E614-DCE9-4E13-B087-2A98D15B15C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273275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82F7711-EEB3-46EE-B561-FB77A9EB432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395463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4886325" y="812800"/>
            <a:ext cx="1457325" cy="7315200"/>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514350" y="812800"/>
            <a:ext cx="4219575" cy="7315200"/>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A477275-B60B-4014-A1CE-40578A9B32D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385454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514350" y="2840568"/>
            <a:ext cx="5829300" cy="1960033"/>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8FEE437C-8F9B-4EB2-B021-2315F44DF844}" type="datetimeFigureOut">
              <a:rPr lang="he-IL" smtClean="0">
                <a:solidFill>
                  <a:prstClr val="black">
                    <a:tint val="75000"/>
                  </a:prstClr>
                </a:solidFill>
              </a:rPr>
              <a:pPr/>
              <a:t>ב'/אייר/תשע"ט</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F7333864-D76C-4F1D-9466-A72CF4524DB0}"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5327789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8FEE437C-8F9B-4EB2-B021-2315F44DF844}" type="datetimeFigureOut">
              <a:rPr lang="he-IL" smtClean="0">
                <a:solidFill>
                  <a:prstClr val="black">
                    <a:tint val="75000"/>
                  </a:prstClr>
                </a:solidFill>
              </a:rPr>
              <a:pPr/>
              <a:t>ב'/אייר/תשע"ט</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F7333864-D76C-4F1D-9466-A72CF4524DB0}"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6453982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541735" y="5875867"/>
            <a:ext cx="5829300" cy="1816100"/>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8FEE437C-8F9B-4EB2-B021-2315F44DF844}" type="datetimeFigureOut">
              <a:rPr lang="he-IL" smtClean="0">
                <a:solidFill>
                  <a:prstClr val="black">
                    <a:tint val="75000"/>
                  </a:prstClr>
                </a:solidFill>
              </a:rPr>
              <a:pPr/>
              <a:t>ב'/אייר/תשע"ט</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F7333864-D76C-4F1D-9466-A72CF4524DB0}"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4382555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8FEE437C-8F9B-4EB2-B021-2315F44DF844}" type="datetimeFigureOut">
              <a:rPr lang="he-IL" smtClean="0">
                <a:solidFill>
                  <a:prstClr val="black">
                    <a:tint val="75000"/>
                  </a:prstClr>
                </a:solidFill>
              </a:rPr>
              <a:pPr/>
              <a:t>ב'/אייר/תשע"ט</a:t>
            </a:fld>
            <a:endParaRPr lang="he-IL">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F7333864-D76C-4F1D-9466-A72CF4524DB0}"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85960751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8FEE437C-8F9B-4EB2-B021-2315F44DF844}" type="datetimeFigureOut">
              <a:rPr lang="he-IL" smtClean="0">
                <a:solidFill>
                  <a:prstClr val="black">
                    <a:tint val="75000"/>
                  </a:prstClr>
                </a:solidFill>
              </a:rPr>
              <a:pPr/>
              <a:t>ב'/אייר/תשע"ט</a:t>
            </a:fld>
            <a:endParaRPr lang="he-IL">
              <a:solidFill>
                <a:prstClr val="black">
                  <a:tint val="75000"/>
                </a:prstClr>
              </a:solidFill>
            </a:endParaRPr>
          </a:p>
        </p:txBody>
      </p:sp>
      <p:sp>
        <p:nvSpPr>
          <p:cNvPr id="8" name="מציין מיקום של כותרת תחתונה 7"/>
          <p:cNvSpPr>
            <a:spLocks noGrp="1"/>
          </p:cNvSpPr>
          <p:nvPr>
            <p:ph type="ftr" sz="quarter" idx="11"/>
          </p:nvPr>
        </p:nvSpPr>
        <p:spPr/>
        <p:txBody>
          <a:bodyPr/>
          <a:lstStyle/>
          <a:p>
            <a:endParaRPr lang="he-IL">
              <a:solidFill>
                <a:prstClr val="black">
                  <a:tint val="75000"/>
                </a:prstClr>
              </a:solidFill>
            </a:endParaRPr>
          </a:p>
        </p:txBody>
      </p:sp>
      <p:sp>
        <p:nvSpPr>
          <p:cNvPr id="9" name="מציין מיקום של מספר שקופית 8"/>
          <p:cNvSpPr>
            <a:spLocks noGrp="1"/>
          </p:cNvSpPr>
          <p:nvPr>
            <p:ph type="sldNum" sz="quarter" idx="12"/>
          </p:nvPr>
        </p:nvSpPr>
        <p:spPr/>
        <p:txBody>
          <a:bodyPr/>
          <a:lstStyle/>
          <a:p>
            <a:fld id="{F7333864-D76C-4F1D-9466-A72CF4524DB0}"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7506923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8FEE437C-8F9B-4EB2-B021-2315F44DF844}" type="datetimeFigureOut">
              <a:rPr lang="he-IL" smtClean="0">
                <a:solidFill>
                  <a:prstClr val="black">
                    <a:tint val="75000"/>
                  </a:prstClr>
                </a:solidFill>
              </a:rPr>
              <a:pPr/>
              <a:t>ב'/אייר/תשע"ט</a:t>
            </a:fld>
            <a:endParaRPr lang="he-IL">
              <a:solidFill>
                <a:prstClr val="black">
                  <a:tint val="75000"/>
                </a:prstClr>
              </a:solidFill>
            </a:endParaRPr>
          </a:p>
        </p:txBody>
      </p:sp>
      <p:sp>
        <p:nvSpPr>
          <p:cNvPr id="4" name="מציין מיקום של כותרת תחתונה 3"/>
          <p:cNvSpPr>
            <a:spLocks noGrp="1"/>
          </p:cNvSpPr>
          <p:nvPr>
            <p:ph type="ftr" sz="quarter" idx="11"/>
          </p:nvPr>
        </p:nvSpPr>
        <p:spPr/>
        <p:txBody>
          <a:bodyPr/>
          <a:lstStyle/>
          <a:p>
            <a:endParaRPr lang="he-IL">
              <a:solidFill>
                <a:prstClr val="black">
                  <a:tint val="75000"/>
                </a:prstClr>
              </a:solidFill>
            </a:endParaRPr>
          </a:p>
        </p:txBody>
      </p:sp>
      <p:sp>
        <p:nvSpPr>
          <p:cNvPr id="5" name="מציין מיקום של מספר שקופית 4"/>
          <p:cNvSpPr>
            <a:spLocks noGrp="1"/>
          </p:cNvSpPr>
          <p:nvPr>
            <p:ph type="sldNum" sz="quarter" idx="12"/>
          </p:nvPr>
        </p:nvSpPr>
        <p:spPr/>
        <p:txBody>
          <a:bodyPr/>
          <a:lstStyle/>
          <a:p>
            <a:fld id="{F7333864-D76C-4F1D-9466-A72CF4524DB0}"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1524041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8FEE437C-8F9B-4EB2-B021-2315F44DF844}" type="datetimeFigureOut">
              <a:rPr lang="he-IL" smtClean="0">
                <a:solidFill>
                  <a:prstClr val="black">
                    <a:tint val="75000"/>
                  </a:prstClr>
                </a:solidFill>
              </a:rPr>
              <a:pPr/>
              <a:t>ב'/אייר/תשע"ט</a:t>
            </a:fld>
            <a:endParaRPr lang="he-IL">
              <a:solidFill>
                <a:prstClr val="black">
                  <a:tint val="75000"/>
                </a:prstClr>
              </a:solidFill>
            </a:endParaRPr>
          </a:p>
        </p:txBody>
      </p:sp>
      <p:sp>
        <p:nvSpPr>
          <p:cNvPr id="3" name="מציין מיקום של כותרת תחתונה 2"/>
          <p:cNvSpPr>
            <a:spLocks noGrp="1"/>
          </p:cNvSpPr>
          <p:nvPr>
            <p:ph type="ftr" sz="quarter" idx="11"/>
          </p:nvPr>
        </p:nvSpPr>
        <p:spPr/>
        <p:txBody>
          <a:bodyPr/>
          <a:lstStyle/>
          <a:p>
            <a:endParaRPr lang="he-IL">
              <a:solidFill>
                <a:prstClr val="black">
                  <a:tint val="75000"/>
                </a:prstClr>
              </a:solidFill>
            </a:endParaRPr>
          </a:p>
        </p:txBody>
      </p:sp>
      <p:sp>
        <p:nvSpPr>
          <p:cNvPr id="4" name="מציין מיקום של מספר שקופית 3"/>
          <p:cNvSpPr>
            <a:spLocks noGrp="1"/>
          </p:cNvSpPr>
          <p:nvPr>
            <p:ph type="sldNum" sz="quarter" idx="12"/>
          </p:nvPr>
        </p:nvSpPr>
        <p:spPr/>
        <p:txBody>
          <a:bodyPr/>
          <a:lstStyle/>
          <a:p>
            <a:fld id="{F7333864-D76C-4F1D-9466-A72CF4524DB0}"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861954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541735" y="5875867"/>
            <a:ext cx="5829300" cy="1816100"/>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8FEE437C-8F9B-4EB2-B021-2315F44DF844}" type="datetimeFigureOut">
              <a:rPr lang="he-IL" smtClean="0"/>
              <a:pPr/>
              <a:t>ב'/אייר/תשע"ט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7333864-D76C-4F1D-9466-A72CF4524DB0}" type="slidenum">
              <a:rPr lang="he-IL" smtClean="0"/>
              <a:pPr/>
              <a:t>‹#›</a:t>
            </a:fld>
            <a:endParaRPr lang="he-IL"/>
          </a:p>
        </p:txBody>
      </p:sp>
    </p:spTree>
    <p:extLst>
      <p:ext uri="{BB962C8B-B14F-4D97-AF65-F5344CB8AC3E}">
        <p14:creationId xmlns:p14="http://schemas.microsoft.com/office/powerpoint/2010/main" val="8948027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342900" y="364067"/>
            <a:ext cx="2256235" cy="154940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8FEE437C-8F9B-4EB2-B021-2315F44DF844}" type="datetimeFigureOut">
              <a:rPr lang="he-IL" smtClean="0">
                <a:solidFill>
                  <a:prstClr val="black">
                    <a:tint val="75000"/>
                  </a:prstClr>
                </a:solidFill>
              </a:rPr>
              <a:pPr/>
              <a:t>ב'/אייר/תשע"ט</a:t>
            </a:fld>
            <a:endParaRPr lang="he-IL">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F7333864-D76C-4F1D-9466-A72CF4524DB0}"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1176391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344216" y="6400800"/>
            <a:ext cx="4114800" cy="755651"/>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8FEE437C-8F9B-4EB2-B021-2315F44DF844}" type="datetimeFigureOut">
              <a:rPr lang="he-IL" smtClean="0">
                <a:solidFill>
                  <a:prstClr val="black">
                    <a:tint val="75000"/>
                  </a:prstClr>
                </a:solidFill>
              </a:rPr>
              <a:pPr/>
              <a:t>ב'/אייר/תשע"ט</a:t>
            </a:fld>
            <a:endParaRPr lang="he-IL">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F7333864-D76C-4F1D-9466-A72CF4524DB0}"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10429746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8FEE437C-8F9B-4EB2-B021-2315F44DF844}" type="datetimeFigureOut">
              <a:rPr lang="he-IL" smtClean="0">
                <a:solidFill>
                  <a:prstClr val="black">
                    <a:tint val="75000"/>
                  </a:prstClr>
                </a:solidFill>
              </a:rPr>
              <a:pPr/>
              <a:t>ב'/אייר/תשע"ט</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F7333864-D76C-4F1D-9466-A72CF4524DB0}"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69379586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4972050" y="366185"/>
            <a:ext cx="1543050" cy="7802033"/>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342900" y="366185"/>
            <a:ext cx="4514850" cy="7802033"/>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8FEE437C-8F9B-4EB2-B021-2315F44DF844}" type="datetimeFigureOut">
              <a:rPr lang="he-IL" smtClean="0">
                <a:solidFill>
                  <a:prstClr val="black">
                    <a:tint val="75000"/>
                  </a:prstClr>
                </a:solidFill>
              </a:rPr>
              <a:pPr/>
              <a:t>ב'/אייר/תשע"ט</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F7333864-D76C-4F1D-9466-A72CF4524DB0}"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95941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8FEE437C-8F9B-4EB2-B021-2315F44DF844}" type="datetimeFigureOut">
              <a:rPr lang="he-IL" smtClean="0"/>
              <a:pPr/>
              <a:t>ב'/אייר/תשע"ט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F7333864-D76C-4F1D-9466-A72CF4524DB0}" type="slidenum">
              <a:rPr lang="he-IL" smtClean="0"/>
              <a:pPr/>
              <a:t>‹#›</a:t>
            </a:fld>
            <a:endParaRPr lang="he-IL"/>
          </a:p>
        </p:txBody>
      </p:sp>
    </p:spTree>
    <p:extLst>
      <p:ext uri="{BB962C8B-B14F-4D97-AF65-F5344CB8AC3E}">
        <p14:creationId xmlns:p14="http://schemas.microsoft.com/office/powerpoint/2010/main" val="3584383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8FEE437C-8F9B-4EB2-B021-2315F44DF844}" type="datetimeFigureOut">
              <a:rPr lang="he-IL" smtClean="0"/>
              <a:pPr/>
              <a:t>ב'/אייר/תשע"ט</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F7333864-D76C-4F1D-9466-A72CF4524DB0}" type="slidenum">
              <a:rPr lang="he-IL" smtClean="0"/>
              <a:pPr/>
              <a:t>‹#›</a:t>
            </a:fld>
            <a:endParaRPr lang="he-IL"/>
          </a:p>
        </p:txBody>
      </p:sp>
    </p:spTree>
    <p:extLst>
      <p:ext uri="{BB962C8B-B14F-4D97-AF65-F5344CB8AC3E}">
        <p14:creationId xmlns:p14="http://schemas.microsoft.com/office/powerpoint/2010/main" val="1862038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8FEE437C-8F9B-4EB2-B021-2315F44DF844}" type="datetimeFigureOut">
              <a:rPr lang="he-IL" smtClean="0"/>
              <a:pPr/>
              <a:t>ב'/אייר/תשע"ט</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F7333864-D76C-4F1D-9466-A72CF4524DB0}" type="slidenum">
              <a:rPr lang="he-IL" smtClean="0"/>
              <a:pPr/>
              <a:t>‹#›</a:t>
            </a:fld>
            <a:endParaRPr lang="he-IL"/>
          </a:p>
        </p:txBody>
      </p:sp>
    </p:spTree>
    <p:extLst>
      <p:ext uri="{BB962C8B-B14F-4D97-AF65-F5344CB8AC3E}">
        <p14:creationId xmlns:p14="http://schemas.microsoft.com/office/powerpoint/2010/main" val="3879378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8FEE437C-8F9B-4EB2-B021-2315F44DF844}" type="datetimeFigureOut">
              <a:rPr lang="he-IL" smtClean="0"/>
              <a:pPr/>
              <a:t>ב'/אייר/תשע"ט</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F7333864-D76C-4F1D-9466-A72CF4524DB0}" type="slidenum">
              <a:rPr lang="he-IL" smtClean="0"/>
              <a:pPr/>
              <a:t>‹#›</a:t>
            </a:fld>
            <a:endParaRPr lang="he-IL"/>
          </a:p>
        </p:txBody>
      </p:sp>
    </p:spTree>
    <p:extLst>
      <p:ext uri="{BB962C8B-B14F-4D97-AF65-F5344CB8AC3E}">
        <p14:creationId xmlns:p14="http://schemas.microsoft.com/office/powerpoint/2010/main" val="221619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342900" y="364067"/>
            <a:ext cx="2256235" cy="154940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8FEE437C-8F9B-4EB2-B021-2315F44DF844}" type="datetimeFigureOut">
              <a:rPr lang="he-IL" smtClean="0"/>
              <a:pPr/>
              <a:t>ב'/אייר/תשע"ט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F7333864-D76C-4F1D-9466-A72CF4524DB0}" type="slidenum">
              <a:rPr lang="he-IL" smtClean="0"/>
              <a:pPr/>
              <a:t>‹#›</a:t>
            </a:fld>
            <a:endParaRPr lang="he-IL"/>
          </a:p>
        </p:txBody>
      </p:sp>
    </p:spTree>
    <p:extLst>
      <p:ext uri="{BB962C8B-B14F-4D97-AF65-F5344CB8AC3E}">
        <p14:creationId xmlns:p14="http://schemas.microsoft.com/office/powerpoint/2010/main" val="615266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344216" y="6400800"/>
            <a:ext cx="4114800" cy="755651"/>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8FEE437C-8F9B-4EB2-B021-2315F44DF844}" type="datetimeFigureOut">
              <a:rPr lang="he-IL" smtClean="0"/>
              <a:pPr/>
              <a:t>ב'/אייר/תשע"ט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F7333864-D76C-4F1D-9466-A72CF4524DB0}" type="slidenum">
              <a:rPr lang="he-IL" smtClean="0"/>
              <a:pPr/>
              <a:t>‹#›</a:t>
            </a:fld>
            <a:endParaRPr lang="he-IL"/>
          </a:p>
        </p:txBody>
      </p:sp>
    </p:spTree>
    <p:extLst>
      <p:ext uri="{BB962C8B-B14F-4D97-AF65-F5344CB8AC3E}">
        <p14:creationId xmlns:p14="http://schemas.microsoft.com/office/powerpoint/2010/main" val="2038737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342900" y="366184"/>
            <a:ext cx="6172200" cy="1524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342900" y="2133601"/>
            <a:ext cx="6172200" cy="6034617"/>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4914900" y="8475134"/>
            <a:ext cx="1600200" cy="486833"/>
          </a:xfrm>
          <a:prstGeom prst="rect">
            <a:avLst/>
          </a:prstGeom>
        </p:spPr>
        <p:txBody>
          <a:bodyPr vert="horz" lIns="91440" tIns="45720" rIns="91440" bIns="45720" rtlCol="1" anchor="ctr"/>
          <a:lstStyle>
            <a:lvl1pPr algn="r">
              <a:defRPr sz="1200">
                <a:solidFill>
                  <a:schemeClr val="tx1">
                    <a:tint val="75000"/>
                  </a:schemeClr>
                </a:solidFill>
              </a:defRPr>
            </a:lvl1pPr>
          </a:lstStyle>
          <a:p>
            <a:fld id="{8FEE437C-8F9B-4EB2-B021-2315F44DF844}" type="datetimeFigureOut">
              <a:rPr lang="he-IL" smtClean="0"/>
              <a:pPr/>
              <a:t>ב'/אייר/תשע"ט</a:t>
            </a:fld>
            <a:endParaRPr lang="he-IL"/>
          </a:p>
        </p:txBody>
      </p:sp>
      <p:sp>
        <p:nvSpPr>
          <p:cNvPr id="5" name="מציין מיקום של כותרת תחתונה 4"/>
          <p:cNvSpPr>
            <a:spLocks noGrp="1"/>
          </p:cNvSpPr>
          <p:nvPr>
            <p:ph type="ftr" sz="quarter" idx="3"/>
          </p:nvPr>
        </p:nvSpPr>
        <p:spPr>
          <a:xfrm>
            <a:off x="2343150" y="8475134"/>
            <a:ext cx="2171700" cy="486833"/>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342900" y="8475134"/>
            <a:ext cx="1600200" cy="486833"/>
          </a:xfrm>
          <a:prstGeom prst="rect">
            <a:avLst/>
          </a:prstGeom>
        </p:spPr>
        <p:txBody>
          <a:bodyPr vert="horz" lIns="91440" tIns="45720" rIns="91440" bIns="45720" rtlCol="1" anchor="ctr"/>
          <a:lstStyle>
            <a:lvl1pPr algn="l">
              <a:defRPr sz="1200">
                <a:solidFill>
                  <a:schemeClr val="tx1">
                    <a:tint val="75000"/>
                  </a:schemeClr>
                </a:solidFill>
              </a:defRPr>
            </a:lvl1pPr>
          </a:lstStyle>
          <a:p>
            <a:fld id="{F7333864-D76C-4F1D-9466-A72CF4524DB0}" type="slidenum">
              <a:rPr lang="he-IL" smtClean="0"/>
              <a:pPr/>
              <a:t>‹#›</a:t>
            </a:fld>
            <a:endParaRPr lang="he-IL"/>
          </a:p>
        </p:txBody>
      </p:sp>
    </p:spTree>
    <p:extLst>
      <p:ext uri="{BB962C8B-B14F-4D97-AF65-F5344CB8AC3E}">
        <p14:creationId xmlns:p14="http://schemas.microsoft.com/office/powerpoint/2010/main" val="1436313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14350" y="812800"/>
            <a:ext cx="58293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he-IL" smtClean="0"/>
              <a:t>לחץ כדי לערוך סגנון כותרת של תבנית בסיס</a:t>
            </a:r>
          </a:p>
        </p:txBody>
      </p:sp>
      <p:sp>
        <p:nvSpPr>
          <p:cNvPr id="1027" name="Rectangle 3"/>
          <p:cNvSpPr>
            <a:spLocks noGrp="1" noChangeArrowheads="1"/>
          </p:cNvSpPr>
          <p:nvPr>
            <p:ph type="body" idx="1"/>
          </p:nvPr>
        </p:nvSpPr>
        <p:spPr bwMode="auto">
          <a:xfrm>
            <a:off x="514350" y="2641600"/>
            <a:ext cx="58293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p>
        </p:txBody>
      </p:sp>
      <p:sp>
        <p:nvSpPr>
          <p:cNvPr id="1028" name="Rectangle 4"/>
          <p:cNvSpPr>
            <a:spLocks noGrp="1" noChangeArrowheads="1"/>
          </p:cNvSpPr>
          <p:nvPr>
            <p:ph type="dt" sz="half" idx="2"/>
          </p:nvPr>
        </p:nvSpPr>
        <p:spPr bwMode="auto">
          <a:xfrm>
            <a:off x="4914900" y="8331200"/>
            <a:ext cx="1428750"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mn-ea"/>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2343150" y="8331200"/>
            <a:ext cx="2171700"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mn-ea"/>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514350" y="8331200"/>
            <a:ext cx="1428750"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ea typeface="+mn-ea"/>
              </a:defRPr>
            </a:lvl1pPr>
          </a:lstStyle>
          <a:p>
            <a:pPr fontAlgn="base">
              <a:spcBef>
                <a:spcPct val="0"/>
              </a:spcBef>
              <a:spcAft>
                <a:spcPct val="0"/>
              </a:spcAft>
              <a:defRPr/>
            </a:pPr>
            <a:fld id="{62F0AA88-3F36-45A2-A181-E50205EC7008}"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41958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0" fontAlgn="base" hangingPunct="0">
        <a:spcBef>
          <a:spcPct val="0"/>
        </a:spcBef>
        <a:spcAft>
          <a:spcPct val="0"/>
        </a:spcAft>
        <a:defRPr sz="4400">
          <a:solidFill>
            <a:schemeClr val="tx2"/>
          </a:solidFill>
          <a:latin typeface="+mj-lt"/>
          <a:ea typeface="+mj-ea"/>
          <a:cs typeface="Times New Roman" pitchFamily="18" charset="0"/>
        </a:defRPr>
      </a:lvl1pPr>
      <a:lvl2pPr algn="ctr" rtl="1"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1"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1"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1"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1" fontAlgn="base">
        <a:spcBef>
          <a:spcPct val="0"/>
        </a:spcBef>
        <a:spcAft>
          <a:spcPct val="0"/>
        </a:spcAft>
        <a:defRPr sz="4400">
          <a:solidFill>
            <a:schemeClr val="tx2"/>
          </a:solidFill>
          <a:latin typeface="Times New Roman" pitchFamily="18" charset="0"/>
          <a:cs typeface="Times New Roman (Hebrew)" charset="0"/>
        </a:defRPr>
      </a:lvl6pPr>
      <a:lvl7pPr marL="914400" algn="ctr" rtl="1" fontAlgn="base">
        <a:spcBef>
          <a:spcPct val="0"/>
        </a:spcBef>
        <a:spcAft>
          <a:spcPct val="0"/>
        </a:spcAft>
        <a:defRPr sz="4400">
          <a:solidFill>
            <a:schemeClr val="tx2"/>
          </a:solidFill>
          <a:latin typeface="Times New Roman" pitchFamily="18" charset="0"/>
          <a:cs typeface="Times New Roman (Hebrew)" charset="0"/>
        </a:defRPr>
      </a:lvl7pPr>
      <a:lvl8pPr marL="1371600" algn="ctr" rtl="1" fontAlgn="base">
        <a:spcBef>
          <a:spcPct val="0"/>
        </a:spcBef>
        <a:spcAft>
          <a:spcPct val="0"/>
        </a:spcAft>
        <a:defRPr sz="4400">
          <a:solidFill>
            <a:schemeClr val="tx2"/>
          </a:solidFill>
          <a:latin typeface="Times New Roman" pitchFamily="18" charset="0"/>
          <a:cs typeface="Times New Roman (Hebrew)" charset="0"/>
        </a:defRPr>
      </a:lvl8pPr>
      <a:lvl9pPr marL="1828800" algn="ctr" rtl="1" fontAlgn="base">
        <a:spcBef>
          <a:spcPct val="0"/>
        </a:spcBef>
        <a:spcAft>
          <a:spcPct val="0"/>
        </a:spcAft>
        <a:defRPr sz="4400">
          <a:solidFill>
            <a:schemeClr val="tx2"/>
          </a:solidFill>
          <a:latin typeface="Times New Roman" pitchFamily="18" charset="0"/>
          <a:cs typeface="Times New Roman (Hebrew)"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Times New Roman" pitchFamily="18" charset="0"/>
        </a:defRPr>
      </a:lvl1pPr>
      <a:lvl2pPr marL="742950" indent="-285750" algn="r" rtl="1" eaLnBrk="0" fontAlgn="base" hangingPunct="0">
        <a:spcBef>
          <a:spcPct val="20000"/>
        </a:spcBef>
        <a:spcAft>
          <a:spcPct val="0"/>
        </a:spcAft>
        <a:buChar char="–"/>
        <a:defRPr sz="2800">
          <a:solidFill>
            <a:schemeClr val="tx1"/>
          </a:solidFill>
          <a:latin typeface="+mn-lt"/>
          <a:ea typeface="Times New Roman (Hebrew)" charset="0"/>
          <a:cs typeface="Times New Roman" pitchFamily="18" charset="0"/>
        </a:defRPr>
      </a:lvl2pPr>
      <a:lvl3pPr marL="1143000" indent="-228600" algn="r" rtl="1" eaLnBrk="0" fontAlgn="base" hangingPunct="0">
        <a:spcBef>
          <a:spcPct val="20000"/>
        </a:spcBef>
        <a:spcAft>
          <a:spcPct val="0"/>
        </a:spcAft>
        <a:buChar char="•"/>
        <a:defRPr sz="2400">
          <a:solidFill>
            <a:schemeClr val="tx1"/>
          </a:solidFill>
          <a:latin typeface="+mn-lt"/>
          <a:ea typeface="Times New Roman (Hebrew)" charset="0"/>
          <a:cs typeface="Times New Roman" pitchFamily="18" charset="0"/>
        </a:defRPr>
      </a:lvl3pPr>
      <a:lvl4pPr marL="1600200" indent="-228600" algn="r" rtl="1" eaLnBrk="0" fontAlgn="base" hangingPunct="0">
        <a:spcBef>
          <a:spcPct val="20000"/>
        </a:spcBef>
        <a:spcAft>
          <a:spcPct val="0"/>
        </a:spcAft>
        <a:buChar char="–"/>
        <a:defRPr sz="2000">
          <a:solidFill>
            <a:schemeClr val="tx1"/>
          </a:solidFill>
          <a:latin typeface="+mn-lt"/>
          <a:ea typeface="Times New Roman (Hebrew)" charset="0"/>
          <a:cs typeface="Times New Roman" pitchFamily="18" charset="0"/>
        </a:defRPr>
      </a:lvl4pPr>
      <a:lvl5pPr marL="2057400" indent="-228600" algn="r" rtl="1" eaLnBrk="0" fontAlgn="base" hangingPunct="0">
        <a:spcBef>
          <a:spcPct val="20000"/>
        </a:spcBef>
        <a:spcAft>
          <a:spcPct val="0"/>
        </a:spcAft>
        <a:buChar char="»"/>
        <a:defRPr sz="2000">
          <a:solidFill>
            <a:schemeClr val="tx1"/>
          </a:solidFill>
          <a:latin typeface="+mn-lt"/>
          <a:ea typeface="Times New Roman (Hebrew)" charset="0"/>
          <a:cs typeface="Times New Roman" pitchFamily="18" charset="0"/>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342900" y="366184"/>
            <a:ext cx="6172200" cy="1524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342900" y="2133601"/>
            <a:ext cx="6172200" cy="6034617"/>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4914900" y="8475134"/>
            <a:ext cx="1600200" cy="486833"/>
          </a:xfrm>
          <a:prstGeom prst="rect">
            <a:avLst/>
          </a:prstGeom>
        </p:spPr>
        <p:txBody>
          <a:bodyPr vert="horz" lIns="91440" tIns="45720" rIns="91440" bIns="45720" rtlCol="1" anchor="ctr"/>
          <a:lstStyle>
            <a:lvl1pPr algn="r">
              <a:defRPr sz="1200">
                <a:solidFill>
                  <a:schemeClr val="tx1">
                    <a:tint val="75000"/>
                  </a:schemeClr>
                </a:solidFill>
              </a:defRPr>
            </a:lvl1pPr>
          </a:lstStyle>
          <a:p>
            <a:fld id="{8FEE437C-8F9B-4EB2-B021-2315F44DF844}" type="datetimeFigureOut">
              <a:rPr lang="he-IL" smtClean="0">
                <a:solidFill>
                  <a:prstClr val="black">
                    <a:tint val="75000"/>
                  </a:prstClr>
                </a:solidFill>
              </a:rPr>
              <a:pPr/>
              <a:t>ב'/אייר/תשע"ט</a:t>
            </a:fld>
            <a:endParaRPr lang="he-IL">
              <a:solidFill>
                <a:prstClr val="black">
                  <a:tint val="75000"/>
                </a:prstClr>
              </a:solidFill>
            </a:endParaRPr>
          </a:p>
        </p:txBody>
      </p:sp>
      <p:sp>
        <p:nvSpPr>
          <p:cNvPr id="5" name="מציין מיקום של כותרת תחתונה 4"/>
          <p:cNvSpPr>
            <a:spLocks noGrp="1"/>
          </p:cNvSpPr>
          <p:nvPr>
            <p:ph type="ftr" sz="quarter" idx="3"/>
          </p:nvPr>
        </p:nvSpPr>
        <p:spPr>
          <a:xfrm>
            <a:off x="2343150" y="8475134"/>
            <a:ext cx="2171700" cy="486833"/>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solidFill>
                <a:prstClr val="black">
                  <a:tint val="75000"/>
                </a:prstClr>
              </a:solidFill>
            </a:endParaRPr>
          </a:p>
        </p:txBody>
      </p:sp>
      <p:sp>
        <p:nvSpPr>
          <p:cNvPr id="6" name="מציין מיקום של מספר שקופית 5"/>
          <p:cNvSpPr>
            <a:spLocks noGrp="1"/>
          </p:cNvSpPr>
          <p:nvPr>
            <p:ph type="sldNum" sz="quarter" idx="4"/>
          </p:nvPr>
        </p:nvSpPr>
        <p:spPr>
          <a:xfrm>
            <a:off x="342900" y="8475134"/>
            <a:ext cx="1600200" cy="486833"/>
          </a:xfrm>
          <a:prstGeom prst="rect">
            <a:avLst/>
          </a:prstGeom>
        </p:spPr>
        <p:txBody>
          <a:bodyPr vert="horz" lIns="91440" tIns="45720" rIns="91440" bIns="45720" rtlCol="1" anchor="ctr"/>
          <a:lstStyle>
            <a:lvl1pPr algn="l">
              <a:defRPr sz="1200">
                <a:solidFill>
                  <a:schemeClr val="tx1">
                    <a:tint val="75000"/>
                  </a:schemeClr>
                </a:solidFill>
              </a:defRPr>
            </a:lvl1pPr>
          </a:lstStyle>
          <a:p>
            <a:fld id="{F7333864-D76C-4F1D-9466-A72CF4524DB0}"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4454833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7.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7.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7.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slide" Target="slide12.xml"/><Relationship Id="rId13" Type="http://schemas.openxmlformats.org/officeDocument/2006/relationships/slide" Target="slide17.xml"/><Relationship Id="rId18" Type="http://schemas.openxmlformats.org/officeDocument/2006/relationships/slide" Target="slide22.xml"/><Relationship Id="rId3" Type="http://schemas.openxmlformats.org/officeDocument/2006/relationships/slide" Target="slide8.xml"/><Relationship Id="rId7" Type="http://schemas.openxmlformats.org/officeDocument/2006/relationships/slide" Target="slide11.xml"/><Relationship Id="rId12" Type="http://schemas.openxmlformats.org/officeDocument/2006/relationships/slide" Target="slide16.xml"/><Relationship Id="rId17" Type="http://schemas.openxmlformats.org/officeDocument/2006/relationships/slide" Target="slide21.xml"/><Relationship Id="rId2" Type="http://schemas.openxmlformats.org/officeDocument/2006/relationships/image" Target="../media/image5.jpg"/><Relationship Id="rId16" Type="http://schemas.openxmlformats.org/officeDocument/2006/relationships/slide" Target="slide20.xml"/><Relationship Id="rId20" Type="http://schemas.openxmlformats.org/officeDocument/2006/relationships/slide" Target="slide24.xml"/><Relationship Id="rId1" Type="http://schemas.openxmlformats.org/officeDocument/2006/relationships/slideLayout" Target="../slideLayouts/slideLayout13.xml"/><Relationship Id="rId6" Type="http://schemas.openxmlformats.org/officeDocument/2006/relationships/slide" Target="slide10.xml"/><Relationship Id="rId11" Type="http://schemas.openxmlformats.org/officeDocument/2006/relationships/slide" Target="slide15.xml"/><Relationship Id="rId5" Type="http://schemas.openxmlformats.org/officeDocument/2006/relationships/slide" Target="slide9.xml"/><Relationship Id="rId15" Type="http://schemas.openxmlformats.org/officeDocument/2006/relationships/slide" Target="slide19.xml"/><Relationship Id="rId10" Type="http://schemas.openxmlformats.org/officeDocument/2006/relationships/slide" Target="slide14.xml"/><Relationship Id="rId19" Type="http://schemas.openxmlformats.org/officeDocument/2006/relationships/slide" Target="slide23.xml"/><Relationship Id="rId4" Type="http://schemas.openxmlformats.org/officeDocument/2006/relationships/slide" Target="slide7.xml"/><Relationship Id="rId9" Type="http://schemas.openxmlformats.org/officeDocument/2006/relationships/slide" Target="slide13.xml"/><Relationship Id="rId14" Type="http://schemas.openxmlformats.org/officeDocument/2006/relationships/slide" Target="slide18.xml"/></Relationships>
</file>

<file path=ppt/slides/_rels/slide5.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image" Target="../media/image6.jpg"/><Relationship Id="rId1" Type="http://schemas.openxmlformats.org/officeDocument/2006/relationships/slideLayout" Target="../slideLayouts/slideLayout13.xml"/><Relationship Id="rId6" Type="http://schemas.openxmlformats.org/officeDocument/2006/relationships/slide" Target="slide28.xml"/><Relationship Id="rId5" Type="http://schemas.openxmlformats.org/officeDocument/2006/relationships/slide" Target="slide27.xml"/><Relationship Id="rId4" Type="http://schemas.openxmlformats.org/officeDocument/2006/relationships/slide" Target="slide2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slide" Target="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6799" y="0"/>
            <a:ext cx="6464401" cy="9144000"/>
          </a:xfrm>
          <a:prstGeom prst="rect">
            <a:avLst/>
          </a:prstGeom>
        </p:spPr>
      </p:pic>
      <p:sp>
        <p:nvSpPr>
          <p:cNvPr id="5" name="TextBox 4"/>
          <p:cNvSpPr txBox="1"/>
          <p:nvPr/>
        </p:nvSpPr>
        <p:spPr>
          <a:xfrm>
            <a:off x="2852936" y="7248490"/>
            <a:ext cx="3528392" cy="707886"/>
          </a:xfrm>
          <a:prstGeom prst="rect">
            <a:avLst/>
          </a:prstGeom>
          <a:noFill/>
        </p:spPr>
        <p:txBody>
          <a:bodyPr wrap="square" rtlCol="1">
            <a:spAutoFit/>
          </a:bodyPr>
          <a:lstStyle/>
          <a:p>
            <a:r>
              <a:rPr lang="he-IL" sz="4000" dirty="0" smtClean="0">
                <a:solidFill>
                  <a:schemeClr val="tx1">
                    <a:lumMod val="65000"/>
                    <a:lumOff val="35000"/>
                  </a:schemeClr>
                </a:solidFill>
                <a:cs typeface="Narkisim" pitchFamily="2" charset="-79"/>
              </a:rPr>
              <a:t>תלוש השכר</a:t>
            </a:r>
            <a:endParaRPr lang="he-IL" sz="4000" dirty="0">
              <a:solidFill>
                <a:schemeClr val="tx1">
                  <a:lumMod val="65000"/>
                  <a:lumOff val="35000"/>
                </a:schemeClr>
              </a:solidFill>
              <a:cs typeface="Narkisim" pitchFamily="2" charset="-79"/>
            </a:endParaRPr>
          </a:p>
        </p:txBody>
      </p:sp>
    </p:spTree>
    <p:extLst>
      <p:ext uri="{BB962C8B-B14F-4D97-AF65-F5344CB8AC3E}">
        <p14:creationId xmlns:p14="http://schemas.microsoft.com/office/powerpoint/2010/main" val="2939165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8" name="Rectangle 4"/>
          <p:cNvSpPr>
            <a:spLocks noChangeArrowheads="1"/>
          </p:cNvSpPr>
          <p:nvPr/>
        </p:nvSpPr>
        <p:spPr bwMode="auto">
          <a:xfrm>
            <a:off x="2769505" y="2868196"/>
            <a:ext cx="3539815" cy="1415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he-IL" sz="2800" dirty="0">
                <a:solidFill>
                  <a:schemeClr val="tx1">
                    <a:tint val="75000"/>
                  </a:schemeClr>
                </a:solidFill>
                <a:cs typeface="Narkisim" pitchFamily="2" charset="-79"/>
              </a:rPr>
              <a:t>חודש התשלום</a:t>
            </a:r>
          </a:p>
          <a:p>
            <a:r>
              <a:rPr lang="he-IL" dirty="0"/>
              <a:t/>
            </a:r>
            <a:br>
              <a:rPr lang="he-IL" dirty="0"/>
            </a:br>
            <a:r>
              <a:rPr lang="he-IL" sz="2000" dirty="0">
                <a:solidFill>
                  <a:schemeClr val="tx1">
                    <a:tint val="75000"/>
                  </a:schemeClr>
                </a:solidFill>
                <a:cs typeface="Narkisim" pitchFamily="2" charset="-79"/>
              </a:rPr>
              <a:t>החודש שבעדו משולמת משכורת זו. </a:t>
            </a:r>
            <a:br>
              <a:rPr lang="he-IL" sz="2000" dirty="0">
                <a:solidFill>
                  <a:schemeClr val="tx1">
                    <a:tint val="75000"/>
                  </a:schemeClr>
                </a:solidFill>
                <a:cs typeface="Narkisim" pitchFamily="2" charset="-79"/>
              </a:rPr>
            </a:br>
            <a:endParaRPr lang="he-IL" sz="2000" dirty="0">
              <a:solidFill>
                <a:schemeClr val="tx1">
                  <a:tint val="75000"/>
                </a:schemeClr>
              </a:solidFill>
              <a:cs typeface="Narkisim" pitchFamily="2" charset="-79"/>
            </a:endParaRPr>
          </a:p>
        </p:txBody>
      </p:sp>
      <p:pic>
        <p:nvPicPr>
          <p:cNvPr id="9"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537415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9" name="Rectangle 3"/>
          <p:cNvSpPr>
            <a:spLocks noChangeArrowheads="1"/>
          </p:cNvSpPr>
          <p:nvPr/>
        </p:nvSpPr>
        <p:spPr bwMode="auto">
          <a:xfrm>
            <a:off x="548680" y="2848451"/>
            <a:ext cx="5778500" cy="1723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he-IL" sz="2800" dirty="0">
                <a:solidFill>
                  <a:schemeClr val="tx1">
                    <a:tint val="75000"/>
                  </a:schemeClr>
                </a:solidFill>
                <a:cs typeface="Narkisim" pitchFamily="2" charset="-79"/>
              </a:rPr>
              <a:t>שם העובד</a:t>
            </a:r>
          </a:p>
          <a:p>
            <a:r>
              <a:rPr lang="he-IL" dirty="0"/>
              <a:t/>
            </a:r>
            <a:br>
              <a:rPr lang="he-IL" dirty="0"/>
            </a:br>
            <a:r>
              <a:rPr lang="he-IL" sz="2000" dirty="0">
                <a:solidFill>
                  <a:schemeClr val="tx1">
                    <a:tint val="75000"/>
                  </a:schemeClr>
                </a:solidFill>
                <a:cs typeface="Narkisim" pitchFamily="2" charset="-79"/>
              </a:rPr>
              <a:t>מספר העובד, שם העובד, ופרטים מזהים נוספים. </a:t>
            </a:r>
            <a:br>
              <a:rPr lang="he-IL" sz="2000" dirty="0">
                <a:solidFill>
                  <a:schemeClr val="tx1">
                    <a:tint val="75000"/>
                  </a:schemeClr>
                </a:solidFill>
                <a:cs typeface="Narkisim" pitchFamily="2" charset="-79"/>
              </a:rPr>
            </a:br>
            <a:r>
              <a:rPr lang="he-IL" sz="2000" dirty="0">
                <a:solidFill>
                  <a:schemeClr val="tx1">
                    <a:tint val="75000"/>
                  </a:schemeClr>
                </a:solidFill>
                <a:cs typeface="Narkisim" pitchFamily="2" charset="-79"/>
              </a:rPr>
              <a:t/>
            </a:r>
            <a:br>
              <a:rPr lang="he-IL" sz="2000" dirty="0">
                <a:solidFill>
                  <a:schemeClr val="tx1">
                    <a:tint val="75000"/>
                  </a:schemeClr>
                </a:solidFill>
                <a:cs typeface="Narkisim" pitchFamily="2" charset="-79"/>
              </a:rPr>
            </a:br>
            <a:endParaRPr lang="he-IL" sz="2000" dirty="0">
              <a:solidFill>
                <a:schemeClr val="tx1">
                  <a:tint val="75000"/>
                </a:schemeClr>
              </a:solidFill>
              <a:cs typeface="Narkisim" pitchFamily="2" charset="-79"/>
            </a:endParaRPr>
          </a:p>
        </p:txBody>
      </p:sp>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83849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8" name="Rectangle 3"/>
          <p:cNvSpPr>
            <a:spLocks noChangeArrowheads="1"/>
          </p:cNvSpPr>
          <p:nvPr/>
        </p:nvSpPr>
        <p:spPr bwMode="auto">
          <a:xfrm>
            <a:off x="2492896" y="2843808"/>
            <a:ext cx="3738588"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he-IL" sz="2800" dirty="0">
                <a:solidFill>
                  <a:schemeClr val="tx1">
                    <a:tint val="75000"/>
                  </a:schemeClr>
                </a:solidFill>
                <a:cs typeface="Narkisim" pitchFamily="2" charset="-79"/>
              </a:rPr>
              <a:t>מחלקה</a:t>
            </a:r>
          </a:p>
          <a:p>
            <a:r>
              <a:rPr lang="he-IL" dirty="0"/>
              <a:t/>
            </a:r>
            <a:br>
              <a:rPr lang="he-IL" dirty="0"/>
            </a:br>
            <a:r>
              <a:rPr lang="he-IL" sz="2000" dirty="0">
                <a:solidFill>
                  <a:schemeClr val="tx1">
                    <a:tint val="75000"/>
                  </a:schemeClr>
                </a:solidFill>
                <a:cs typeface="Narkisim" pitchFamily="2" charset="-79"/>
              </a:rPr>
              <a:t>היחידה הארגונית שבה משובץ העובד. </a:t>
            </a:r>
          </a:p>
        </p:txBody>
      </p:sp>
      <p:pic>
        <p:nvPicPr>
          <p:cNvPr id="9"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34143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9" name="Rectangle 3"/>
          <p:cNvSpPr>
            <a:spLocks noChangeArrowheads="1"/>
          </p:cNvSpPr>
          <p:nvPr/>
        </p:nvSpPr>
        <p:spPr bwMode="auto">
          <a:xfrm>
            <a:off x="835620" y="2125175"/>
            <a:ext cx="5473700"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a:lnSpc>
                <a:spcPct val="120000"/>
              </a:lnSpc>
            </a:pPr>
            <a:r>
              <a:rPr lang="he-IL" sz="2800" dirty="0">
                <a:solidFill>
                  <a:schemeClr val="tx1">
                    <a:tint val="75000"/>
                  </a:schemeClr>
                </a:solidFill>
                <a:cs typeface="Narkisim" pitchFamily="2" charset="-79"/>
              </a:rPr>
              <a:t>פירוט התשלומים</a:t>
            </a:r>
          </a:p>
          <a:p>
            <a:pPr algn="just">
              <a:lnSpc>
                <a:spcPct val="120000"/>
              </a:lnSpc>
            </a:pPr>
            <a:r>
              <a:rPr lang="he-IL" sz="1200" dirty="0"/>
              <a:t/>
            </a:r>
            <a:br>
              <a:rPr lang="he-IL" sz="1200" dirty="0"/>
            </a:br>
            <a:r>
              <a:rPr lang="he-IL" sz="2000" dirty="0">
                <a:solidFill>
                  <a:schemeClr val="tx1">
                    <a:tint val="75000"/>
                  </a:schemeClr>
                </a:solidFill>
                <a:cs typeface="Narkisim" pitchFamily="2" charset="-79"/>
              </a:rPr>
              <a:t>במשבצת זו מודפסים כל התשלומים ששולמו לעובד. </a:t>
            </a:r>
          </a:p>
          <a:p>
            <a:pPr algn="just">
              <a:lnSpc>
                <a:spcPct val="120000"/>
              </a:lnSpc>
            </a:pPr>
            <a:r>
              <a:rPr lang="he-IL" sz="2000" dirty="0">
                <a:solidFill>
                  <a:schemeClr val="tx1">
                    <a:tint val="75000"/>
                  </a:schemeClr>
                </a:solidFill>
                <a:cs typeface="Narkisim" pitchFamily="2" charset="-79"/>
              </a:rPr>
              <a:t>בכל שורה מודפסים סמל התשלום, תיאורו המלא, המילה "הפרשים" כאשר מדובר בהפרשים והתקופה בגינה שולמו ההפרשים, תעריף, אחוז הכפלה וכמות, כאשר יש כאלה (ניתן למנוע הדפסת הכמות במידת הצורך) והסכום לתשלום (כאשר מדובר בתשלום שניתן לעובד). אם מדובר בסכום שהוא לא לתשלום, הוא יודפס בטור חסר הכותרת (לפני "למס בלבד") שבמשבצת זו. בקצה השמאלי התחתון מוצג סה"כ התשלומים. </a:t>
            </a:r>
          </a:p>
          <a:p>
            <a:pPr algn="just">
              <a:lnSpc>
                <a:spcPct val="120000"/>
              </a:lnSpc>
            </a:pPr>
            <a:r>
              <a:rPr lang="he-IL" sz="1800" dirty="0">
                <a:cs typeface="Tahoma" pitchFamily="34" charset="0"/>
              </a:rPr>
              <a:t/>
            </a:r>
            <a:br>
              <a:rPr lang="he-IL" sz="1800" dirty="0">
                <a:cs typeface="Tahoma" pitchFamily="34" charset="0"/>
              </a:rPr>
            </a:br>
            <a:endParaRPr lang="he-IL" sz="1800" dirty="0">
              <a:cs typeface="Tahoma" pitchFamily="34" charset="0"/>
            </a:endParaRPr>
          </a:p>
        </p:txBody>
      </p:sp>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37205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8" name="Rectangle 3"/>
          <p:cNvSpPr>
            <a:spLocks noChangeArrowheads="1"/>
          </p:cNvSpPr>
          <p:nvPr/>
        </p:nvSpPr>
        <p:spPr bwMode="auto">
          <a:xfrm>
            <a:off x="908720" y="2158739"/>
            <a:ext cx="5400675" cy="4213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a:lnSpc>
                <a:spcPct val="130000"/>
              </a:lnSpc>
            </a:pPr>
            <a:r>
              <a:rPr lang="he-IL" sz="2800" dirty="0">
                <a:solidFill>
                  <a:schemeClr val="tx1">
                    <a:tint val="75000"/>
                  </a:schemeClr>
                </a:solidFill>
                <a:cs typeface="Narkisim" pitchFamily="2" charset="-79"/>
              </a:rPr>
              <a:t>זקיפות שכר</a:t>
            </a:r>
          </a:p>
          <a:p>
            <a:pPr algn="just">
              <a:lnSpc>
                <a:spcPct val="130000"/>
              </a:lnSpc>
            </a:pPr>
            <a:r>
              <a:rPr lang="he-IL" sz="1200" dirty="0"/>
              <a:t/>
            </a:r>
            <a:br>
              <a:rPr lang="he-IL" sz="1200" dirty="0"/>
            </a:br>
            <a:r>
              <a:rPr lang="he-IL" sz="2000" dirty="0">
                <a:solidFill>
                  <a:schemeClr val="tx1">
                    <a:tint val="75000"/>
                  </a:schemeClr>
                </a:solidFill>
                <a:cs typeface="Narkisim" pitchFamily="2" charset="-79"/>
              </a:rPr>
              <a:t>בטבלה זו מוצג השווי לצורך מס של הטבות בשווה כסף שניתנו לעובד, כגון ארוחות, רכב צמוד וטלפון סלולרי. הפרשות המעביד לקופת גמל החורגות מהתקרה להפרשה פטורה ממס מוצגות אף הן בטבלה זו. הסכום יודפס </a:t>
            </a:r>
            <a:r>
              <a:rPr lang="he-IL" sz="2000" dirty="0" smtClean="0">
                <a:solidFill>
                  <a:schemeClr val="tx1">
                    <a:tint val="75000"/>
                  </a:schemeClr>
                </a:solidFill>
                <a:cs typeface="Narkisim" pitchFamily="2" charset="-79"/>
              </a:rPr>
              <a:t>בטור</a:t>
            </a:r>
          </a:p>
          <a:p>
            <a:pPr algn="just">
              <a:lnSpc>
                <a:spcPct val="130000"/>
              </a:lnSpc>
            </a:pPr>
            <a:r>
              <a:rPr lang="he-IL" sz="2000" dirty="0" smtClean="0">
                <a:solidFill>
                  <a:schemeClr val="tx1">
                    <a:tint val="75000"/>
                  </a:schemeClr>
                </a:solidFill>
                <a:cs typeface="Narkisim" pitchFamily="2" charset="-79"/>
              </a:rPr>
              <a:t> </a:t>
            </a:r>
            <a:r>
              <a:rPr lang="he-IL" sz="2000" dirty="0">
                <a:solidFill>
                  <a:schemeClr val="tx1">
                    <a:tint val="75000"/>
                  </a:schemeClr>
                </a:solidFill>
                <a:cs typeface="Narkisim" pitchFamily="2" charset="-79"/>
              </a:rPr>
              <a:t>"למס בלבד</a:t>
            </a:r>
            <a:r>
              <a:rPr lang="he-IL" sz="2000" dirty="0" smtClean="0">
                <a:solidFill>
                  <a:schemeClr val="tx1">
                    <a:tint val="75000"/>
                  </a:schemeClr>
                </a:solidFill>
                <a:cs typeface="Narkisim" pitchFamily="2" charset="-79"/>
              </a:rPr>
              <a:t>".</a:t>
            </a:r>
          </a:p>
          <a:p>
            <a:pPr algn="just">
              <a:lnSpc>
                <a:spcPct val="130000"/>
              </a:lnSpc>
            </a:pPr>
            <a:r>
              <a:rPr lang="he-IL" sz="2000" dirty="0">
                <a:solidFill>
                  <a:schemeClr val="tx1">
                    <a:tint val="75000"/>
                  </a:schemeClr>
                </a:solidFill>
                <a:cs typeface="Narkisim" pitchFamily="2" charset="-79"/>
              </a:rPr>
              <a:t/>
            </a:r>
            <a:br>
              <a:rPr lang="he-IL" sz="2000" dirty="0">
                <a:solidFill>
                  <a:schemeClr val="tx1">
                    <a:tint val="75000"/>
                  </a:schemeClr>
                </a:solidFill>
                <a:cs typeface="Narkisim" pitchFamily="2" charset="-79"/>
              </a:rPr>
            </a:br>
            <a:r>
              <a:rPr lang="he-IL" sz="2000" dirty="0">
                <a:solidFill>
                  <a:schemeClr val="tx1">
                    <a:tint val="75000"/>
                  </a:schemeClr>
                </a:solidFill>
                <a:cs typeface="Narkisim" pitchFamily="2" charset="-79"/>
              </a:rPr>
              <a:t/>
            </a:r>
            <a:br>
              <a:rPr lang="he-IL" sz="2000" dirty="0">
                <a:solidFill>
                  <a:schemeClr val="tx1">
                    <a:tint val="75000"/>
                  </a:schemeClr>
                </a:solidFill>
                <a:cs typeface="Narkisim" pitchFamily="2" charset="-79"/>
              </a:rPr>
            </a:br>
            <a:endParaRPr lang="he-IL" sz="2000" dirty="0">
              <a:solidFill>
                <a:schemeClr val="tx1">
                  <a:tint val="75000"/>
                </a:schemeClr>
              </a:solidFill>
              <a:cs typeface="Narkisim" pitchFamily="2" charset="-79"/>
            </a:endParaRPr>
          </a:p>
        </p:txBody>
      </p:sp>
      <p:pic>
        <p:nvPicPr>
          <p:cNvPr id="9"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97678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9" name="Rectangle 3"/>
          <p:cNvSpPr>
            <a:spLocks noChangeArrowheads="1"/>
          </p:cNvSpPr>
          <p:nvPr/>
        </p:nvSpPr>
        <p:spPr bwMode="auto">
          <a:xfrm>
            <a:off x="908720" y="2123728"/>
            <a:ext cx="5400675" cy="333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just">
              <a:lnSpc>
                <a:spcPct val="130000"/>
              </a:lnSpc>
            </a:pPr>
            <a:r>
              <a:rPr lang="he-IL" sz="2800" dirty="0">
                <a:solidFill>
                  <a:schemeClr val="tx1">
                    <a:tint val="75000"/>
                  </a:schemeClr>
                </a:solidFill>
                <a:cs typeface="Narkisim" pitchFamily="2" charset="-79"/>
              </a:rPr>
              <a:t>ניכויי חובה - מסים</a:t>
            </a:r>
          </a:p>
          <a:p>
            <a:pPr algn="just">
              <a:lnSpc>
                <a:spcPct val="130000"/>
              </a:lnSpc>
            </a:pPr>
            <a:r>
              <a:rPr lang="he-IL" sz="1200" dirty="0"/>
              <a:t/>
            </a:r>
            <a:br>
              <a:rPr lang="he-IL" sz="1200" dirty="0"/>
            </a:br>
            <a:r>
              <a:rPr lang="he-IL" sz="2000" dirty="0">
                <a:solidFill>
                  <a:schemeClr val="tx1">
                    <a:tint val="75000"/>
                  </a:schemeClr>
                </a:solidFill>
                <a:cs typeface="Narkisim" pitchFamily="2" charset="-79"/>
              </a:rPr>
              <a:t>בקטגוריית ניכויי החובה נכללים הניכויים הנובעים מהמקורות הבאים: </a:t>
            </a:r>
          </a:p>
          <a:p>
            <a:pPr algn="just">
              <a:lnSpc>
                <a:spcPct val="130000"/>
              </a:lnSpc>
            </a:pPr>
            <a:r>
              <a:rPr lang="he-IL" sz="2000" dirty="0">
                <a:solidFill>
                  <a:schemeClr val="tx1">
                    <a:tint val="75000"/>
                  </a:schemeClr>
                </a:solidFill>
                <a:cs typeface="Narkisim" pitchFamily="2" charset="-79"/>
              </a:rPr>
              <a:t>מהוראת חוק - מס הכנסה, ביטוח לאומי, ביטוח בריאות </a:t>
            </a:r>
          </a:p>
          <a:p>
            <a:pPr algn="just">
              <a:lnSpc>
                <a:spcPct val="130000"/>
              </a:lnSpc>
            </a:pPr>
            <a:r>
              <a:rPr lang="he-IL" sz="2000" dirty="0">
                <a:solidFill>
                  <a:schemeClr val="tx1">
                    <a:tint val="75000"/>
                  </a:schemeClr>
                </a:solidFill>
                <a:cs typeface="Narkisim" pitchFamily="2" charset="-79"/>
              </a:rPr>
              <a:t>מהסכם קיבוצי - דמי חבר בארגון עובדים, מס ארגון </a:t>
            </a:r>
          </a:p>
          <a:p>
            <a:pPr algn="just">
              <a:lnSpc>
                <a:spcPct val="130000"/>
              </a:lnSpc>
            </a:pPr>
            <a:r>
              <a:rPr lang="he-IL" sz="1800" dirty="0">
                <a:cs typeface="Tahoma" pitchFamily="34" charset="0"/>
              </a:rPr>
              <a:t/>
            </a:r>
            <a:br>
              <a:rPr lang="he-IL" sz="1800" dirty="0">
                <a:cs typeface="Tahoma" pitchFamily="34" charset="0"/>
              </a:rPr>
            </a:br>
            <a:endParaRPr lang="he-IL" sz="1800" dirty="0">
              <a:cs typeface="Tahoma" pitchFamily="34" charset="0"/>
            </a:endParaRPr>
          </a:p>
        </p:txBody>
      </p:sp>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10042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8" name="Rectangle 3"/>
          <p:cNvSpPr>
            <a:spLocks noChangeArrowheads="1"/>
          </p:cNvSpPr>
          <p:nvPr/>
        </p:nvSpPr>
        <p:spPr bwMode="auto">
          <a:xfrm>
            <a:off x="404664" y="2123728"/>
            <a:ext cx="5904855" cy="5724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r>
              <a:rPr lang="he-IL" sz="2800" dirty="0">
                <a:solidFill>
                  <a:schemeClr val="tx1">
                    <a:tint val="75000"/>
                  </a:schemeClr>
                </a:solidFill>
                <a:cs typeface="Narkisim" pitchFamily="2" charset="-79"/>
              </a:rPr>
              <a:t>ניכויים והפרשות לקופות גמל</a:t>
            </a:r>
          </a:p>
          <a:p>
            <a:r>
              <a:rPr lang="he-IL" sz="1800" b="1" dirty="0">
                <a:cs typeface="Tahoma" pitchFamily="34" charset="0"/>
              </a:rPr>
              <a:t/>
            </a:r>
            <a:br>
              <a:rPr lang="he-IL" sz="1800" b="1" dirty="0">
                <a:cs typeface="Tahoma" pitchFamily="34" charset="0"/>
              </a:rPr>
            </a:br>
            <a:r>
              <a:rPr lang="he-IL" sz="2000" dirty="0">
                <a:solidFill>
                  <a:schemeClr val="tx1">
                    <a:tint val="75000"/>
                  </a:schemeClr>
                </a:solidFill>
                <a:cs typeface="Narkisim" pitchFamily="2" charset="-79"/>
              </a:rPr>
              <a:t>בטבלה זו מוצגים ניכויים והפרשות לקופות גמל. </a:t>
            </a:r>
          </a:p>
          <a:p>
            <a:r>
              <a:rPr lang="he-IL" sz="2000" dirty="0">
                <a:solidFill>
                  <a:schemeClr val="tx1">
                    <a:tint val="75000"/>
                  </a:schemeClr>
                </a:solidFill>
                <a:cs typeface="Narkisim" pitchFamily="2" charset="-79"/>
              </a:rPr>
              <a:t>לכל קופה מוצגים הנתונים הבאים:</a:t>
            </a:r>
          </a:p>
          <a:p>
            <a:endParaRPr lang="he-IL" sz="2000" dirty="0">
              <a:solidFill>
                <a:schemeClr val="tx1">
                  <a:tint val="75000"/>
                </a:schemeClr>
              </a:solidFill>
              <a:cs typeface="Narkisim" pitchFamily="2" charset="-79"/>
            </a:endParaRP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סמל </a:t>
            </a:r>
            <a:r>
              <a:rPr lang="he-IL" sz="2000" dirty="0">
                <a:solidFill>
                  <a:schemeClr val="tx1">
                    <a:tint val="75000"/>
                  </a:schemeClr>
                </a:solidFill>
                <a:cs typeface="Narkisim" pitchFamily="2" charset="-79"/>
              </a:rPr>
              <a:t>הקופה </a:t>
            </a: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שם </a:t>
            </a:r>
            <a:r>
              <a:rPr lang="he-IL" sz="2000" dirty="0">
                <a:solidFill>
                  <a:schemeClr val="tx1">
                    <a:tint val="75000"/>
                  </a:schemeClr>
                </a:solidFill>
                <a:cs typeface="Narkisim" pitchFamily="2" charset="-79"/>
              </a:rPr>
              <a:t>הקופה  </a:t>
            </a: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מספר </a:t>
            </a:r>
            <a:r>
              <a:rPr lang="he-IL" sz="2000" dirty="0">
                <a:solidFill>
                  <a:schemeClr val="tx1">
                    <a:tint val="75000"/>
                  </a:schemeClr>
                </a:solidFill>
                <a:cs typeface="Narkisim" pitchFamily="2" charset="-79"/>
              </a:rPr>
              <a:t>חשבון (כאשר קיים כזה)</a:t>
            </a: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סכום </a:t>
            </a:r>
            <a:r>
              <a:rPr lang="he-IL" sz="2000" dirty="0">
                <a:solidFill>
                  <a:schemeClr val="tx1">
                    <a:tint val="75000"/>
                  </a:schemeClr>
                </a:solidFill>
                <a:cs typeface="Narkisim" pitchFamily="2" charset="-79"/>
              </a:rPr>
              <a:t>בסיס: גובה השכר שלפיו </a:t>
            </a:r>
            <a:r>
              <a:rPr lang="he-IL" sz="2000" dirty="0" smtClean="0">
                <a:solidFill>
                  <a:schemeClr val="tx1">
                    <a:tint val="75000"/>
                  </a:schemeClr>
                </a:solidFill>
                <a:cs typeface="Narkisim" pitchFamily="2" charset="-79"/>
              </a:rPr>
              <a:t>מחושבת ההפקדה </a:t>
            </a:r>
            <a:r>
              <a:rPr lang="he-IL" sz="2000" dirty="0">
                <a:solidFill>
                  <a:schemeClr val="tx1">
                    <a:tint val="75000"/>
                  </a:schemeClr>
                </a:solidFill>
                <a:cs typeface="Narkisim" pitchFamily="2" charset="-79"/>
              </a:rPr>
              <a:t>בקופה </a:t>
            </a: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הפרשת </a:t>
            </a:r>
            <a:r>
              <a:rPr lang="he-IL" sz="2000" dirty="0">
                <a:solidFill>
                  <a:schemeClr val="tx1">
                    <a:tint val="75000"/>
                  </a:schemeClr>
                </a:solidFill>
                <a:cs typeface="Narkisim" pitchFamily="2" charset="-79"/>
              </a:rPr>
              <a:t>מעסיק: הסכום שהפקיד </a:t>
            </a:r>
            <a:r>
              <a:rPr lang="he-IL" sz="2000" dirty="0" smtClean="0">
                <a:solidFill>
                  <a:schemeClr val="tx1">
                    <a:tint val="75000"/>
                  </a:schemeClr>
                </a:solidFill>
                <a:cs typeface="Narkisim" pitchFamily="2" charset="-79"/>
              </a:rPr>
              <a:t>המעסיק בקופה </a:t>
            </a:r>
            <a:r>
              <a:rPr lang="he-IL" sz="2000" dirty="0">
                <a:solidFill>
                  <a:schemeClr val="tx1">
                    <a:tint val="75000"/>
                  </a:schemeClr>
                </a:solidFill>
                <a:cs typeface="Narkisim" pitchFamily="2" charset="-79"/>
              </a:rPr>
              <a:t>על שמו של העובד </a:t>
            </a: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סכום </a:t>
            </a:r>
            <a:r>
              <a:rPr lang="he-IL" sz="2000" dirty="0">
                <a:solidFill>
                  <a:schemeClr val="tx1">
                    <a:tint val="75000"/>
                  </a:schemeClr>
                </a:solidFill>
                <a:cs typeface="Narkisim" pitchFamily="2" charset="-79"/>
              </a:rPr>
              <a:t>הניכוי: הסכום שנוכה מהעובד </a:t>
            </a:r>
            <a:r>
              <a:rPr lang="he-IL" sz="2000" dirty="0" smtClean="0">
                <a:solidFill>
                  <a:schemeClr val="tx1">
                    <a:tint val="75000"/>
                  </a:schemeClr>
                </a:solidFill>
                <a:cs typeface="Narkisim" pitchFamily="2" charset="-79"/>
              </a:rPr>
              <a:t>לשם</a:t>
            </a:r>
            <a:r>
              <a:rPr lang="en-US" sz="2000" dirty="0" smtClean="0">
                <a:solidFill>
                  <a:schemeClr val="tx1">
                    <a:tint val="75000"/>
                  </a:schemeClr>
                </a:solidFill>
                <a:cs typeface="Narkisim" pitchFamily="2" charset="-79"/>
              </a:rPr>
              <a:t> </a:t>
            </a:r>
            <a:r>
              <a:rPr lang="he-IL" sz="2000" dirty="0" smtClean="0">
                <a:solidFill>
                  <a:schemeClr val="tx1">
                    <a:tint val="75000"/>
                  </a:schemeClr>
                </a:solidFill>
                <a:cs typeface="Narkisim" pitchFamily="2" charset="-79"/>
              </a:rPr>
              <a:t>הפקדה </a:t>
            </a:r>
            <a:r>
              <a:rPr lang="he-IL" sz="2000" dirty="0">
                <a:solidFill>
                  <a:schemeClr val="tx1">
                    <a:tint val="75000"/>
                  </a:schemeClr>
                </a:solidFill>
                <a:cs typeface="Narkisim" pitchFamily="2" charset="-79"/>
              </a:rPr>
              <a:t>בקופה</a:t>
            </a:r>
          </a:p>
          <a:p>
            <a:pPr>
              <a:buClr>
                <a:srgbClr val="B51018"/>
              </a:buClr>
              <a:buFont typeface="Wingdings" pitchFamily="2" charset="2"/>
              <a:buChar char="ü"/>
            </a:pPr>
            <a:endParaRPr lang="he-IL" sz="2000" dirty="0">
              <a:solidFill>
                <a:schemeClr val="tx1">
                  <a:tint val="75000"/>
                </a:schemeClr>
              </a:solidFill>
              <a:cs typeface="Narkisim" pitchFamily="2" charset="-79"/>
            </a:endParaRPr>
          </a:p>
          <a:p>
            <a:r>
              <a:rPr lang="he-IL" sz="2000" dirty="0">
                <a:solidFill>
                  <a:schemeClr val="tx1">
                    <a:tint val="75000"/>
                  </a:schemeClr>
                </a:solidFill>
                <a:cs typeface="Narkisim" pitchFamily="2" charset="-79"/>
              </a:rPr>
              <a:t>במפעל שיש בו ועד עובדים מוצג במשבצת זו גם </a:t>
            </a:r>
          </a:p>
          <a:p>
            <a:r>
              <a:rPr lang="he-IL" sz="2000" dirty="0">
                <a:solidFill>
                  <a:schemeClr val="tx1">
                    <a:tint val="75000"/>
                  </a:schemeClr>
                </a:solidFill>
                <a:cs typeface="Narkisim" pitchFamily="2" charset="-79"/>
              </a:rPr>
              <a:t>סכום הניכוי לוועד העובדים. </a:t>
            </a:r>
          </a:p>
          <a:p>
            <a:r>
              <a:rPr lang="he-IL" sz="2000" dirty="0">
                <a:solidFill>
                  <a:schemeClr val="tx1">
                    <a:tint val="75000"/>
                  </a:schemeClr>
                </a:solidFill>
                <a:cs typeface="Narkisim" pitchFamily="2" charset="-79"/>
              </a:rPr>
              <a:t/>
            </a:r>
            <a:br>
              <a:rPr lang="he-IL" sz="2000" dirty="0">
                <a:solidFill>
                  <a:schemeClr val="tx1">
                    <a:tint val="75000"/>
                  </a:schemeClr>
                </a:solidFill>
                <a:cs typeface="Narkisim" pitchFamily="2" charset="-79"/>
              </a:rPr>
            </a:br>
            <a:r>
              <a:rPr lang="he-IL" sz="2000" dirty="0">
                <a:solidFill>
                  <a:schemeClr val="tx1">
                    <a:tint val="75000"/>
                  </a:schemeClr>
                </a:solidFill>
                <a:cs typeface="Narkisim" pitchFamily="2" charset="-79"/>
              </a:rPr>
              <a:t/>
            </a:r>
            <a:br>
              <a:rPr lang="he-IL" sz="2000" dirty="0">
                <a:solidFill>
                  <a:schemeClr val="tx1">
                    <a:tint val="75000"/>
                  </a:schemeClr>
                </a:solidFill>
                <a:cs typeface="Narkisim" pitchFamily="2" charset="-79"/>
              </a:rPr>
            </a:br>
            <a:endParaRPr lang="he-IL" sz="2000" dirty="0">
              <a:solidFill>
                <a:schemeClr val="tx1">
                  <a:tint val="75000"/>
                </a:schemeClr>
              </a:solidFill>
              <a:cs typeface="Narkisim" pitchFamily="2" charset="-79"/>
            </a:endParaRPr>
          </a:p>
        </p:txBody>
      </p:sp>
      <p:pic>
        <p:nvPicPr>
          <p:cNvPr id="9"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205716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9" name="Rectangle 3"/>
          <p:cNvSpPr>
            <a:spLocks noChangeArrowheads="1"/>
          </p:cNvSpPr>
          <p:nvPr/>
        </p:nvSpPr>
        <p:spPr bwMode="auto">
          <a:xfrm>
            <a:off x="692745" y="2005255"/>
            <a:ext cx="5616575" cy="5663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a:r>
              <a:rPr lang="he-IL" sz="2800" dirty="0">
                <a:solidFill>
                  <a:schemeClr val="tx1">
                    <a:tint val="75000"/>
                  </a:schemeClr>
                </a:solidFill>
                <a:cs typeface="Narkisim" pitchFamily="2" charset="-79"/>
              </a:rPr>
              <a:t>ריכוז נתונים בתלוש זה</a:t>
            </a:r>
          </a:p>
          <a:p>
            <a:pPr algn="just"/>
            <a:r>
              <a:rPr lang="he-IL" dirty="0"/>
              <a:t/>
            </a:r>
            <a:br>
              <a:rPr lang="he-IL" dirty="0"/>
            </a:br>
            <a:r>
              <a:rPr lang="he-IL" sz="2000" dirty="0">
                <a:solidFill>
                  <a:schemeClr val="tx1">
                    <a:tint val="75000"/>
                  </a:schemeClr>
                </a:solidFill>
                <a:cs typeface="Narkisim" pitchFamily="2" charset="-79"/>
              </a:rPr>
              <a:t>במשבצת זו מוצג ריכוז של נתונים מסכמים מהמשבצות שבצד ימין של התלוש. הריכוז כולל את הנתונים הבאים: </a:t>
            </a: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סך </a:t>
            </a:r>
            <a:r>
              <a:rPr lang="he-IL" sz="2000" dirty="0">
                <a:solidFill>
                  <a:schemeClr val="tx1">
                    <a:tint val="75000"/>
                  </a:schemeClr>
                </a:solidFill>
                <a:cs typeface="Narkisim" pitchFamily="2" charset="-79"/>
              </a:rPr>
              <a:t>כל התשלומים</a:t>
            </a: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סך </a:t>
            </a:r>
            <a:r>
              <a:rPr lang="he-IL" sz="2000" dirty="0">
                <a:solidFill>
                  <a:schemeClr val="tx1">
                    <a:tint val="75000"/>
                  </a:schemeClr>
                </a:solidFill>
                <a:cs typeface="Narkisim" pitchFamily="2" charset="-79"/>
              </a:rPr>
              <a:t>כל הניכויים</a:t>
            </a: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ניכויי </a:t>
            </a:r>
            <a:r>
              <a:rPr lang="he-IL" sz="2000" dirty="0">
                <a:solidFill>
                  <a:schemeClr val="tx1">
                    <a:tint val="75000"/>
                  </a:schemeClr>
                </a:solidFill>
                <a:cs typeface="Narkisim" pitchFamily="2" charset="-79"/>
              </a:rPr>
              <a:t>חובה - מסים</a:t>
            </a: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קופות </a:t>
            </a:r>
            <a:r>
              <a:rPr lang="he-IL" sz="2000" dirty="0">
                <a:solidFill>
                  <a:schemeClr val="tx1">
                    <a:tint val="75000"/>
                  </a:schemeClr>
                </a:solidFill>
                <a:cs typeface="Narkisim" pitchFamily="2" charset="-79"/>
              </a:rPr>
              <a:t>גמל בהסכם </a:t>
            </a: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ועדים </a:t>
            </a:r>
            <a:endParaRPr lang="he-IL" sz="2000" dirty="0">
              <a:solidFill>
                <a:schemeClr val="tx1">
                  <a:tint val="75000"/>
                </a:schemeClr>
              </a:solidFill>
              <a:cs typeface="Narkisim" pitchFamily="2" charset="-79"/>
            </a:endParaRP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שכר </a:t>
            </a:r>
            <a:r>
              <a:rPr lang="he-IL" sz="2000" dirty="0">
                <a:solidFill>
                  <a:schemeClr val="tx1">
                    <a:tint val="75000"/>
                  </a:schemeClr>
                </a:solidFill>
                <a:cs typeface="Narkisim" pitchFamily="2" charset="-79"/>
              </a:rPr>
              <a:t>נטו: לפני ניכויים לפי בקשת העובד, </a:t>
            </a: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נטו </a:t>
            </a:r>
            <a:r>
              <a:rPr lang="he-IL" sz="2000" dirty="0">
                <a:solidFill>
                  <a:schemeClr val="tx1">
                    <a:tint val="75000"/>
                  </a:schemeClr>
                </a:solidFill>
                <a:cs typeface="Narkisim" pitchFamily="2" charset="-79"/>
              </a:rPr>
              <a:t>לתשלום: סך-כל התשלומים פחות סך-כל</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הניכויים</a:t>
            </a:r>
            <a:r>
              <a:rPr lang="he-IL" sz="2000" dirty="0">
                <a:solidFill>
                  <a:schemeClr val="tx1">
                    <a:tint val="75000"/>
                  </a:schemeClr>
                </a:solidFill>
                <a:cs typeface="Narkisim" pitchFamily="2" charset="-79"/>
              </a:rPr>
              <a:t>. הסכום שבשדה "נטו לתשלום" הוא</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הסכום </a:t>
            </a:r>
            <a:r>
              <a:rPr lang="he-IL" sz="2000" dirty="0">
                <a:solidFill>
                  <a:schemeClr val="tx1">
                    <a:tint val="75000"/>
                  </a:schemeClr>
                </a:solidFill>
                <a:cs typeface="Narkisim" pitchFamily="2" charset="-79"/>
              </a:rPr>
              <a:t>שיועבר לחשבון הבנק שלך, העובד. </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כאשר </a:t>
            </a:r>
            <a:r>
              <a:rPr lang="he-IL" sz="2000" dirty="0">
                <a:solidFill>
                  <a:schemeClr val="tx1">
                    <a:tint val="75000"/>
                  </a:schemeClr>
                </a:solidFill>
                <a:cs typeface="Narkisim" pitchFamily="2" charset="-79"/>
              </a:rPr>
              <a:t>העובד נקלע לנטו שלילי, נמחקות המילים</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נטו </a:t>
            </a:r>
            <a:r>
              <a:rPr lang="he-IL" sz="2000" dirty="0">
                <a:solidFill>
                  <a:schemeClr val="tx1">
                    <a:tint val="75000"/>
                  </a:schemeClr>
                </a:solidFill>
                <a:cs typeface="Narkisim" pitchFamily="2" charset="-79"/>
              </a:rPr>
              <a:t>לתשלום, והסכום מוצג עם סימן מינוס. נטו</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שלילי </a:t>
            </a:r>
            <a:r>
              <a:rPr lang="he-IL" sz="2000" dirty="0">
                <a:solidFill>
                  <a:schemeClr val="tx1">
                    <a:tint val="75000"/>
                  </a:schemeClr>
                </a:solidFill>
                <a:cs typeface="Narkisim" pitchFamily="2" charset="-79"/>
              </a:rPr>
              <a:t>אינו מועבר לחשבון הבנק. </a:t>
            </a:r>
          </a:p>
          <a:p>
            <a:pPr algn="just"/>
            <a:r>
              <a:rPr lang="he-IL" sz="1800" dirty="0">
                <a:cs typeface="Tahoma" pitchFamily="34" charset="0"/>
              </a:rPr>
              <a:t/>
            </a:r>
            <a:br>
              <a:rPr lang="he-IL" sz="1800" dirty="0">
                <a:cs typeface="Tahoma" pitchFamily="34" charset="0"/>
              </a:rPr>
            </a:br>
            <a:endParaRPr lang="he-IL" sz="1800" dirty="0">
              <a:cs typeface="Tahoma" pitchFamily="34" charset="0"/>
            </a:endParaRPr>
          </a:p>
        </p:txBody>
      </p:sp>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235782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8" name="Rectangle 3"/>
          <p:cNvSpPr>
            <a:spLocks noChangeArrowheads="1"/>
          </p:cNvSpPr>
          <p:nvPr/>
        </p:nvSpPr>
        <p:spPr bwMode="auto">
          <a:xfrm>
            <a:off x="1195983" y="2774090"/>
            <a:ext cx="5113337" cy="295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a:lnSpc>
                <a:spcPct val="130000"/>
              </a:lnSpc>
            </a:pPr>
            <a:r>
              <a:rPr lang="he-IL" sz="2800" dirty="0">
                <a:solidFill>
                  <a:schemeClr val="tx1">
                    <a:tint val="75000"/>
                  </a:schemeClr>
                </a:solidFill>
                <a:cs typeface="Narkisim" pitchFamily="2" charset="-79"/>
              </a:rPr>
              <a:t>פרטי חשבון הבנק</a:t>
            </a:r>
          </a:p>
          <a:p>
            <a:pPr algn="just">
              <a:lnSpc>
                <a:spcPct val="130000"/>
              </a:lnSpc>
            </a:pPr>
            <a:r>
              <a:rPr lang="he-IL" sz="1600" dirty="0"/>
              <a:t/>
            </a:r>
            <a:br>
              <a:rPr lang="he-IL" sz="1600" dirty="0"/>
            </a:br>
            <a:r>
              <a:rPr lang="he-IL" sz="2000" dirty="0">
                <a:solidFill>
                  <a:schemeClr val="tx1">
                    <a:tint val="75000"/>
                  </a:schemeClr>
                </a:solidFill>
                <a:cs typeface="Narkisim" pitchFamily="2" charset="-79"/>
              </a:rPr>
              <a:t>במשבצת זו מוצגים פרטי חשבון הבנק שאליו הועבר הנטו לתשלום המוצג בתלוש משכורת זה</a:t>
            </a:r>
            <a:r>
              <a:rPr lang="he-IL" sz="2000" dirty="0" smtClean="0">
                <a:solidFill>
                  <a:schemeClr val="tx1">
                    <a:tint val="75000"/>
                  </a:schemeClr>
                </a:solidFill>
                <a:cs typeface="Narkisim" pitchFamily="2" charset="-79"/>
              </a:rPr>
              <a:t>.</a:t>
            </a:r>
          </a:p>
          <a:p>
            <a:pPr algn="just">
              <a:lnSpc>
                <a:spcPct val="130000"/>
              </a:lnSpc>
            </a:pPr>
            <a:r>
              <a:rPr lang="he-IL" sz="2000" dirty="0" smtClean="0">
                <a:solidFill>
                  <a:schemeClr val="tx1">
                    <a:tint val="75000"/>
                  </a:schemeClr>
                </a:solidFill>
                <a:cs typeface="Narkisim" pitchFamily="2" charset="-79"/>
              </a:rPr>
              <a:t> </a:t>
            </a:r>
            <a:r>
              <a:rPr lang="he-IL" sz="2000" dirty="0">
                <a:solidFill>
                  <a:schemeClr val="tx1">
                    <a:tint val="75000"/>
                  </a:schemeClr>
                </a:solidFill>
                <a:cs typeface="Narkisim" pitchFamily="2" charset="-79"/>
              </a:rPr>
              <a:t/>
            </a:r>
            <a:br>
              <a:rPr lang="he-IL" sz="2000" dirty="0">
                <a:solidFill>
                  <a:schemeClr val="tx1">
                    <a:tint val="75000"/>
                  </a:schemeClr>
                </a:solidFill>
                <a:cs typeface="Narkisim" pitchFamily="2" charset="-79"/>
              </a:rPr>
            </a:br>
            <a:r>
              <a:rPr lang="he-IL" sz="2000" dirty="0">
                <a:solidFill>
                  <a:schemeClr val="tx1">
                    <a:tint val="75000"/>
                  </a:schemeClr>
                </a:solidFill>
                <a:cs typeface="Narkisim" pitchFamily="2" charset="-79"/>
              </a:rPr>
              <a:t/>
            </a:r>
            <a:br>
              <a:rPr lang="he-IL" sz="2000" dirty="0">
                <a:solidFill>
                  <a:schemeClr val="tx1">
                    <a:tint val="75000"/>
                  </a:schemeClr>
                </a:solidFill>
                <a:cs typeface="Narkisim" pitchFamily="2" charset="-79"/>
              </a:rPr>
            </a:br>
            <a:endParaRPr lang="he-IL" sz="2000" dirty="0">
              <a:solidFill>
                <a:schemeClr val="tx1">
                  <a:tint val="75000"/>
                </a:schemeClr>
              </a:solidFill>
              <a:cs typeface="Narkisim" pitchFamily="2" charset="-79"/>
            </a:endParaRPr>
          </a:p>
        </p:txBody>
      </p:sp>
      <p:pic>
        <p:nvPicPr>
          <p:cNvPr id="9"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65807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9" name="Rectangle 3"/>
          <p:cNvSpPr>
            <a:spLocks noChangeArrowheads="1"/>
          </p:cNvSpPr>
          <p:nvPr/>
        </p:nvSpPr>
        <p:spPr bwMode="auto">
          <a:xfrm>
            <a:off x="924520" y="2699792"/>
            <a:ext cx="5384800" cy="3496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a:lnSpc>
                <a:spcPct val="140000"/>
              </a:lnSpc>
            </a:pPr>
            <a:r>
              <a:rPr lang="he-IL" sz="2800" dirty="0">
                <a:solidFill>
                  <a:schemeClr val="tx1">
                    <a:tint val="75000"/>
                  </a:schemeClr>
                </a:solidFill>
                <a:cs typeface="Narkisim" pitchFamily="2" charset="-79"/>
              </a:rPr>
              <a:t>תעריפים</a:t>
            </a:r>
          </a:p>
          <a:p>
            <a:pPr algn="just">
              <a:lnSpc>
                <a:spcPct val="140000"/>
              </a:lnSpc>
            </a:pPr>
            <a:r>
              <a:rPr lang="he-IL" sz="1400" dirty="0"/>
              <a:t/>
            </a:r>
            <a:br>
              <a:rPr lang="he-IL" sz="1400" dirty="0"/>
            </a:br>
            <a:r>
              <a:rPr lang="he-IL" sz="2000" dirty="0">
                <a:solidFill>
                  <a:schemeClr val="tx1">
                    <a:tint val="75000"/>
                  </a:schemeClr>
                </a:solidFill>
                <a:cs typeface="Narkisim" pitchFamily="2" charset="-79"/>
              </a:rPr>
              <a:t>במשבצת זו מודפסים תעריפים אחדים, כגון תעריף יום, תעריף שעה ותעריף נסיעות. </a:t>
            </a:r>
          </a:p>
          <a:p>
            <a:pPr algn="just">
              <a:lnSpc>
                <a:spcPct val="140000"/>
              </a:lnSpc>
            </a:pPr>
            <a:r>
              <a:rPr lang="he-IL" sz="2000" dirty="0">
                <a:solidFill>
                  <a:schemeClr val="tx1">
                    <a:tint val="75000"/>
                  </a:schemeClr>
                </a:solidFill>
                <a:cs typeface="Narkisim" pitchFamily="2" charset="-79"/>
              </a:rPr>
              <a:t>לכל תעריף מודפסים תיאור התעריף וערכו. </a:t>
            </a:r>
          </a:p>
          <a:p>
            <a:pPr algn="just">
              <a:lnSpc>
                <a:spcPct val="140000"/>
              </a:lnSpc>
            </a:pPr>
            <a:r>
              <a:rPr lang="he-IL" sz="1800" dirty="0">
                <a:cs typeface="Tahoma" pitchFamily="34" charset="0"/>
              </a:rPr>
              <a:t/>
            </a:r>
            <a:br>
              <a:rPr lang="he-IL" sz="1800" dirty="0">
                <a:cs typeface="Tahoma" pitchFamily="34" charset="0"/>
              </a:rPr>
            </a:br>
            <a:r>
              <a:rPr lang="he-IL" sz="1800" dirty="0">
                <a:cs typeface="Tahoma" pitchFamily="34" charset="0"/>
              </a:rPr>
              <a:t/>
            </a:r>
            <a:br>
              <a:rPr lang="he-IL" sz="1800" dirty="0">
                <a:cs typeface="Tahoma" pitchFamily="34" charset="0"/>
              </a:rPr>
            </a:br>
            <a:endParaRPr lang="he-IL" sz="1800" dirty="0">
              <a:cs typeface="Tahoma" pitchFamily="34" charset="0"/>
            </a:endParaRPr>
          </a:p>
        </p:txBody>
      </p:sp>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0702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3" name="Text Box 3"/>
          <p:cNvSpPr txBox="1">
            <a:spLocks noChangeArrowheads="1"/>
          </p:cNvSpPr>
          <p:nvPr/>
        </p:nvSpPr>
        <p:spPr bwMode="auto">
          <a:xfrm>
            <a:off x="692696" y="1141740"/>
            <a:ext cx="5435823" cy="590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90500" indent="-190500"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marL="0" indent="0" algn="just" eaLnBrk="1" hangingPunct="1">
              <a:buSzPct val="120000"/>
            </a:pPr>
            <a:r>
              <a:rPr lang="he-IL" sz="1600" dirty="0" smtClean="0">
                <a:solidFill>
                  <a:schemeClr val="tx1">
                    <a:lumMod val="65000"/>
                    <a:lumOff val="35000"/>
                  </a:schemeClr>
                </a:solidFill>
                <a:latin typeface="Tahoma" pitchFamily="34" charset="0"/>
                <a:cs typeface="Narkisim" pitchFamily="2" charset="-79"/>
              </a:rPr>
              <a:t>חילן שמחה </a:t>
            </a:r>
            <a:r>
              <a:rPr lang="he-IL" sz="1600" dirty="0">
                <a:solidFill>
                  <a:schemeClr val="tx1">
                    <a:lumMod val="65000"/>
                    <a:lumOff val="35000"/>
                  </a:schemeClr>
                </a:solidFill>
                <a:latin typeface="Tahoma" pitchFamily="34" charset="0"/>
                <a:cs typeface="Narkisim" pitchFamily="2" charset="-79"/>
              </a:rPr>
              <a:t>להציג בפניך את תלוש השכר </a:t>
            </a:r>
            <a:r>
              <a:rPr lang="he-IL" sz="1600" dirty="0" smtClean="0">
                <a:solidFill>
                  <a:schemeClr val="tx1">
                    <a:lumMod val="65000"/>
                    <a:lumOff val="35000"/>
                  </a:schemeClr>
                </a:solidFill>
                <a:latin typeface="Tahoma" pitchFamily="34" charset="0"/>
                <a:cs typeface="Narkisim" pitchFamily="2" charset="-79"/>
              </a:rPr>
              <a:t>שפותח </a:t>
            </a:r>
            <a:r>
              <a:rPr lang="he-IL" sz="1600" dirty="0">
                <a:solidFill>
                  <a:schemeClr val="tx1">
                    <a:lumMod val="65000"/>
                    <a:lumOff val="35000"/>
                  </a:schemeClr>
                </a:solidFill>
                <a:latin typeface="Tahoma" pitchFamily="34" charset="0"/>
                <a:cs typeface="Narkisim" pitchFamily="2" charset="-79"/>
              </a:rPr>
              <a:t>על</a:t>
            </a:r>
            <a:r>
              <a:rPr lang="en-US" sz="1600" dirty="0">
                <a:solidFill>
                  <a:schemeClr val="tx1">
                    <a:lumMod val="65000"/>
                    <a:lumOff val="35000"/>
                  </a:schemeClr>
                </a:solidFill>
                <a:latin typeface="Tahoma" pitchFamily="34" charset="0"/>
                <a:cs typeface="Narkisim" pitchFamily="2" charset="-79"/>
              </a:rPr>
              <a:t/>
            </a:r>
            <a:br>
              <a:rPr lang="en-US" sz="1600" dirty="0">
                <a:solidFill>
                  <a:schemeClr val="tx1">
                    <a:lumMod val="65000"/>
                    <a:lumOff val="35000"/>
                  </a:schemeClr>
                </a:solidFill>
                <a:latin typeface="Tahoma" pitchFamily="34" charset="0"/>
                <a:cs typeface="Narkisim" pitchFamily="2" charset="-79"/>
              </a:rPr>
            </a:br>
            <a:r>
              <a:rPr lang="he-IL" sz="1600" dirty="0" smtClean="0">
                <a:solidFill>
                  <a:schemeClr val="tx1">
                    <a:lumMod val="65000"/>
                    <a:lumOff val="35000"/>
                  </a:schemeClr>
                </a:solidFill>
                <a:latin typeface="Tahoma" pitchFamily="34" charset="0"/>
                <a:cs typeface="Narkisim" pitchFamily="2" charset="-79"/>
              </a:rPr>
              <a:t>מנת </a:t>
            </a:r>
            <a:r>
              <a:rPr lang="he-IL" sz="1600" dirty="0">
                <a:solidFill>
                  <a:schemeClr val="tx1">
                    <a:lumMod val="65000"/>
                    <a:lumOff val="35000"/>
                  </a:schemeClr>
                </a:solidFill>
                <a:latin typeface="Tahoma" pitchFamily="34" charset="0"/>
                <a:cs typeface="Narkisim" pitchFamily="2" charset="-79"/>
              </a:rPr>
              <a:t>לאפשר לך התמצאות קלה יותר במידע המופיע על גבי  התלוש</a:t>
            </a:r>
            <a:r>
              <a:rPr lang="he-IL" sz="1600" dirty="0" smtClean="0">
                <a:solidFill>
                  <a:schemeClr val="tx1">
                    <a:lumMod val="65000"/>
                    <a:lumOff val="35000"/>
                  </a:schemeClr>
                </a:solidFill>
                <a:latin typeface="Tahoma" pitchFamily="34" charset="0"/>
                <a:cs typeface="Narkisim" pitchFamily="2" charset="-79"/>
              </a:rPr>
              <a:t>, והבנה </a:t>
            </a:r>
            <a:r>
              <a:rPr lang="he-IL" sz="1600" dirty="0">
                <a:solidFill>
                  <a:schemeClr val="tx1">
                    <a:lumMod val="65000"/>
                    <a:lumOff val="35000"/>
                  </a:schemeClr>
                </a:solidFill>
                <a:latin typeface="Tahoma" pitchFamily="34" charset="0"/>
                <a:cs typeface="Narkisim" pitchFamily="2" charset="-79"/>
              </a:rPr>
              <a:t>טובה יותר של מרכיבי השכר ואופן חישובו.</a:t>
            </a:r>
          </a:p>
          <a:p>
            <a:pPr algn="just" eaLnBrk="1" hangingPunct="1">
              <a:buFont typeface="Arial" pitchFamily="34" charset="0"/>
              <a:buChar char="•"/>
            </a:pPr>
            <a:endParaRPr lang="he-IL" sz="1800" dirty="0">
              <a:solidFill>
                <a:schemeClr val="tx1">
                  <a:lumMod val="65000"/>
                  <a:lumOff val="35000"/>
                </a:schemeClr>
              </a:solidFill>
              <a:latin typeface="Tahoma" pitchFamily="34" charset="0"/>
              <a:cs typeface="Narkisim" pitchFamily="2" charset="-79"/>
            </a:endParaRPr>
          </a:p>
          <a:p>
            <a:pPr marL="285750" indent="-285750" algn="just" eaLnBrk="1" hangingPunct="1">
              <a:buSzPct val="120000"/>
              <a:buFont typeface="Arial" pitchFamily="34" charset="0"/>
              <a:buChar char="•"/>
            </a:pPr>
            <a:r>
              <a:rPr lang="he-IL" sz="1600" dirty="0" smtClean="0">
                <a:solidFill>
                  <a:schemeClr val="tx1">
                    <a:lumMod val="65000"/>
                    <a:lumOff val="35000"/>
                  </a:schemeClr>
                </a:solidFill>
                <a:latin typeface="Tahoma" pitchFamily="34" charset="0"/>
                <a:cs typeface="Narkisim" pitchFamily="2" charset="-79"/>
              </a:rPr>
              <a:t>התלוש </a:t>
            </a:r>
            <a:r>
              <a:rPr lang="he-IL" sz="1600" dirty="0">
                <a:solidFill>
                  <a:schemeClr val="tx1">
                    <a:lumMod val="65000"/>
                    <a:lumOff val="35000"/>
                  </a:schemeClr>
                </a:solidFill>
                <a:latin typeface="Tahoma" pitchFamily="34" charset="0"/>
                <a:cs typeface="Narkisim" pitchFamily="2" charset="-79"/>
              </a:rPr>
              <a:t>עוצב כך שיהיה גמיש יותר, מפורט יותר וקריא יותר.</a:t>
            </a:r>
            <a:r>
              <a:rPr lang="en-US" sz="1600" dirty="0">
                <a:solidFill>
                  <a:schemeClr val="tx1">
                    <a:lumMod val="65000"/>
                    <a:lumOff val="35000"/>
                  </a:schemeClr>
                </a:solidFill>
                <a:latin typeface="Tahoma" pitchFamily="34" charset="0"/>
                <a:cs typeface="Narkisim" pitchFamily="2" charset="-79"/>
              </a:rPr>
              <a:t/>
            </a:r>
            <a:br>
              <a:rPr lang="en-US" sz="1600" dirty="0">
                <a:solidFill>
                  <a:schemeClr val="tx1">
                    <a:lumMod val="65000"/>
                    <a:lumOff val="35000"/>
                  </a:schemeClr>
                </a:solidFill>
                <a:latin typeface="Tahoma" pitchFamily="34" charset="0"/>
                <a:cs typeface="Narkisim" pitchFamily="2" charset="-79"/>
              </a:rPr>
            </a:br>
            <a:r>
              <a:rPr lang="he-IL" sz="1600" dirty="0" smtClean="0">
                <a:solidFill>
                  <a:schemeClr val="tx1">
                    <a:lumMod val="65000"/>
                    <a:lumOff val="35000"/>
                  </a:schemeClr>
                </a:solidFill>
                <a:latin typeface="Tahoma" pitchFamily="34" charset="0"/>
                <a:cs typeface="Narkisim" pitchFamily="2" charset="-79"/>
              </a:rPr>
              <a:t>מבנה </a:t>
            </a:r>
            <a:r>
              <a:rPr lang="he-IL" sz="1600" dirty="0">
                <a:solidFill>
                  <a:schemeClr val="tx1">
                    <a:lumMod val="65000"/>
                    <a:lumOff val="35000"/>
                  </a:schemeClr>
                </a:solidFill>
                <a:latin typeface="Tahoma" pitchFamily="34" charset="0"/>
                <a:cs typeface="Narkisim" pitchFamily="2" charset="-79"/>
              </a:rPr>
              <a:t>התלוש החדש הנו דינאמי, ומותאם למידע המיועד לך.</a:t>
            </a:r>
          </a:p>
          <a:p>
            <a:pPr algn="just" eaLnBrk="1" hangingPunct="1">
              <a:buSzPct val="120000"/>
              <a:buFont typeface="Arial" pitchFamily="34" charset="0"/>
              <a:buChar char="•"/>
            </a:pPr>
            <a:endParaRPr lang="he-IL" sz="1800" dirty="0">
              <a:solidFill>
                <a:schemeClr val="tx1">
                  <a:lumMod val="65000"/>
                  <a:lumOff val="35000"/>
                </a:schemeClr>
              </a:solidFill>
              <a:latin typeface="Tahoma" pitchFamily="34" charset="0"/>
              <a:cs typeface="Narkisim" pitchFamily="2" charset="-79"/>
            </a:endParaRPr>
          </a:p>
          <a:p>
            <a:pPr marL="271463" indent="-271463" algn="just" eaLnBrk="1" hangingPunct="1">
              <a:buSzPct val="120000"/>
              <a:buFont typeface="Arial" pitchFamily="34" charset="0"/>
              <a:buChar char="•"/>
            </a:pPr>
            <a:r>
              <a:rPr lang="he-IL" sz="1600" dirty="0" smtClean="0">
                <a:solidFill>
                  <a:schemeClr val="tx1">
                    <a:lumMod val="65000"/>
                    <a:lumOff val="35000"/>
                  </a:schemeClr>
                </a:solidFill>
                <a:latin typeface="Tahoma" pitchFamily="34" charset="0"/>
                <a:cs typeface="Narkisim" pitchFamily="2" charset="-79"/>
              </a:rPr>
              <a:t>התלוש </a:t>
            </a:r>
            <a:r>
              <a:rPr lang="he-IL" sz="1600" dirty="0">
                <a:solidFill>
                  <a:schemeClr val="tx1">
                    <a:lumMod val="65000"/>
                    <a:lumOff val="35000"/>
                  </a:schemeClr>
                </a:solidFill>
                <a:latin typeface="Tahoma" pitchFamily="34" charset="0"/>
                <a:cs typeface="Narkisim" pitchFamily="2" charset="-79"/>
              </a:rPr>
              <a:t>מושתת על טבלאות המרכזות את הנתונים השונים לפי  </a:t>
            </a:r>
            <a:r>
              <a:rPr lang="en-US" sz="1600" dirty="0">
                <a:solidFill>
                  <a:schemeClr val="tx1">
                    <a:lumMod val="65000"/>
                    <a:lumOff val="35000"/>
                  </a:schemeClr>
                </a:solidFill>
                <a:latin typeface="Tahoma" pitchFamily="34" charset="0"/>
                <a:cs typeface="Narkisim" pitchFamily="2" charset="-79"/>
              </a:rPr>
              <a:t/>
            </a:r>
            <a:br>
              <a:rPr lang="en-US" sz="1600" dirty="0">
                <a:solidFill>
                  <a:schemeClr val="tx1">
                    <a:lumMod val="65000"/>
                    <a:lumOff val="35000"/>
                  </a:schemeClr>
                </a:solidFill>
                <a:latin typeface="Tahoma" pitchFamily="34" charset="0"/>
                <a:cs typeface="Narkisim" pitchFamily="2" charset="-79"/>
              </a:rPr>
            </a:br>
            <a:r>
              <a:rPr lang="he-IL" sz="1600" dirty="0" smtClean="0">
                <a:solidFill>
                  <a:schemeClr val="tx1">
                    <a:lumMod val="65000"/>
                    <a:lumOff val="35000"/>
                  </a:schemeClr>
                </a:solidFill>
                <a:latin typeface="Tahoma" pitchFamily="34" charset="0"/>
                <a:cs typeface="Narkisim" pitchFamily="2" charset="-79"/>
              </a:rPr>
              <a:t>נושאים </a:t>
            </a:r>
            <a:r>
              <a:rPr lang="he-IL" sz="1600" dirty="0">
                <a:solidFill>
                  <a:schemeClr val="tx1">
                    <a:lumMod val="65000"/>
                    <a:lumOff val="35000"/>
                  </a:schemeClr>
                </a:solidFill>
                <a:latin typeface="Tahoma" pitchFamily="34" charset="0"/>
                <a:cs typeface="Narkisim" pitchFamily="2" charset="-79"/>
              </a:rPr>
              <a:t>ומשנות את גודלן באופן דינמי בהתאם לכמות המידע </a:t>
            </a:r>
            <a:r>
              <a:rPr lang="he-IL" sz="1600" dirty="0" smtClean="0">
                <a:solidFill>
                  <a:schemeClr val="tx1">
                    <a:lumMod val="65000"/>
                    <a:lumOff val="35000"/>
                  </a:schemeClr>
                </a:solidFill>
                <a:latin typeface="Tahoma" pitchFamily="34" charset="0"/>
                <a:cs typeface="Narkisim" pitchFamily="2" charset="-79"/>
              </a:rPr>
              <a:t>המוזן  אליהן.  </a:t>
            </a:r>
            <a:r>
              <a:rPr lang="he-IL" sz="1600" dirty="0" smtClean="0">
                <a:solidFill>
                  <a:schemeClr val="bg1"/>
                </a:solidFill>
                <a:latin typeface="Tahoma" pitchFamily="34" charset="0"/>
                <a:cs typeface="Narkisim" pitchFamily="2" charset="-79"/>
              </a:rPr>
              <a:t>.</a:t>
            </a:r>
            <a:r>
              <a:rPr lang="he-IL" sz="1600" dirty="0">
                <a:solidFill>
                  <a:schemeClr val="tx1">
                    <a:lumMod val="65000"/>
                    <a:lumOff val="35000"/>
                  </a:schemeClr>
                </a:solidFill>
                <a:latin typeface="Tahoma" pitchFamily="34" charset="0"/>
                <a:cs typeface="Narkisim" pitchFamily="2" charset="-79"/>
              </a:rPr>
              <a:t/>
            </a:r>
            <a:br>
              <a:rPr lang="he-IL" sz="1600" dirty="0">
                <a:solidFill>
                  <a:schemeClr val="tx1">
                    <a:lumMod val="65000"/>
                    <a:lumOff val="35000"/>
                  </a:schemeClr>
                </a:solidFill>
                <a:latin typeface="Tahoma" pitchFamily="34" charset="0"/>
                <a:cs typeface="Narkisim" pitchFamily="2" charset="-79"/>
              </a:rPr>
            </a:br>
            <a:endParaRPr lang="he-IL" sz="1800" dirty="0">
              <a:solidFill>
                <a:schemeClr val="tx1">
                  <a:lumMod val="65000"/>
                  <a:lumOff val="35000"/>
                </a:schemeClr>
              </a:solidFill>
              <a:latin typeface="Tahoma" pitchFamily="34" charset="0"/>
              <a:cs typeface="Narkisim" pitchFamily="2" charset="-79"/>
            </a:endParaRPr>
          </a:p>
          <a:p>
            <a:pPr marL="285750" indent="-285750" algn="just" eaLnBrk="1" hangingPunct="1">
              <a:buSzPct val="120000"/>
              <a:buFont typeface="Arial" pitchFamily="34" charset="0"/>
              <a:buChar char="•"/>
            </a:pPr>
            <a:r>
              <a:rPr lang="he-IL" sz="1600" dirty="0" smtClean="0">
                <a:solidFill>
                  <a:schemeClr val="tx1">
                    <a:lumMod val="65000"/>
                    <a:lumOff val="35000"/>
                  </a:schemeClr>
                </a:solidFill>
                <a:latin typeface="Tahoma" pitchFamily="34" charset="0"/>
                <a:cs typeface="Narkisim" pitchFamily="2" charset="-79"/>
              </a:rPr>
              <a:t>בנוסף</a:t>
            </a:r>
            <a:r>
              <a:rPr lang="he-IL" sz="1600" dirty="0">
                <a:solidFill>
                  <a:schemeClr val="tx1">
                    <a:lumMod val="65000"/>
                    <a:lumOff val="35000"/>
                  </a:schemeClr>
                </a:solidFill>
                <a:latin typeface="Tahoma" pitchFamily="34" charset="0"/>
                <a:cs typeface="Narkisim" pitchFamily="2" charset="-79"/>
              </a:rPr>
              <a:t>, מציג </a:t>
            </a:r>
            <a:r>
              <a:rPr lang="he-IL" sz="1600" dirty="0" smtClean="0">
                <a:solidFill>
                  <a:schemeClr val="tx1">
                    <a:lumMod val="65000"/>
                    <a:lumOff val="35000"/>
                  </a:schemeClr>
                </a:solidFill>
                <a:latin typeface="Tahoma" pitchFamily="34" charset="0"/>
                <a:cs typeface="Narkisim" pitchFamily="2" charset="-79"/>
              </a:rPr>
              <a:t>התלוש </a:t>
            </a:r>
            <a:r>
              <a:rPr lang="he-IL" sz="1600" dirty="0">
                <a:solidFill>
                  <a:schemeClr val="tx1">
                    <a:lumMod val="65000"/>
                    <a:lumOff val="35000"/>
                  </a:schemeClr>
                </a:solidFill>
                <a:latin typeface="Tahoma" pitchFamily="34" charset="0"/>
                <a:cs typeface="Narkisim" pitchFamily="2" charset="-79"/>
              </a:rPr>
              <a:t>מידע רב ומפורט יותר בנוגע למרכיבי</a:t>
            </a:r>
            <a:r>
              <a:rPr lang="en-US" sz="1600" dirty="0">
                <a:solidFill>
                  <a:schemeClr val="tx1">
                    <a:lumMod val="65000"/>
                    <a:lumOff val="35000"/>
                  </a:schemeClr>
                </a:solidFill>
                <a:latin typeface="Tahoma" pitchFamily="34" charset="0"/>
                <a:cs typeface="Narkisim" pitchFamily="2" charset="-79"/>
              </a:rPr>
              <a:t/>
            </a:r>
            <a:br>
              <a:rPr lang="en-US" sz="1600" dirty="0">
                <a:solidFill>
                  <a:schemeClr val="tx1">
                    <a:lumMod val="65000"/>
                    <a:lumOff val="35000"/>
                  </a:schemeClr>
                </a:solidFill>
                <a:latin typeface="Tahoma" pitchFamily="34" charset="0"/>
                <a:cs typeface="Narkisim" pitchFamily="2" charset="-79"/>
              </a:rPr>
            </a:br>
            <a:r>
              <a:rPr lang="he-IL" sz="1600" dirty="0" smtClean="0">
                <a:solidFill>
                  <a:schemeClr val="tx1">
                    <a:lumMod val="65000"/>
                    <a:lumOff val="35000"/>
                  </a:schemeClr>
                </a:solidFill>
                <a:latin typeface="Tahoma" pitchFamily="34" charset="0"/>
                <a:cs typeface="Narkisim" pitchFamily="2" charset="-79"/>
              </a:rPr>
              <a:t>השכר </a:t>
            </a:r>
            <a:r>
              <a:rPr lang="he-IL" sz="1600" dirty="0">
                <a:solidFill>
                  <a:schemeClr val="tx1">
                    <a:lumMod val="65000"/>
                    <a:lumOff val="35000"/>
                  </a:schemeClr>
                </a:solidFill>
                <a:latin typeface="Tahoma" pitchFamily="34" charset="0"/>
                <a:cs typeface="Narkisim" pitchFamily="2" charset="-79"/>
              </a:rPr>
              <a:t>וזאת הודות למבנה החדש, לניצול האופטימאלי של שטח הנייר ולאפשרות ההדפסה על שני צדי הדף. </a:t>
            </a:r>
          </a:p>
          <a:p>
            <a:pPr algn="just" eaLnBrk="1" hangingPunct="1">
              <a:buSzPct val="120000"/>
              <a:buFont typeface="Arial" pitchFamily="34" charset="0"/>
              <a:buChar char="•"/>
            </a:pPr>
            <a:endParaRPr lang="he-IL" sz="1800" dirty="0">
              <a:solidFill>
                <a:schemeClr val="tx1">
                  <a:lumMod val="65000"/>
                  <a:lumOff val="35000"/>
                </a:schemeClr>
              </a:solidFill>
              <a:latin typeface="Tahoma" pitchFamily="34" charset="0"/>
              <a:cs typeface="Narkisim" pitchFamily="2" charset="-79"/>
            </a:endParaRPr>
          </a:p>
          <a:p>
            <a:pPr marL="285750" indent="-285750" algn="just" eaLnBrk="1" hangingPunct="1">
              <a:buSzPct val="120000"/>
              <a:buFont typeface="Arial" pitchFamily="34" charset="0"/>
              <a:buChar char="•"/>
            </a:pPr>
            <a:r>
              <a:rPr lang="he-IL" sz="1600" dirty="0" smtClean="0">
                <a:solidFill>
                  <a:schemeClr val="tx1">
                    <a:lumMod val="65000"/>
                    <a:lumOff val="35000"/>
                  </a:schemeClr>
                </a:solidFill>
                <a:latin typeface="Tahoma" pitchFamily="34" charset="0"/>
                <a:cs typeface="Narkisim" pitchFamily="2" charset="-79"/>
              </a:rPr>
              <a:t>לכל </a:t>
            </a:r>
            <a:r>
              <a:rPr lang="he-IL" sz="1600" dirty="0">
                <a:solidFill>
                  <a:schemeClr val="tx1">
                    <a:lumMod val="65000"/>
                    <a:lumOff val="35000"/>
                  </a:schemeClr>
                </a:solidFill>
                <a:latin typeface="Tahoma" pitchFamily="34" charset="0"/>
                <a:cs typeface="Narkisim" pitchFamily="2" charset="-79"/>
              </a:rPr>
              <a:t>נושא המוצג בתלוש מוקצית טבלה משלו, ולכל טבלה כותרת</a:t>
            </a:r>
            <a:r>
              <a:rPr lang="en-US" sz="1600" dirty="0">
                <a:solidFill>
                  <a:schemeClr val="tx1">
                    <a:lumMod val="65000"/>
                    <a:lumOff val="35000"/>
                  </a:schemeClr>
                </a:solidFill>
                <a:latin typeface="Tahoma" pitchFamily="34" charset="0"/>
                <a:cs typeface="Narkisim" pitchFamily="2" charset="-79"/>
              </a:rPr>
              <a:t/>
            </a:r>
            <a:br>
              <a:rPr lang="en-US" sz="1600" dirty="0">
                <a:solidFill>
                  <a:schemeClr val="tx1">
                    <a:lumMod val="65000"/>
                    <a:lumOff val="35000"/>
                  </a:schemeClr>
                </a:solidFill>
                <a:latin typeface="Tahoma" pitchFamily="34" charset="0"/>
                <a:cs typeface="Narkisim" pitchFamily="2" charset="-79"/>
              </a:rPr>
            </a:br>
            <a:r>
              <a:rPr lang="he-IL" sz="1600" dirty="0" smtClean="0">
                <a:solidFill>
                  <a:schemeClr val="tx1">
                    <a:lumMod val="65000"/>
                    <a:lumOff val="35000"/>
                  </a:schemeClr>
                </a:solidFill>
                <a:latin typeface="Tahoma" pitchFamily="34" charset="0"/>
                <a:cs typeface="Narkisim" pitchFamily="2" charset="-79"/>
              </a:rPr>
              <a:t>וכותרת </a:t>
            </a:r>
            <a:r>
              <a:rPr lang="he-IL" sz="1600" dirty="0">
                <a:solidFill>
                  <a:schemeClr val="tx1">
                    <a:lumMod val="65000"/>
                    <a:lumOff val="35000"/>
                  </a:schemeClr>
                </a:solidFill>
                <a:latin typeface="Tahoma" pitchFamily="34" charset="0"/>
                <a:cs typeface="Narkisim" pitchFamily="2" charset="-79"/>
              </a:rPr>
              <a:t>משנה המבהירות היטב את משמעות הטבלה ותוכנה.</a:t>
            </a:r>
            <a:r>
              <a:rPr lang="en-US" sz="1600" dirty="0">
                <a:solidFill>
                  <a:schemeClr val="tx1">
                    <a:lumMod val="65000"/>
                    <a:lumOff val="35000"/>
                  </a:schemeClr>
                </a:solidFill>
                <a:latin typeface="Tahoma" pitchFamily="34" charset="0"/>
                <a:cs typeface="Narkisim" pitchFamily="2" charset="-79"/>
              </a:rPr>
              <a:t/>
            </a:r>
            <a:br>
              <a:rPr lang="en-US" sz="1600" dirty="0">
                <a:solidFill>
                  <a:schemeClr val="tx1">
                    <a:lumMod val="65000"/>
                    <a:lumOff val="35000"/>
                  </a:schemeClr>
                </a:solidFill>
                <a:latin typeface="Tahoma" pitchFamily="34" charset="0"/>
                <a:cs typeface="Narkisim" pitchFamily="2" charset="-79"/>
              </a:rPr>
            </a:br>
            <a:r>
              <a:rPr lang="he-IL" sz="1600" dirty="0" smtClean="0">
                <a:solidFill>
                  <a:schemeClr val="tx1">
                    <a:lumMod val="65000"/>
                    <a:lumOff val="35000"/>
                  </a:schemeClr>
                </a:solidFill>
                <a:latin typeface="Tahoma" pitchFamily="34" charset="0"/>
                <a:cs typeface="Narkisim" pitchFamily="2" charset="-79"/>
              </a:rPr>
              <a:t>לדוגמה</a:t>
            </a:r>
            <a:r>
              <a:rPr lang="he-IL" sz="1600" dirty="0">
                <a:solidFill>
                  <a:schemeClr val="tx1">
                    <a:lumMod val="65000"/>
                    <a:lumOff val="35000"/>
                  </a:schemeClr>
                </a:solidFill>
                <a:latin typeface="Tahoma" pitchFamily="34" charset="0"/>
                <a:cs typeface="Narkisim" pitchFamily="2" charset="-79"/>
              </a:rPr>
              <a:t>: נושא הניכויים מוצג בחלוקה לפי סוגי הניכויים:</a:t>
            </a:r>
            <a:r>
              <a:rPr lang="en-US" sz="1600" dirty="0">
                <a:solidFill>
                  <a:schemeClr val="tx1">
                    <a:lumMod val="65000"/>
                    <a:lumOff val="35000"/>
                  </a:schemeClr>
                </a:solidFill>
                <a:latin typeface="Tahoma" pitchFamily="34" charset="0"/>
                <a:cs typeface="Narkisim" pitchFamily="2" charset="-79"/>
              </a:rPr>
              <a:t/>
            </a:r>
            <a:br>
              <a:rPr lang="en-US" sz="1600" dirty="0">
                <a:solidFill>
                  <a:schemeClr val="tx1">
                    <a:lumMod val="65000"/>
                    <a:lumOff val="35000"/>
                  </a:schemeClr>
                </a:solidFill>
                <a:latin typeface="Tahoma" pitchFamily="34" charset="0"/>
                <a:cs typeface="Narkisim" pitchFamily="2" charset="-79"/>
              </a:rPr>
            </a:br>
            <a:r>
              <a:rPr lang="he-IL" sz="1600" dirty="0" smtClean="0">
                <a:solidFill>
                  <a:schemeClr val="tx1">
                    <a:lumMod val="65000"/>
                    <a:lumOff val="35000"/>
                  </a:schemeClr>
                </a:solidFill>
                <a:latin typeface="Tahoma" pitchFamily="34" charset="0"/>
                <a:cs typeface="Narkisim" pitchFamily="2" charset="-79"/>
              </a:rPr>
              <a:t>ניכויים </a:t>
            </a:r>
            <a:r>
              <a:rPr lang="he-IL" sz="1600" dirty="0">
                <a:solidFill>
                  <a:schemeClr val="tx1">
                    <a:lumMod val="65000"/>
                    <a:lumOff val="35000"/>
                  </a:schemeClr>
                </a:solidFill>
                <a:latin typeface="Tahoma" pitchFamily="34" charset="0"/>
                <a:cs typeface="Narkisim" pitchFamily="2" charset="-79"/>
              </a:rPr>
              <a:t>למסים, ניכויים לקופות גמל, ניכויים להלוואות וכיו"ב. </a:t>
            </a:r>
          </a:p>
          <a:p>
            <a:pPr algn="just" eaLnBrk="1" hangingPunct="1">
              <a:buSzPct val="120000"/>
              <a:buFont typeface="Arial" pitchFamily="34" charset="0"/>
              <a:buChar char="•"/>
            </a:pPr>
            <a:endParaRPr lang="he-IL" sz="1800" dirty="0">
              <a:solidFill>
                <a:schemeClr val="tx1">
                  <a:lumMod val="65000"/>
                  <a:lumOff val="35000"/>
                </a:schemeClr>
              </a:solidFill>
              <a:latin typeface="Tahoma" pitchFamily="34" charset="0"/>
              <a:cs typeface="Narkisim" pitchFamily="2" charset="-79"/>
            </a:endParaRPr>
          </a:p>
          <a:p>
            <a:pPr marL="285750" indent="-285750" algn="just" eaLnBrk="1" hangingPunct="1">
              <a:buSzPct val="120000"/>
              <a:buFont typeface="Arial" pitchFamily="34" charset="0"/>
              <a:buChar char="•"/>
            </a:pPr>
            <a:r>
              <a:rPr lang="he-IL" sz="1600" dirty="0" smtClean="0">
                <a:solidFill>
                  <a:schemeClr val="tx1">
                    <a:lumMod val="65000"/>
                    <a:lumOff val="35000"/>
                  </a:schemeClr>
                </a:solidFill>
                <a:latin typeface="Tahoma" pitchFamily="34" charset="0"/>
                <a:cs typeface="Narkisim" pitchFamily="2" charset="-79"/>
              </a:rPr>
              <a:t>התוצאה </a:t>
            </a:r>
            <a:r>
              <a:rPr lang="he-IL" sz="1600" dirty="0">
                <a:solidFill>
                  <a:schemeClr val="tx1">
                    <a:lumMod val="65000"/>
                    <a:lumOff val="35000"/>
                  </a:schemeClr>
                </a:solidFill>
                <a:latin typeface="Tahoma" pitchFamily="34" charset="0"/>
                <a:cs typeface="Narkisim" pitchFamily="2" charset="-79"/>
              </a:rPr>
              <a:t>היא תלוש משכורת המציג לך, העובד, באופן ברור את</a:t>
            </a:r>
            <a:r>
              <a:rPr lang="en-US" sz="1600" dirty="0">
                <a:solidFill>
                  <a:schemeClr val="tx1">
                    <a:lumMod val="65000"/>
                    <a:lumOff val="35000"/>
                  </a:schemeClr>
                </a:solidFill>
                <a:latin typeface="Tahoma" pitchFamily="34" charset="0"/>
                <a:cs typeface="Narkisim" pitchFamily="2" charset="-79"/>
              </a:rPr>
              <a:t/>
            </a:r>
            <a:br>
              <a:rPr lang="en-US" sz="1600" dirty="0">
                <a:solidFill>
                  <a:schemeClr val="tx1">
                    <a:lumMod val="65000"/>
                    <a:lumOff val="35000"/>
                  </a:schemeClr>
                </a:solidFill>
                <a:latin typeface="Tahoma" pitchFamily="34" charset="0"/>
                <a:cs typeface="Narkisim" pitchFamily="2" charset="-79"/>
              </a:rPr>
            </a:br>
            <a:r>
              <a:rPr lang="he-IL" sz="1600" dirty="0" smtClean="0">
                <a:solidFill>
                  <a:schemeClr val="tx1">
                    <a:lumMod val="65000"/>
                    <a:lumOff val="35000"/>
                  </a:schemeClr>
                </a:solidFill>
                <a:latin typeface="Tahoma" pitchFamily="34" charset="0"/>
                <a:cs typeface="Narkisim" pitchFamily="2" charset="-79"/>
              </a:rPr>
              <a:t>מרכיבי </a:t>
            </a:r>
            <a:r>
              <a:rPr lang="he-IL" sz="1600" dirty="0">
                <a:solidFill>
                  <a:schemeClr val="tx1">
                    <a:lumMod val="65000"/>
                    <a:lumOff val="35000"/>
                  </a:schemeClr>
                </a:solidFill>
                <a:latin typeface="Tahoma" pitchFamily="34" charset="0"/>
                <a:cs typeface="Narkisim" pitchFamily="2" charset="-79"/>
              </a:rPr>
              <a:t>השכר ומקל על הבנת אופן חישובו על זכויותיך וחובותיך.</a:t>
            </a:r>
          </a:p>
          <a:p>
            <a:pPr marL="285750" indent="-285750" algn="just" eaLnBrk="1" hangingPunct="1">
              <a:buSzPct val="120000"/>
              <a:buFont typeface="Arial" pitchFamily="34" charset="0"/>
              <a:buChar char="•"/>
            </a:pPr>
            <a:endParaRPr lang="en-US" sz="1600" dirty="0">
              <a:solidFill>
                <a:schemeClr val="tx1">
                  <a:lumMod val="65000"/>
                  <a:lumOff val="35000"/>
                </a:schemeClr>
              </a:solidFill>
              <a:latin typeface="Tahoma" pitchFamily="34" charset="0"/>
              <a:cs typeface="Narkisim" pitchFamily="2" charset="-79"/>
            </a:endParaRPr>
          </a:p>
        </p:txBody>
      </p:sp>
      <p:sp>
        <p:nvSpPr>
          <p:cNvPr id="5" name="TextBox 4"/>
          <p:cNvSpPr txBox="1"/>
          <p:nvPr/>
        </p:nvSpPr>
        <p:spPr>
          <a:xfrm>
            <a:off x="2132856" y="242228"/>
            <a:ext cx="3528392" cy="369332"/>
          </a:xfrm>
          <a:prstGeom prst="rect">
            <a:avLst/>
          </a:prstGeom>
          <a:noFill/>
        </p:spPr>
        <p:txBody>
          <a:bodyPr wrap="square" rtlCol="1">
            <a:spAutoFit/>
          </a:bodyPr>
          <a:lstStyle/>
          <a:p>
            <a:r>
              <a:rPr lang="he-IL" dirty="0" smtClean="0">
                <a:solidFill>
                  <a:schemeClr val="tx1">
                    <a:lumMod val="65000"/>
                    <a:lumOff val="35000"/>
                  </a:schemeClr>
                </a:solidFill>
                <a:cs typeface="Narkisim" pitchFamily="2" charset="-79"/>
              </a:rPr>
              <a:t>תלוש השכר של חילן</a:t>
            </a:r>
            <a:endParaRPr lang="he-IL" dirty="0">
              <a:solidFill>
                <a:schemeClr val="tx1">
                  <a:lumMod val="65000"/>
                  <a:lumOff val="35000"/>
                </a:schemeClr>
              </a:solidFill>
              <a:cs typeface="Narkisim" pitchFamily="2" charset="-79"/>
            </a:endParaRPr>
          </a:p>
        </p:txBody>
      </p:sp>
    </p:spTree>
    <p:extLst>
      <p:ext uri="{BB962C8B-B14F-4D97-AF65-F5344CB8AC3E}">
        <p14:creationId xmlns:p14="http://schemas.microsoft.com/office/powerpoint/2010/main" val="28774673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8" name="Rectangle 3"/>
          <p:cNvSpPr>
            <a:spLocks noChangeArrowheads="1"/>
          </p:cNvSpPr>
          <p:nvPr/>
        </p:nvSpPr>
        <p:spPr bwMode="auto">
          <a:xfrm>
            <a:off x="764704" y="2058099"/>
            <a:ext cx="5545137" cy="618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he-IL" sz="2800" dirty="0">
                <a:solidFill>
                  <a:schemeClr val="tx1">
                    <a:tint val="75000"/>
                  </a:schemeClr>
                </a:solidFill>
                <a:cs typeface="Narkisim" pitchFamily="2" charset="-79"/>
              </a:rPr>
              <a:t>נתונים אישיים</a:t>
            </a:r>
          </a:p>
          <a:p>
            <a:endParaRPr lang="he-IL" sz="800" dirty="0">
              <a:cs typeface="Tahoma" pitchFamily="34" charset="0"/>
            </a:endParaRPr>
          </a:p>
          <a:p>
            <a:r>
              <a:rPr lang="he-IL" sz="2000" dirty="0">
                <a:solidFill>
                  <a:schemeClr val="tx1">
                    <a:tint val="75000"/>
                  </a:schemeClr>
                </a:solidFill>
                <a:cs typeface="Narkisim" pitchFamily="2" charset="-79"/>
              </a:rPr>
              <a:t>הנתונים האישיים המוצגים בתלוש כוללים</a:t>
            </a:r>
            <a:r>
              <a:rPr lang="he-IL" sz="2000" dirty="0" smtClean="0">
                <a:solidFill>
                  <a:schemeClr val="tx1">
                    <a:tint val="75000"/>
                  </a:schemeClr>
                </a:solidFill>
                <a:cs typeface="Narkisim" pitchFamily="2" charset="-79"/>
              </a:rPr>
              <a:t>:</a:t>
            </a:r>
            <a:r>
              <a:rPr lang="en-US" sz="2000" dirty="0" smtClean="0">
                <a:solidFill>
                  <a:schemeClr val="tx1">
                    <a:tint val="75000"/>
                  </a:schemeClr>
                </a:solidFill>
                <a:cs typeface="Narkisim" pitchFamily="2" charset="-79"/>
              </a:rPr>
              <a:t/>
            </a:r>
            <a:br>
              <a:rPr lang="en-US" sz="2000" dirty="0" smtClean="0">
                <a:solidFill>
                  <a:schemeClr val="tx1">
                    <a:tint val="75000"/>
                  </a:schemeClr>
                </a:solidFill>
                <a:cs typeface="Narkisim" pitchFamily="2" charset="-79"/>
              </a:rPr>
            </a:br>
            <a:endParaRPr lang="he-IL" sz="1200" dirty="0">
              <a:solidFill>
                <a:schemeClr val="tx1">
                  <a:tint val="75000"/>
                </a:schemeClr>
              </a:solidFill>
              <a:cs typeface="Narkisim" pitchFamily="2" charset="-79"/>
            </a:endParaRP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מספר </a:t>
            </a:r>
            <a:r>
              <a:rPr lang="he-IL" sz="2000" dirty="0">
                <a:solidFill>
                  <a:schemeClr val="tx1">
                    <a:tint val="75000"/>
                  </a:schemeClr>
                </a:solidFill>
                <a:cs typeface="Narkisim" pitchFamily="2" charset="-79"/>
              </a:rPr>
              <a:t>זהות. חשוב מאוד! על מספר הזהות שלך</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להיות </a:t>
            </a:r>
            <a:r>
              <a:rPr lang="he-IL" sz="2000" dirty="0">
                <a:solidFill>
                  <a:schemeClr val="tx1">
                    <a:tint val="75000"/>
                  </a:schemeClr>
                </a:solidFill>
                <a:cs typeface="Narkisim" pitchFamily="2" charset="-79"/>
              </a:rPr>
              <a:t>זהה לרשום בתעודת הזהות (כולל ספרת</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הביקורת</a:t>
            </a:r>
            <a:r>
              <a:rPr lang="he-IL" sz="2000" dirty="0">
                <a:solidFill>
                  <a:schemeClr val="tx1">
                    <a:tint val="75000"/>
                  </a:schemeClr>
                </a:solidFill>
                <a:cs typeface="Narkisim" pitchFamily="2" charset="-79"/>
              </a:rPr>
              <a:t>). טעות בנתון זה עלולה לשבש את</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מימוש </a:t>
            </a:r>
            <a:r>
              <a:rPr lang="he-IL" sz="2000" dirty="0">
                <a:solidFill>
                  <a:schemeClr val="tx1">
                    <a:tint val="75000"/>
                  </a:schemeClr>
                </a:solidFill>
                <a:cs typeface="Narkisim" pitchFamily="2" charset="-79"/>
              </a:rPr>
              <a:t>זכויות העובד בביטוח הלאומי. </a:t>
            </a:r>
            <a:r>
              <a:rPr lang="en-US" sz="2000" dirty="0" smtClean="0">
                <a:solidFill>
                  <a:schemeClr val="tx1">
                    <a:tint val="75000"/>
                  </a:schemeClr>
                </a:solidFill>
                <a:cs typeface="Narkisim" pitchFamily="2" charset="-79"/>
              </a:rPr>
              <a:t/>
            </a:r>
            <a:br>
              <a:rPr lang="en-US" sz="2000" dirty="0" smtClean="0">
                <a:solidFill>
                  <a:schemeClr val="tx1">
                    <a:tint val="75000"/>
                  </a:schemeClr>
                </a:solidFill>
                <a:cs typeface="Narkisim" pitchFamily="2" charset="-79"/>
              </a:rPr>
            </a:br>
            <a:endParaRPr lang="he-IL" sz="800" dirty="0">
              <a:solidFill>
                <a:schemeClr val="tx1">
                  <a:tint val="75000"/>
                </a:schemeClr>
              </a:solidFill>
              <a:cs typeface="Narkisim" pitchFamily="2" charset="-79"/>
            </a:endParaRP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מצב </a:t>
            </a:r>
            <a:r>
              <a:rPr lang="he-IL" sz="2000" dirty="0">
                <a:solidFill>
                  <a:schemeClr val="tx1">
                    <a:tint val="75000"/>
                  </a:schemeClr>
                </a:solidFill>
                <a:cs typeface="Narkisim" pitchFamily="2" charset="-79"/>
              </a:rPr>
              <a:t>משפחתי. טעות בנתון זה עלולה לשבש את</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חישוב </a:t>
            </a:r>
            <a:r>
              <a:rPr lang="he-IL" sz="2000" dirty="0">
                <a:solidFill>
                  <a:schemeClr val="tx1">
                    <a:tint val="75000"/>
                  </a:schemeClr>
                </a:solidFill>
                <a:cs typeface="Narkisim" pitchFamily="2" charset="-79"/>
              </a:rPr>
              <a:t>מס הכנסה - חשוב להקפיד על עדכניותו. </a:t>
            </a:r>
            <a:r>
              <a:rPr lang="en-US" sz="2000" dirty="0" smtClean="0">
                <a:solidFill>
                  <a:schemeClr val="tx1">
                    <a:tint val="75000"/>
                  </a:schemeClr>
                </a:solidFill>
                <a:cs typeface="Narkisim" pitchFamily="2" charset="-79"/>
              </a:rPr>
              <a:t/>
            </a:r>
            <a:br>
              <a:rPr lang="en-US" sz="2000" dirty="0" smtClean="0">
                <a:solidFill>
                  <a:schemeClr val="tx1">
                    <a:tint val="75000"/>
                  </a:schemeClr>
                </a:solidFill>
                <a:cs typeface="Narkisim" pitchFamily="2" charset="-79"/>
              </a:rPr>
            </a:br>
            <a:endParaRPr lang="he-IL" sz="800" dirty="0">
              <a:solidFill>
                <a:schemeClr val="tx1">
                  <a:tint val="75000"/>
                </a:schemeClr>
              </a:solidFill>
              <a:cs typeface="Narkisim" pitchFamily="2" charset="-79"/>
            </a:endParaRP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ילדים </a:t>
            </a:r>
            <a:r>
              <a:rPr lang="he-IL" sz="2000" dirty="0">
                <a:solidFill>
                  <a:schemeClr val="tx1">
                    <a:tint val="75000"/>
                  </a:schemeClr>
                </a:solidFill>
                <a:cs typeface="Narkisim" pitchFamily="2" charset="-79"/>
              </a:rPr>
              <a:t>עד גיל 19. ילד שבמשך שנת המס יגיע לגיל</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 19 </a:t>
            </a:r>
            <a:r>
              <a:rPr lang="he-IL" sz="2000" dirty="0">
                <a:solidFill>
                  <a:schemeClr val="tx1">
                    <a:tint val="75000"/>
                  </a:schemeClr>
                </a:solidFill>
                <a:cs typeface="Narkisim" pitchFamily="2" charset="-79"/>
              </a:rPr>
              <a:t>אינו נספר כאן, גם בתקופה שהוא עדיין מתחת</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לגיל </a:t>
            </a:r>
            <a:r>
              <a:rPr lang="he-IL" sz="2000" dirty="0">
                <a:solidFill>
                  <a:schemeClr val="tx1">
                    <a:tint val="75000"/>
                  </a:schemeClr>
                </a:solidFill>
                <a:cs typeface="Narkisim" pitchFamily="2" charset="-79"/>
              </a:rPr>
              <a:t>19. </a:t>
            </a:r>
            <a:r>
              <a:rPr lang="en-US" sz="2000" dirty="0" smtClean="0">
                <a:solidFill>
                  <a:schemeClr val="tx1">
                    <a:tint val="75000"/>
                  </a:schemeClr>
                </a:solidFill>
                <a:cs typeface="Narkisim" pitchFamily="2" charset="-79"/>
              </a:rPr>
              <a:t/>
            </a:r>
            <a:br>
              <a:rPr lang="en-US" sz="2000" dirty="0" smtClean="0">
                <a:solidFill>
                  <a:schemeClr val="tx1">
                    <a:tint val="75000"/>
                  </a:schemeClr>
                </a:solidFill>
                <a:cs typeface="Narkisim" pitchFamily="2" charset="-79"/>
              </a:rPr>
            </a:br>
            <a:endParaRPr lang="he-IL" sz="800" dirty="0">
              <a:solidFill>
                <a:schemeClr val="tx1">
                  <a:tint val="75000"/>
                </a:schemeClr>
              </a:solidFill>
              <a:cs typeface="Narkisim" pitchFamily="2" charset="-79"/>
            </a:endParaRP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בן </a:t>
            </a:r>
            <a:r>
              <a:rPr lang="he-IL" sz="2000" dirty="0">
                <a:solidFill>
                  <a:schemeClr val="tx1">
                    <a:tint val="75000"/>
                  </a:schemeClr>
                </a:solidFill>
                <a:cs typeface="Narkisim" pitchFamily="2" charset="-79"/>
              </a:rPr>
              <a:t>זוג עובד (לעובד נשוי בלבד): כן/לא </a:t>
            </a:r>
            <a:r>
              <a:rPr lang="en-US" sz="2000" dirty="0" smtClean="0">
                <a:solidFill>
                  <a:schemeClr val="tx1">
                    <a:tint val="75000"/>
                  </a:schemeClr>
                </a:solidFill>
                <a:cs typeface="Narkisim" pitchFamily="2" charset="-79"/>
              </a:rPr>
              <a:t/>
            </a:r>
            <a:br>
              <a:rPr lang="en-US" sz="2000" dirty="0" smtClean="0">
                <a:solidFill>
                  <a:schemeClr val="tx1">
                    <a:tint val="75000"/>
                  </a:schemeClr>
                </a:solidFill>
                <a:cs typeface="Narkisim" pitchFamily="2" charset="-79"/>
              </a:rPr>
            </a:br>
            <a:endParaRPr lang="he-IL" sz="800" dirty="0">
              <a:solidFill>
                <a:schemeClr val="tx1">
                  <a:tint val="75000"/>
                </a:schemeClr>
              </a:solidFill>
              <a:cs typeface="Narkisim" pitchFamily="2" charset="-79"/>
            </a:endParaRP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קופת </a:t>
            </a:r>
            <a:r>
              <a:rPr lang="he-IL" sz="2000" dirty="0">
                <a:solidFill>
                  <a:schemeClr val="tx1">
                    <a:tint val="75000"/>
                  </a:schemeClr>
                </a:solidFill>
                <a:cs typeface="Narkisim" pitchFamily="2" charset="-79"/>
              </a:rPr>
              <a:t>חולים </a:t>
            </a:r>
            <a:r>
              <a:rPr lang="en-US" sz="2000" dirty="0" smtClean="0">
                <a:solidFill>
                  <a:schemeClr val="tx1">
                    <a:tint val="75000"/>
                  </a:schemeClr>
                </a:solidFill>
                <a:cs typeface="Narkisim" pitchFamily="2" charset="-79"/>
              </a:rPr>
              <a:t/>
            </a:r>
            <a:br>
              <a:rPr lang="en-US" sz="2000" dirty="0" smtClean="0">
                <a:solidFill>
                  <a:schemeClr val="tx1">
                    <a:tint val="75000"/>
                  </a:schemeClr>
                </a:solidFill>
                <a:cs typeface="Narkisim" pitchFamily="2" charset="-79"/>
              </a:rPr>
            </a:br>
            <a:endParaRPr lang="he-IL" sz="800" dirty="0">
              <a:solidFill>
                <a:schemeClr val="tx1">
                  <a:tint val="75000"/>
                </a:schemeClr>
              </a:solidFill>
              <a:cs typeface="Narkisim" pitchFamily="2" charset="-79"/>
            </a:endParaRP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ארגון </a:t>
            </a:r>
            <a:r>
              <a:rPr lang="he-IL" sz="2000" dirty="0">
                <a:solidFill>
                  <a:schemeClr val="tx1">
                    <a:tint val="75000"/>
                  </a:schemeClr>
                </a:solidFill>
                <a:cs typeface="Narkisim" pitchFamily="2" charset="-79"/>
              </a:rPr>
              <a:t>עובדים </a:t>
            </a:r>
          </a:p>
          <a:p>
            <a:r>
              <a:rPr lang="he-IL" sz="2000" dirty="0">
                <a:solidFill>
                  <a:schemeClr val="tx1">
                    <a:tint val="75000"/>
                  </a:schemeClr>
                </a:solidFill>
                <a:cs typeface="Narkisim" pitchFamily="2" charset="-79"/>
              </a:rPr>
              <a:t/>
            </a:r>
            <a:br>
              <a:rPr lang="he-IL" sz="2000" dirty="0">
                <a:solidFill>
                  <a:schemeClr val="tx1">
                    <a:tint val="75000"/>
                  </a:schemeClr>
                </a:solidFill>
                <a:cs typeface="Narkisim" pitchFamily="2" charset="-79"/>
              </a:rPr>
            </a:br>
            <a:endParaRPr lang="he-IL" sz="2000" dirty="0">
              <a:solidFill>
                <a:schemeClr val="tx1">
                  <a:tint val="75000"/>
                </a:schemeClr>
              </a:solidFill>
              <a:cs typeface="Narkisim" pitchFamily="2" charset="-79"/>
            </a:endParaRPr>
          </a:p>
        </p:txBody>
      </p:sp>
      <p:pic>
        <p:nvPicPr>
          <p:cNvPr id="9"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554052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9" name="Rectangle 3"/>
          <p:cNvSpPr>
            <a:spLocks noChangeArrowheads="1"/>
          </p:cNvSpPr>
          <p:nvPr/>
        </p:nvSpPr>
        <p:spPr bwMode="auto">
          <a:xfrm>
            <a:off x="764704" y="1887720"/>
            <a:ext cx="5545138" cy="556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nSpc>
                <a:spcPct val="130000"/>
              </a:lnSpc>
            </a:pPr>
            <a:r>
              <a:rPr lang="he-IL" sz="2800" dirty="0">
                <a:solidFill>
                  <a:schemeClr val="tx1">
                    <a:tint val="75000"/>
                  </a:schemeClr>
                </a:solidFill>
                <a:cs typeface="Narkisim" pitchFamily="2" charset="-79"/>
              </a:rPr>
              <a:t>נתוני העסקה</a:t>
            </a:r>
          </a:p>
          <a:p>
            <a:pPr>
              <a:lnSpc>
                <a:spcPct val="120000"/>
              </a:lnSpc>
            </a:pPr>
            <a:endParaRPr lang="he-IL" sz="800" b="1" dirty="0">
              <a:cs typeface="Tahoma" pitchFamily="34" charset="0"/>
            </a:endParaRPr>
          </a:p>
          <a:p>
            <a:pPr>
              <a:lnSpc>
                <a:spcPct val="120000"/>
              </a:lnSpc>
            </a:pPr>
            <a:r>
              <a:rPr lang="he-IL" sz="2000" dirty="0">
                <a:solidFill>
                  <a:schemeClr val="tx1">
                    <a:tint val="75000"/>
                  </a:schemeClr>
                </a:solidFill>
                <a:cs typeface="Narkisim" pitchFamily="2" charset="-79"/>
              </a:rPr>
              <a:t>נתונים ההעסקה עוסקים בשיבוצו של העובד במקום העבודה, והם תלויים במקובל במקום העבודה. </a:t>
            </a:r>
          </a:p>
          <a:p>
            <a:pPr>
              <a:lnSpc>
                <a:spcPct val="120000"/>
              </a:lnSpc>
            </a:pPr>
            <a:r>
              <a:rPr lang="he-IL" sz="2000" dirty="0">
                <a:solidFill>
                  <a:schemeClr val="tx1">
                    <a:tint val="75000"/>
                  </a:schemeClr>
                </a:solidFill>
                <a:cs typeface="Narkisim" pitchFamily="2" charset="-79"/>
              </a:rPr>
              <a:t>נתונים אופייניים המוצגים במשבצת זו כוללים: </a:t>
            </a:r>
          </a:p>
          <a:p>
            <a:pPr>
              <a:lnSpc>
                <a:spcPct val="120000"/>
              </a:lnSpc>
            </a:pPr>
            <a:endParaRPr lang="he-IL" sz="1200" dirty="0">
              <a:solidFill>
                <a:schemeClr val="tx1">
                  <a:tint val="75000"/>
                </a:schemeClr>
              </a:solidFill>
              <a:cs typeface="Narkisim" pitchFamily="2" charset="-79"/>
            </a:endParaRPr>
          </a:p>
          <a:p>
            <a:pPr marL="342900" indent="-342900">
              <a:lnSpc>
                <a:spcPct val="120000"/>
              </a:lnSpc>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התחלת </a:t>
            </a:r>
            <a:r>
              <a:rPr lang="he-IL" sz="2000" dirty="0">
                <a:solidFill>
                  <a:schemeClr val="tx1">
                    <a:tint val="75000"/>
                  </a:schemeClr>
                </a:solidFill>
                <a:cs typeface="Narkisim" pitchFamily="2" charset="-79"/>
              </a:rPr>
              <a:t>עבודה. </a:t>
            </a:r>
          </a:p>
          <a:p>
            <a:pPr marL="342900" indent="-342900">
              <a:lnSpc>
                <a:spcPct val="120000"/>
              </a:lnSpc>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הסכם</a:t>
            </a:r>
            <a:r>
              <a:rPr lang="he-IL" sz="2000" dirty="0">
                <a:solidFill>
                  <a:schemeClr val="tx1">
                    <a:tint val="75000"/>
                  </a:schemeClr>
                </a:solidFill>
                <a:cs typeface="Narkisim" pitchFamily="2" charset="-79"/>
              </a:rPr>
              <a:t>. </a:t>
            </a:r>
          </a:p>
          <a:p>
            <a:pPr marL="342900" indent="-342900">
              <a:lnSpc>
                <a:spcPct val="120000"/>
              </a:lnSpc>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מעמד</a:t>
            </a:r>
            <a:r>
              <a:rPr lang="he-IL" sz="2000" dirty="0">
                <a:solidFill>
                  <a:schemeClr val="tx1">
                    <a:tint val="75000"/>
                  </a:schemeClr>
                </a:solidFill>
                <a:cs typeface="Narkisim" pitchFamily="2" charset="-79"/>
              </a:rPr>
              <a:t>. </a:t>
            </a:r>
          </a:p>
          <a:p>
            <a:pPr marL="342900" indent="-342900">
              <a:lnSpc>
                <a:spcPct val="120000"/>
              </a:lnSpc>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דרוג </a:t>
            </a:r>
            <a:r>
              <a:rPr lang="he-IL" sz="2000" dirty="0">
                <a:solidFill>
                  <a:schemeClr val="tx1">
                    <a:tint val="75000"/>
                  </a:schemeClr>
                </a:solidFill>
                <a:cs typeface="Narkisim" pitchFamily="2" charset="-79"/>
              </a:rPr>
              <a:t>ודרגה. מודפס סמל הדרגה או שמה.</a:t>
            </a:r>
          </a:p>
          <a:p>
            <a:pPr marL="342900" indent="-342900">
              <a:lnSpc>
                <a:spcPct val="120000"/>
              </a:lnSpc>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אחוז </a:t>
            </a:r>
            <a:r>
              <a:rPr lang="he-IL" sz="2000" dirty="0">
                <a:solidFill>
                  <a:schemeClr val="tx1">
                    <a:tint val="75000"/>
                  </a:schemeClr>
                </a:solidFill>
                <a:cs typeface="Narkisim" pitchFamily="2" charset="-79"/>
              </a:rPr>
              <a:t>משרה.</a:t>
            </a:r>
          </a:p>
          <a:p>
            <a:pPr marL="342900" indent="-342900">
              <a:lnSpc>
                <a:spcPct val="120000"/>
              </a:lnSpc>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ביטוח </a:t>
            </a:r>
            <a:r>
              <a:rPr lang="he-IL" sz="2000" dirty="0">
                <a:solidFill>
                  <a:schemeClr val="tx1">
                    <a:tint val="75000"/>
                  </a:schemeClr>
                </a:solidFill>
                <a:cs typeface="Narkisim" pitchFamily="2" charset="-79"/>
              </a:rPr>
              <a:t>לאומי: סיווג העובד לצורך חישוב.</a:t>
            </a:r>
          </a:p>
          <a:p>
            <a:pPr marL="342900" indent="-342900">
              <a:lnSpc>
                <a:spcPct val="120000"/>
              </a:lnSpc>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דמי </a:t>
            </a:r>
            <a:r>
              <a:rPr lang="he-IL" sz="2000" dirty="0">
                <a:solidFill>
                  <a:schemeClr val="tx1">
                    <a:tint val="75000"/>
                  </a:schemeClr>
                </a:solidFill>
                <a:cs typeface="Narkisim" pitchFamily="2" charset="-79"/>
              </a:rPr>
              <a:t>ביטוח לאומי וביטוח בריאות.</a:t>
            </a:r>
          </a:p>
          <a:p>
            <a:pPr marL="342900" indent="-342900">
              <a:lnSpc>
                <a:spcPct val="120000"/>
              </a:lnSpc>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קוד </a:t>
            </a:r>
            <a:r>
              <a:rPr lang="he-IL" sz="2000" dirty="0">
                <a:solidFill>
                  <a:schemeClr val="tx1">
                    <a:tint val="75000"/>
                  </a:schemeClr>
                </a:solidFill>
                <a:cs typeface="Narkisim" pitchFamily="2" charset="-79"/>
              </a:rPr>
              <a:t>מס: סיווג העובד לצורך חישוב מס הכנסה.</a:t>
            </a:r>
          </a:p>
          <a:p>
            <a:pPr marL="342900" indent="-342900">
              <a:lnSpc>
                <a:spcPct val="120000"/>
              </a:lnSpc>
              <a:buClr>
                <a:schemeClr val="tx1">
                  <a:lumMod val="50000"/>
                  <a:lumOff val="50000"/>
                </a:schemeClr>
              </a:buClr>
              <a:buFont typeface="Arial" pitchFamily="34" charset="0"/>
              <a:buChar char="•"/>
            </a:pPr>
            <a:endParaRPr lang="he-IL" sz="2000" dirty="0">
              <a:solidFill>
                <a:schemeClr val="tx1">
                  <a:tint val="75000"/>
                </a:schemeClr>
              </a:solidFill>
              <a:cs typeface="Narkisim" pitchFamily="2" charset="-79"/>
            </a:endParaRPr>
          </a:p>
        </p:txBody>
      </p:sp>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40797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8" name="Rectangle 3"/>
          <p:cNvSpPr>
            <a:spLocks noChangeArrowheads="1"/>
          </p:cNvSpPr>
          <p:nvPr/>
        </p:nvSpPr>
        <p:spPr bwMode="auto">
          <a:xfrm>
            <a:off x="908720" y="1864141"/>
            <a:ext cx="5400675" cy="6740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a:r>
              <a:rPr lang="he-IL" sz="2800" dirty="0">
                <a:solidFill>
                  <a:schemeClr val="tx1">
                    <a:tint val="75000"/>
                  </a:schemeClr>
                </a:solidFill>
                <a:cs typeface="Narkisim" pitchFamily="2" charset="-79"/>
              </a:rPr>
              <a:t>נתונים חודשיים</a:t>
            </a:r>
          </a:p>
          <a:p>
            <a:pPr algn="just"/>
            <a:r>
              <a:rPr lang="he-IL" sz="800" dirty="0"/>
              <a:t/>
            </a:r>
            <a:br>
              <a:rPr lang="he-IL" sz="800" dirty="0"/>
            </a:br>
            <a:r>
              <a:rPr lang="he-IL" sz="2000" dirty="0">
                <a:solidFill>
                  <a:schemeClr val="tx1">
                    <a:tint val="75000"/>
                  </a:schemeClr>
                </a:solidFill>
                <a:cs typeface="Narkisim" pitchFamily="2" charset="-79"/>
              </a:rPr>
              <a:t>הנתונים החודשיים המוצגים בתלוש כוללים:</a:t>
            </a:r>
          </a:p>
          <a:p>
            <a:pPr algn="just"/>
            <a:r>
              <a:rPr lang="he-IL" sz="2000" dirty="0">
                <a:solidFill>
                  <a:schemeClr val="tx1">
                    <a:tint val="75000"/>
                  </a:schemeClr>
                </a:solidFill>
                <a:cs typeface="Narkisim" pitchFamily="2" charset="-79"/>
              </a:rPr>
              <a:t> </a:t>
            </a: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 </a:t>
            </a:r>
            <a:r>
              <a:rPr lang="he-IL" sz="2000" dirty="0">
                <a:solidFill>
                  <a:schemeClr val="tx1">
                    <a:tint val="75000"/>
                  </a:schemeClr>
                </a:solidFill>
                <a:cs typeface="Narkisim" pitchFamily="2" charset="-79"/>
              </a:rPr>
              <a:t>מס שולי: שיעור מס הכנסה ששולם על הקל</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העליון </a:t>
            </a:r>
            <a:r>
              <a:rPr lang="he-IL" sz="2000" dirty="0">
                <a:solidFill>
                  <a:schemeClr val="tx1">
                    <a:tint val="75000"/>
                  </a:schemeClr>
                </a:solidFill>
                <a:cs typeface="Narkisim" pitchFamily="2" charset="-79"/>
              </a:rPr>
              <a:t>בשכרו של העובד. </a:t>
            </a: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נקודות </a:t>
            </a:r>
            <a:r>
              <a:rPr lang="he-IL" sz="2000" dirty="0">
                <a:solidFill>
                  <a:schemeClr val="tx1">
                    <a:tint val="75000"/>
                  </a:schemeClr>
                </a:solidFill>
                <a:cs typeface="Narkisim" pitchFamily="2" charset="-79"/>
              </a:rPr>
              <a:t>זיכוי: מספר נקודות הזיכוי שקיבל העובד.</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תושב </a:t>
            </a:r>
            <a:r>
              <a:rPr lang="he-IL" sz="2000" dirty="0">
                <a:solidFill>
                  <a:schemeClr val="tx1">
                    <a:tint val="75000"/>
                  </a:schemeClr>
                </a:solidFill>
                <a:cs typeface="Narkisim" pitchFamily="2" charset="-79"/>
              </a:rPr>
              <a:t>ישראל מקבל 2.25 נקודות זיכוי. אישה</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מקבלת </a:t>
            </a:r>
            <a:r>
              <a:rPr lang="he-IL" sz="2000" dirty="0">
                <a:solidFill>
                  <a:schemeClr val="tx1">
                    <a:tint val="75000"/>
                  </a:schemeClr>
                </a:solidFill>
                <a:cs typeface="Narkisim" pitchFamily="2" charset="-79"/>
              </a:rPr>
              <a:t>חצי נקודת זיכוי נוספת. אישה, וכן גבר</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שהוא </a:t>
            </a:r>
            <a:r>
              <a:rPr lang="he-IL" sz="2000" dirty="0">
                <a:solidFill>
                  <a:schemeClr val="tx1">
                    <a:tint val="75000"/>
                  </a:schemeClr>
                </a:solidFill>
                <a:cs typeface="Narkisim" pitchFamily="2" charset="-79"/>
              </a:rPr>
              <a:t>הורה יחיד, מקבלים חצי נקודת זיכוי או</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נקודת </a:t>
            </a:r>
            <a:r>
              <a:rPr lang="he-IL" sz="2000" dirty="0">
                <a:solidFill>
                  <a:schemeClr val="tx1">
                    <a:tint val="75000"/>
                  </a:schemeClr>
                </a:solidFill>
                <a:cs typeface="Narkisim" pitchFamily="2" charset="-79"/>
              </a:rPr>
              <a:t>זיכוי בגין כל ילד שטרם מלאו לו 19 שנה</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בשנת </a:t>
            </a:r>
            <a:r>
              <a:rPr lang="he-IL" sz="2000" dirty="0">
                <a:solidFill>
                  <a:schemeClr val="tx1">
                    <a:tint val="75000"/>
                  </a:schemeClr>
                </a:solidFill>
                <a:cs typeface="Narkisim" pitchFamily="2" charset="-79"/>
              </a:rPr>
              <a:t>המס. נקודות זיכוי ניתנות גם לפי מאפיינים</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נוספים </a:t>
            </a:r>
            <a:r>
              <a:rPr lang="he-IL" sz="2000" dirty="0">
                <a:solidFill>
                  <a:schemeClr val="tx1">
                    <a:tint val="75000"/>
                  </a:schemeClr>
                </a:solidFill>
                <a:cs typeface="Narkisim" pitchFamily="2" charset="-79"/>
              </a:rPr>
              <a:t>של העובד, כגון חייל משוחרר, עולה</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חדש </a:t>
            </a:r>
            <a:r>
              <a:rPr lang="he-IL" sz="2000" dirty="0">
                <a:solidFill>
                  <a:schemeClr val="tx1">
                    <a:tint val="75000"/>
                  </a:schemeClr>
                </a:solidFill>
                <a:cs typeface="Narkisim" pitchFamily="2" charset="-79"/>
              </a:rPr>
              <a:t>ועוד. </a:t>
            </a: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ברוטו </a:t>
            </a:r>
            <a:r>
              <a:rPr lang="he-IL" sz="2000" dirty="0">
                <a:solidFill>
                  <a:schemeClr val="tx1">
                    <a:tint val="75000"/>
                  </a:schemeClr>
                </a:solidFill>
                <a:cs typeface="Narkisim" pitchFamily="2" charset="-79"/>
              </a:rPr>
              <a:t>לביטוח לאומי: השכר ברוטו שלפיו חושבו</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דמי </a:t>
            </a:r>
            <a:r>
              <a:rPr lang="he-IL" sz="2000" dirty="0">
                <a:solidFill>
                  <a:schemeClr val="tx1">
                    <a:tint val="75000"/>
                  </a:schemeClr>
                </a:solidFill>
                <a:cs typeface="Narkisim" pitchFamily="2" charset="-79"/>
              </a:rPr>
              <a:t>ביטוח לאומי וביטוח בריאות. כמעט כל רכיבי</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השכר </a:t>
            </a:r>
            <a:r>
              <a:rPr lang="he-IL" sz="2000" dirty="0">
                <a:solidFill>
                  <a:schemeClr val="tx1">
                    <a:tint val="75000"/>
                  </a:schemeClr>
                </a:solidFill>
                <a:cs typeface="Narkisim" pitchFamily="2" charset="-79"/>
              </a:rPr>
              <a:t>נכללים בברוטו זה. </a:t>
            </a:r>
          </a:p>
          <a:p>
            <a:pPr marL="342900" indent="-342900">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ברוטו </a:t>
            </a:r>
            <a:r>
              <a:rPr lang="he-IL" sz="2000" dirty="0">
                <a:solidFill>
                  <a:schemeClr val="tx1">
                    <a:tint val="75000"/>
                  </a:schemeClr>
                </a:solidFill>
                <a:cs typeface="Narkisim" pitchFamily="2" charset="-79"/>
              </a:rPr>
              <a:t>למס הכנסה: השכר ברוטו שלפיו חושב</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מס </a:t>
            </a:r>
            <a:r>
              <a:rPr lang="he-IL" sz="2000" dirty="0">
                <a:solidFill>
                  <a:schemeClr val="tx1">
                    <a:tint val="75000"/>
                  </a:schemeClr>
                </a:solidFill>
                <a:cs typeface="Narkisim" pitchFamily="2" charset="-79"/>
              </a:rPr>
              <a:t>הכנסה. כמעט כל רכיבי השכר נכללים</a:t>
            </a:r>
            <a:r>
              <a:rPr lang="en-US" sz="2000" dirty="0">
                <a:solidFill>
                  <a:schemeClr val="tx1">
                    <a:tint val="75000"/>
                  </a:schemeClr>
                </a:solidFill>
                <a:cs typeface="Narkisim" pitchFamily="2" charset="-79"/>
              </a:rPr>
              <a:t/>
            </a:r>
            <a:br>
              <a:rPr lang="en-US" sz="2000" dirty="0">
                <a:solidFill>
                  <a:schemeClr val="tx1">
                    <a:tint val="75000"/>
                  </a:schemeClr>
                </a:solidFill>
                <a:cs typeface="Narkisim" pitchFamily="2" charset="-79"/>
              </a:rPr>
            </a:br>
            <a:r>
              <a:rPr lang="he-IL" sz="2000" dirty="0" smtClean="0">
                <a:solidFill>
                  <a:schemeClr val="tx1">
                    <a:tint val="75000"/>
                  </a:schemeClr>
                </a:solidFill>
                <a:cs typeface="Narkisim" pitchFamily="2" charset="-79"/>
              </a:rPr>
              <a:t>בברוטו </a:t>
            </a:r>
            <a:r>
              <a:rPr lang="he-IL" sz="2000" dirty="0">
                <a:solidFill>
                  <a:schemeClr val="tx1">
                    <a:tint val="75000"/>
                  </a:schemeClr>
                </a:solidFill>
                <a:cs typeface="Narkisim" pitchFamily="2" charset="-79"/>
              </a:rPr>
              <a:t>זה. </a:t>
            </a:r>
          </a:p>
          <a:p>
            <a:pPr algn="just"/>
            <a:r>
              <a:rPr lang="he-IL" sz="1800" dirty="0">
                <a:cs typeface="Tahoma" pitchFamily="34" charset="0"/>
              </a:rPr>
              <a:t/>
            </a:r>
            <a:br>
              <a:rPr lang="he-IL" sz="1800" dirty="0">
                <a:cs typeface="Tahoma" pitchFamily="34" charset="0"/>
              </a:rPr>
            </a:br>
            <a:endParaRPr lang="he-IL" sz="1800" dirty="0">
              <a:cs typeface="Tahoma" pitchFamily="34" charset="0"/>
            </a:endParaRPr>
          </a:p>
        </p:txBody>
      </p:sp>
      <p:pic>
        <p:nvPicPr>
          <p:cNvPr id="9"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5075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9" name="Rectangle 4"/>
          <p:cNvSpPr>
            <a:spLocks noChangeArrowheads="1"/>
          </p:cNvSpPr>
          <p:nvPr/>
        </p:nvSpPr>
        <p:spPr bwMode="auto">
          <a:xfrm>
            <a:off x="332656" y="1835696"/>
            <a:ext cx="5978103" cy="59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r>
              <a:rPr lang="he-IL" sz="2600" dirty="0">
                <a:solidFill>
                  <a:schemeClr val="tx1">
                    <a:tint val="75000"/>
                  </a:schemeClr>
                </a:solidFill>
                <a:cs typeface="Narkisim" pitchFamily="2" charset="-79"/>
              </a:rPr>
              <a:t>סכומים מצטברים מתחילת </a:t>
            </a:r>
            <a:r>
              <a:rPr lang="he-IL" sz="2600" dirty="0" smtClean="0">
                <a:solidFill>
                  <a:schemeClr val="tx1">
                    <a:tint val="75000"/>
                  </a:schemeClr>
                </a:solidFill>
                <a:cs typeface="Narkisim" pitchFamily="2" charset="-79"/>
              </a:rPr>
              <a:t>שנת </a:t>
            </a:r>
            <a:r>
              <a:rPr lang="he-IL" sz="2600" dirty="0">
                <a:solidFill>
                  <a:schemeClr val="tx1">
                    <a:tint val="75000"/>
                  </a:schemeClr>
                </a:solidFill>
                <a:cs typeface="Narkisim" pitchFamily="2" charset="-79"/>
              </a:rPr>
              <a:t>המס</a:t>
            </a:r>
          </a:p>
          <a:p>
            <a:r>
              <a:rPr lang="he-IL" sz="1300" dirty="0">
                <a:solidFill>
                  <a:schemeClr val="tx1">
                    <a:tint val="75000"/>
                  </a:schemeClr>
                </a:solidFill>
                <a:cs typeface="Narkisim" pitchFamily="2" charset="-79"/>
              </a:rPr>
              <a:t/>
            </a:r>
            <a:br>
              <a:rPr lang="he-IL" sz="1300" dirty="0">
                <a:solidFill>
                  <a:schemeClr val="tx1">
                    <a:tint val="75000"/>
                  </a:schemeClr>
                </a:solidFill>
                <a:cs typeface="Narkisim" pitchFamily="2" charset="-79"/>
              </a:rPr>
            </a:br>
            <a:r>
              <a:rPr lang="he-IL" sz="1600" dirty="0">
                <a:solidFill>
                  <a:schemeClr val="tx1">
                    <a:tint val="75000"/>
                  </a:schemeClr>
                </a:solidFill>
                <a:cs typeface="Narkisim" pitchFamily="2" charset="-79"/>
              </a:rPr>
              <a:t>בשורות אלה מוצגים סכומים מצטברים מתחילת שנת המס, סכומים המשפיעים על חישוב המס לעובד.</a:t>
            </a:r>
          </a:p>
          <a:p>
            <a:endParaRPr lang="he-IL" sz="1200" dirty="0">
              <a:solidFill>
                <a:schemeClr val="tx1">
                  <a:tint val="75000"/>
                </a:schemeClr>
              </a:solidFill>
              <a:cs typeface="Narkisim" pitchFamily="2" charset="-79"/>
            </a:endParaRPr>
          </a:p>
          <a:p>
            <a:pPr marL="342900" indent="-342900">
              <a:buClr>
                <a:schemeClr val="tx1">
                  <a:lumMod val="50000"/>
                  <a:lumOff val="50000"/>
                </a:schemeClr>
              </a:buClr>
              <a:buFont typeface="Arial" pitchFamily="34" charset="0"/>
              <a:buChar char="•"/>
            </a:pPr>
            <a:r>
              <a:rPr lang="he-IL" sz="1600" dirty="0" smtClean="0">
                <a:solidFill>
                  <a:schemeClr val="tx1">
                    <a:tint val="75000"/>
                  </a:schemeClr>
                </a:solidFill>
                <a:cs typeface="Narkisim" pitchFamily="2" charset="-79"/>
              </a:rPr>
              <a:t>ברוטו </a:t>
            </a:r>
            <a:r>
              <a:rPr lang="he-IL" sz="1600" dirty="0">
                <a:solidFill>
                  <a:schemeClr val="tx1">
                    <a:tint val="75000"/>
                  </a:schemeClr>
                </a:solidFill>
                <a:cs typeface="Narkisim" pitchFamily="2" charset="-79"/>
              </a:rPr>
              <a:t>רגיל: הסכום המצטבר של השכר הרגיל, המשולם </a:t>
            </a:r>
            <a:r>
              <a:rPr lang="he-IL" sz="1600" dirty="0" smtClean="0">
                <a:solidFill>
                  <a:schemeClr val="tx1">
                    <a:tint val="75000"/>
                  </a:schemeClr>
                </a:solidFill>
                <a:cs typeface="Narkisim" pitchFamily="2" charset="-79"/>
              </a:rPr>
              <a:t>לעובד </a:t>
            </a:r>
            <a:r>
              <a:rPr lang="he-IL" sz="1600" dirty="0">
                <a:solidFill>
                  <a:schemeClr val="tx1">
                    <a:tint val="75000"/>
                  </a:schemeClr>
                </a:solidFill>
                <a:cs typeface="Narkisim" pitchFamily="2" charset="-79"/>
              </a:rPr>
              <a:t>מדי חודש. </a:t>
            </a:r>
          </a:p>
          <a:p>
            <a:pPr marL="342900" indent="-342900">
              <a:buClr>
                <a:schemeClr val="tx1">
                  <a:lumMod val="50000"/>
                  <a:lumOff val="50000"/>
                </a:schemeClr>
              </a:buClr>
              <a:buFont typeface="Arial" pitchFamily="34" charset="0"/>
              <a:buChar char="•"/>
            </a:pPr>
            <a:r>
              <a:rPr lang="he-IL" sz="1600" dirty="0" smtClean="0">
                <a:solidFill>
                  <a:schemeClr val="tx1">
                    <a:tint val="75000"/>
                  </a:schemeClr>
                </a:solidFill>
                <a:cs typeface="Narkisim" pitchFamily="2" charset="-79"/>
              </a:rPr>
              <a:t>ברוטו </a:t>
            </a:r>
            <a:r>
              <a:rPr lang="he-IL" sz="1600" dirty="0">
                <a:solidFill>
                  <a:schemeClr val="tx1">
                    <a:tint val="75000"/>
                  </a:schemeClr>
                </a:solidFill>
                <a:cs typeface="Narkisim" pitchFamily="2" charset="-79"/>
              </a:rPr>
              <a:t>לא קבוע: הסכום המצטבר של רכיבי שכר הניתנים </a:t>
            </a:r>
            <a:r>
              <a:rPr lang="he-IL" sz="1600" dirty="0" smtClean="0">
                <a:solidFill>
                  <a:schemeClr val="tx1">
                    <a:tint val="75000"/>
                  </a:schemeClr>
                </a:solidFill>
                <a:cs typeface="Narkisim" pitchFamily="2" charset="-79"/>
              </a:rPr>
              <a:t>לעובד באופן </a:t>
            </a:r>
            <a:r>
              <a:rPr lang="he-IL" sz="1600" dirty="0">
                <a:solidFill>
                  <a:schemeClr val="tx1">
                    <a:tint val="75000"/>
                  </a:schemeClr>
                </a:solidFill>
                <a:cs typeface="Narkisim" pitchFamily="2" charset="-79"/>
              </a:rPr>
              <a:t>בלתי קבוע, כגון הבראה המשולמת אחת לשנה. </a:t>
            </a:r>
          </a:p>
          <a:p>
            <a:pPr marL="342900" indent="-342900">
              <a:buClr>
                <a:schemeClr val="tx1">
                  <a:lumMod val="50000"/>
                  <a:lumOff val="50000"/>
                </a:schemeClr>
              </a:buClr>
              <a:buFont typeface="Arial" pitchFamily="34" charset="0"/>
              <a:buChar char="•"/>
            </a:pPr>
            <a:r>
              <a:rPr lang="he-IL" sz="1600" dirty="0" smtClean="0">
                <a:solidFill>
                  <a:schemeClr val="tx1">
                    <a:tint val="75000"/>
                  </a:schemeClr>
                </a:solidFill>
                <a:cs typeface="Narkisim" pitchFamily="2" charset="-79"/>
              </a:rPr>
              <a:t>למס </a:t>
            </a:r>
            <a:r>
              <a:rPr lang="he-IL" sz="1600" dirty="0">
                <a:solidFill>
                  <a:schemeClr val="tx1">
                    <a:tint val="75000"/>
                  </a:schemeClr>
                </a:solidFill>
                <a:cs typeface="Narkisim" pitchFamily="2" charset="-79"/>
              </a:rPr>
              <a:t>בלבד: הסכום המצטבר של ערכן של הטבות בשווה </a:t>
            </a:r>
            <a:r>
              <a:rPr lang="he-IL" sz="1600" dirty="0" smtClean="0">
                <a:solidFill>
                  <a:schemeClr val="tx1">
                    <a:tint val="75000"/>
                  </a:schemeClr>
                </a:solidFill>
                <a:cs typeface="Narkisim" pitchFamily="2" charset="-79"/>
              </a:rPr>
              <a:t>כסף שניתנו </a:t>
            </a:r>
            <a:r>
              <a:rPr lang="he-IL" sz="1600" dirty="0">
                <a:solidFill>
                  <a:schemeClr val="tx1">
                    <a:tint val="75000"/>
                  </a:schemeClr>
                </a:solidFill>
                <a:cs typeface="Narkisim" pitchFamily="2" charset="-79"/>
              </a:rPr>
              <a:t>לעובד. </a:t>
            </a:r>
          </a:p>
          <a:p>
            <a:pPr marL="342900" indent="-342900">
              <a:buClr>
                <a:schemeClr val="tx1">
                  <a:lumMod val="50000"/>
                  <a:lumOff val="50000"/>
                </a:schemeClr>
              </a:buClr>
              <a:buFont typeface="Arial" pitchFamily="34" charset="0"/>
              <a:buChar char="•"/>
            </a:pPr>
            <a:r>
              <a:rPr lang="he-IL" sz="1600" dirty="0" smtClean="0">
                <a:solidFill>
                  <a:schemeClr val="tx1">
                    <a:tint val="75000"/>
                  </a:schemeClr>
                </a:solidFill>
                <a:cs typeface="Narkisim" pitchFamily="2" charset="-79"/>
              </a:rPr>
              <a:t>מס </a:t>
            </a:r>
            <a:r>
              <a:rPr lang="he-IL" sz="1600" dirty="0">
                <a:solidFill>
                  <a:schemeClr val="tx1">
                    <a:tint val="75000"/>
                  </a:schemeClr>
                </a:solidFill>
                <a:cs typeface="Narkisim" pitchFamily="2" charset="-79"/>
              </a:rPr>
              <a:t>רגיל: הסכום המצטבר של מס ההכנסה שחושב על </a:t>
            </a:r>
            <a:r>
              <a:rPr lang="he-IL" sz="1600" dirty="0" smtClean="0">
                <a:solidFill>
                  <a:schemeClr val="tx1">
                    <a:tint val="75000"/>
                  </a:schemeClr>
                </a:solidFill>
                <a:cs typeface="Narkisim" pitchFamily="2" charset="-79"/>
              </a:rPr>
              <a:t>השכר הרגיל</a:t>
            </a:r>
            <a:r>
              <a:rPr lang="he-IL" sz="1600" dirty="0">
                <a:solidFill>
                  <a:schemeClr val="tx1">
                    <a:tint val="75000"/>
                  </a:schemeClr>
                </a:solidFill>
                <a:cs typeface="Narkisim" pitchFamily="2" charset="-79"/>
              </a:rPr>
              <a:t>. </a:t>
            </a:r>
          </a:p>
          <a:p>
            <a:pPr marL="342900" indent="-342900">
              <a:buClr>
                <a:schemeClr val="tx1">
                  <a:lumMod val="50000"/>
                  <a:lumOff val="50000"/>
                </a:schemeClr>
              </a:buClr>
              <a:buFont typeface="Arial" pitchFamily="34" charset="0"/>
              <a:buChar char="•"/>
            </a:pPr>
            <a:r>
              <a:rPr lang="he-IL" sz="1600" dirty="0" smtClean="0">
                <a:solidFill>
                  <a:schemeClr val="tx1">
                    <a:tint val="75000"/>
                  </a:schemeClr>
                </a:solidFill>
                <a:cs typeface="Narkisim" pitchFamily="2" charset="-79"/>
              </a:rPr>
              <a:t>מס </a:t>
            </a:r>
            <a:r>
              <a:rPr lang="he-IL" sz="1600" dirty="0">
                <a:solidFill>
                  <a:schemeClr val="tx1">
                    <a:tint val="75000"/>
                  </a:schemeClr>
                </a:solidFill>
                <a:cs typeface="Narkisim" pitchFamily="2" charset="-79"/>
              </a:rPr>
              <a:t>על ברוטו לא קבוע: הסכום המצטבר מס ההכנסה </a:t>
            </a:r>
            <a:r>
              <a:rPr lang="he-IL" sz="1600" dirty="0" smtClean="0">
                <a:solidFill>
                  <a:schemeClr val="tx1">
                    <a:tint val="75000"/>
                  </a:schemeClr>
                </a:solidFill>
                <a:cs typeface="Narkisim" pitchFamily="2" charset="-79"/>
              </a:rPr>
              <a:t>שחושב על </a:t>
            </a:r>
            <a:r>
              <a:rPr lang="he-IL" sz="1600" dirty="0">
                <a:solidFill>
                  <a:schemeClr val="tx1">
                    <a:tint val="75000"/>
                  </a:schemeClr>
                </a:solidFill>
                <a:cs typeface="Narkisim" pitchFamily="2" charset="-79"/>
              </a:rPr>
              <a:t>הברוטו הלא קבוע. </a:t>
            </a:r>
          </a:p>
          <a:p>
            <a:pPr marL="342900" indent="-342900">
              <a:buClr>
                <a:schemeClr val="tx1">
                  <a:lumMod val="50000"/>
                  <a:lumOff val="50000"/>
                </a:schemeClr>
              </a:buClr>
              <a:buFont typeface="Arial" pitchFamily="34" charset="0"/>
              <a:buChar char="•"/>
            </a:pPr>
            <a:r>
              <a:rPr lang="he-IL" sz="1600" dirty="0" smtClean="0">
                <a:solidFill>
                  <a:schemeClr val="tx1">
                    <a:tint val="75000"/>
                  </a:schemeClr>
                </a:solidFill>
                <a:cs typeface="Narkisim" pitchFamily="2" charset="-79"/>
              </a:rPr>
              <a:t>הכנסה </a:t>
            </a:r>
            <a:r>
              <a:rPr lang="he-IL" sz="1600" dirty="0">
                <a:solidFill>
                  <a:schemeClr val="tx1">
                    <a:tint val="75000"/>
                  </a:schemeClr>
                </a:solidFill>
                <a:cs typeface="Narkisim" pitchFamily="2" charset="-79"/>
              </a:rPr>
              <a:t>לא מבוטחת: הכנסה שעליה אין הפרשה של </a:t>
            </a:r>
            <a:r>
              <a:rPr lang="he-IL" sz="1600" dirty="0" smtClean="0">
                <a:solidFill>
                  <a:schemeClr val="tx1">
                    <a:tint val="75000"/>
                  </a:schemeClr>
                </a:solidFill>
                <a:cs typeface="Narkisim" pitchFamily="2" charset="-79"/>
              </a:rPr>
              <a:t>המעביד לביטוח </a:t>
            </a:r>
            <a:r>
              <a:rPr lang="he-IL" sz="1600" dirty="0">
                <a:solidFill>
                  <a:schemeClr val="tx1">
                    <a:tint val="75000"/>
                  </a:schemeClr>
                </a:solidFill>
                <a:cs typeface="Narkisim" pitchFamily="2" charset="-79"/>
              </a:rPr>
              <a:t>פנסיוני, ועשויה להוות בסיס לחיסכון של העובד </a:t>
            </a:r>
            <a:r>
              <a:rPr lang="he-IL" sz="1600" dirty="0" smtClean="0">
                <a:solidFill>
                  <a:schemeClr val="tx1">
                    <a:tint val="75000"/>
                  </a:schemeClr>
                </a:solidFill>
                <a:cs typeface="Narkisim" pitchFamily="2" charset="-79"/>
              </a:rPr>
              <a:t>בקופת גמל </a:t>
            </a:r>
            <a:r>
              <a:rPr lang="he-IL" sz="1600" dirty="0">
                <a:solidFill>
                  <a:schemeClr val="tx1">
                    <a:tint val="75000"/>
                  </a:schemeClr>
                </a:solidFill>
                <a:cs typeface="Narkisim" pitchFamily="2" charset="-79"/>
              </a:rPr>
              <a:t>לעצמאים. </a:t>
            </a:r>
          </a:p>
          <a:p>
            <a:pPr marL="342900" indent="-342900">
              <a:buClr>
                <a:schemeClr val="tx1">
                  <a:lumMod val="50000"/>
                  <a:lumOff val="50000"/>
                </a:schemeClr>
              </a:buClr>
              <a:buFont typeface="Arial" pitchFamily="34" charset="0"/>
              <a:buChar char="•"/>
            </a:pPr>
            <a:r>
              <a:rPr lang="he-IL" sz="1600" dirty="0" smtClean="0">
                <a:solidFill>
                  <a:schemeClr val="tx1">
                    <a:tint val="75000"/>
                  </a:schemeClr>
                </a:solidFill>
                <a:cs typeface="Narkisim" pitchFamily="2" charset="-79"/>
              </a:rPr>
              <a:t>ניכוי </a:t>
            </a:r>
            <a:r>
              <a:rPr lang="he-IL" sz="1600" dirty="0">
                <a:solidFill>
                  <a:schemeClr val="tx1">
                    <a:tint val="75000"/>
                  </a:schemeClr>
                </a:solidFill>
                <a:cs typeface="Narkisim" pitchFamily="2" charset="-79"/>
              </a:rPr>
              <a:t>לקצבה כעמית עצמאי: הסכום המצטבר של הפקדות</a:t>
            </a:r>
            <a:r>
              <a:rPr lang="en-US" sz="1600" dirty="0">
                <a:solidFill>
                  <a:schemeClr val="tx1">
                    <a:tint val="75000"/>
                  </a:schemeClr>
                </a:solidFill>
                <a:cs typeface="Narkisim" pitchFamily="2" charset="-79"/>
              </a:rPr>
              <a:t/>
            </a:r>
            <a:br>
              <a:rPr lang="en-US" sz="1600" dirty="0">
                <a:solidFill>
                  <a:schemeClr val="tx1">
                    <a:tint val="75000"/>
                  </a:schemeClr>
                </a:solidFill>
                <a:cs typeface="Narkisim" pitchFamily="2" charset="-79"/>
              </a:rPr>
            </a:br>
            <a:r>
              <a:rPr lang="he-IL" sz="1600" dirty="0" smtClean="0">
                <a:solidFill>
                  <a:schemeClr val="tx1">
                    <a:tint val="75000"/>
                  </a:schemeClr>
                </a:solidFill>
                <a:cs typeface="Narkisim" pitchFamily="2" charset="-79"/>
              </a:rPr>
              <a:t>העובד </a:t>
            </a:r>
            <a:r>
              <a:rPr lang="he-IL" sz="1600" dirty="0">
                <a:solidFill>
                  <a:schemeClr val="tx1">
                    <a:tint val="75000"/>
                  </a:schemeClr>
                </a:solidFill>
                <a:cs typeface="Narkisim" pitchFamily="2" charset="-79"/>
              </a:rPr>
              <a:t>בקופת גמל לעצמאים. </a:t>
            </a:r>
          </a:p>
          <a:p>
            <a:pPr marL="342900" indent="-342900">
              <a:buClr>
                <a:schemeClr val="tx1">
                  <a:lumMod val="50000"/>
                  <a:lumOff val="50000"/>
                </a:schemeClr>
              </a:buClr>
              <a:buFont typeface="Arial" pitchFamily="34" charset="0"/>
              <a:buChar char="•"/>
            </a:pPr>
            <a:r>
              <a:rPr lang="he-IL" sz="1600" dirty="0" smtClean="0">
                <a:solidFill>
                  <a:schemeClr val="tx1">
                    <a:tint val="75000"/>
                  </a:schemeClr>
                </a:solidFill>
                <a:cs typeface="Narkisim" pitchFamily="2" charset="-79"/>
              </a:rPr>
              <a:t>ערך </a:t>
            </a:r>
            <a:r>
              <a:rPr lang="he-IL" sz="1600" dirty="0">
                <a:solidFill>
                  <a:schemeClr val="tx1">
                    <a:tint val="75000"/>
                  </a:schemeClr>
                </a:solidFill>
                <a:cs typeface="Narkisim" pitchFamily="2" charset="-79"/>
              </a:rPr>
              <a:t>נקודות זיכוי: ערכן של נקודות הזיכוי שניתנו לעובד. ערך </a:t>
            </a:r>
            <a:r>
              <a:rPr lang="he-IL" sz="1600" dirty="0" smtClean="0">
                <a:solidFill>
                  <a:schemeClr val="tx1">
                    <a:tint val="75000"/>
                  </a:schemeClr>
                </a:solidFill>
                <a:cs typeface="Narkisim" pitchFamily="2" charset="-79"/>
              </a:rPr>
              <a:t>זה</a:t>
            </a:r>
            <a:r>
              <a:rPr lang="en-US" sz="1600" dirty="0" smtClean="0">
                <a:solidFill>
                  <a:schemeClr val="tx1">
                    <a:tint val="75000"/>
                  </a:schemeClr>
                </a:solidFill>
                <a:cs typeface="Narkisim" pitchFamily="2" charset="-79"/>
              </a:rPr>
              <a:t> </a:t>
            </a:r>
            <a:r>
              <a:rPr lang="he-IL" sz="1600" dirty="0" smtClean="0">
                <a:solidFill>
                  <a:schemeClr val="tx1">
                    <a:tint val="75000"/>
                  </a:schemeClr>
                </a:solidFill>
                <a:cs typeface="Narkisim" pitchFamily="2" charset="-79"/>
              </a:rPr>
              <a:t> מקטין </a:t>
            </a:r>
            <a:r>
              <a:rPr lang="he-IL" sz="1600" dirty="0">
                <a:solidFill>
                  <a:schemeClr val="tx1">
                    <a:tint val="75000"/>
                  </a:schemeClr>
                </a:solidFill>
                <a:cs typeface="Narkisim" pitchFamily="2" charset="-79"/>
              </a:rPr>
              <a:t>את סכום מס ההכנסה שהעובד חייב בו. </a:t>
            </a:r>
          </a:p>
          <a:p>
            <a:pPr marL="342900" indent="-342900">
              <a:buClr>
                <a:schemeClr val="tx1">
                  <a:lumMod val="50000"/>
                  <a:lumOff val="50000"/>
                </a:schemeClr>
              </a:buClr>
              <a:buFont typeface="Arial" pitchFamily="34" charset="0"/>
              <a:buChar char="•"/>
            </a:pPr>
            <a:r>
              <a:rPr lang="he-IL" sz="1600" dirty="0" smtClean="0">
                <a:solidFill>
                  <a:schemeClr val="tx1">
                    <a:tint val="75000"/>
                  </a:schemeClr>
                </a:solidFill>
                <a:cs typeface="Narkisim" pitchFamily="2" charset="-79"/>
              </a:rPr>
              <a:t>הכנסה </a:t>
            </a:r>
            <a:r>
              <a:rPr lang="he-IL" sz="1600" dirty="0">
                <a:solidFill>
                  <a:schemeClr val="tx1">
                    <a:tint val="75000"/>
                  </a:schemeClr>
                </a:solidFill>
                <a:cs typeface="Narkisim" pitchFamily="2" charset="-79"/>
              </a:rPr>
              <a:t>חייבת במס: הסכום המצטבר של ההכנסה החייבת </a:t>
            </a:r>
            <a:r>
              <a:rPr lang="he-IL" sz="1600" dirty="0" smtClean="0">
                <a:solidFill>
                  <a:schemeClr val="tx1">
                    <a:tint val="75000"/>
                  </a:schemeClr>
                </a:solidFill>
                <a:cs typeface="Narkisim" pitchFamily="2" charset="-79"/>
              </a:rPr>
              <a:t>במס </a:t>
            </a:r>
            <a:r>
              <a:rPr lang="he-IL" sz="1600" dirty="0">
                <a:solidFill>
                  <a:schemeClr val="tx1">
                    <a:tint val="75000"/>
                  </a:schemeClr>
                </a:solidFill>
                <a:cs typeface="Narkisim" pitchFamily="2" charset="-79"/>
              </a:rPr>
              <a:t>של העובד. </a:t>
            </a:r>
          </a:p>
          <a:p>
            <a:pPr marL="342900" indent="-342900">
              <a:buClr>
                <a:schemeClr val="tx1">
                  <a:lumMod val="50000"/>
                  <a:lumOff val="50000"/>
                </a:schemeClr>
              </a:buClr>
              <a:buFont typeface="Arial" pitchFamily="34" charset="0"/>
              <a:buChar char="•"/>
            </a:pPr>
            <a:r>
              <a:rPr lang="he-IL" sz="1600" dirty="0" smtClean="0">
                <a:solidFill>
                  <a:schemeClr val="tx1">
                    <a:tint val="75000"/>
                  </a:schemeClr>
                </a:solidFill>
                <a:cs typeface="Narkisim" pitchFamily="2" charset="-79"/>
              </a:rPr>
              <a:t>הכנסה </a:t>
            </a:r>
            <a:r>
              <a:rPr lang="he-IL" sz="1600" dirty="0">
                <a:solidFill>
                  <a:schemeClr val="tx1">
                    <a:tint val="75000"/>
                  </a:schemeClr>
                </a:solidFill>
                <a:cs typeface="Narkisim" pitchFamily="2" charset="-79"/>
              </a:rPr>
              <a:t>חייבת ב.ל.: הסכום המצטבר של ההכנסה החייבת </a:t>
            </a:r>
            <a:r>
              <a:rPr lang="he-IL" sz="1600" dirty="0" smtClean="0">
                <a:solidFill>
                  <a:schemeClr val="tx1">
                    <a:tint val="75000"/>
                  </a:schemeClr>
                </a:solidFill>
                <a:cs typeface="Narkisim" pitchFamily="2" charset="-79"/>
              </a:rPr>
              <a:t>בדמי ביטוח </a:t>
            </a:r>
            <a:r>
              <a:rPr lang="he-IL" sz="1600" dirty="0">
                <a:solidFill>
                  <a:schemeClr val="tx1">
                    <a:tint val="75000"/>
                  </a:schemeClr>
                </a:solidFill>
                <a:cs typeface="Narkisim" pitchFamily="2" charset="-79"/>
              </a:rPr>
              <a:t>לאומי וביטוח בריאות. </a:t>
            </a:r>
          </a:p>
          <a:p>
            <a:pPr marL="342900" indent="-342900">
              <a:buClr>
                <a:schemeClr val="tx1">
                  <a:lumMod val="50000"/>
                  <a:lumOff val="50000"/>
                </a:schemeClr>
              </a:buClr>
              <a:buFont typeface="Arial" pitchFamily="34" charset="0"/>
              <a:buChar char="•"/>
            </a:pPr>
            <a:endParaRPr lang="he-IL" sz="2000" dirty="0">
              <a:solidFill>
                <a:schemeClr val="tx1">
                  <a:tint val="75000"/>
                </a:schemeClr>
              </a:solidFill>
              <a:cs typeface="Narkisim" pitchFamily="2" charset="-79"/>
            </a:endParaRPr>
          </a:p>
        </p:txBody>
      </p:sp>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163712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8" name="Rectangle 4"/>
          <p:cNvSpPr>
            <a:spLocks noChangeArrowheads="1"/>
          </p:cNvSpPr>
          <p:nvPr/>
        </p:nvSpPr>
        <p:spPr bwMode="auto">
          <a:xfrm>
            <a:off x="692696" y="2139840"/>
            <a:ext cx="5616451" cy="5312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just">
              <a:lnSpc>
                <a:spcPct val="130000"/>
              </a:lnSpc>
            </a:pPr>
            <a:r>
              <a:rPr lang="he-IL" sz="2800" dirty="0">
                <a:solidFill>
                  <a:schemeClr val="tx1">
                    <a:tint val="75000"/>
                  </a:schemeClr>
                </a:solidFill>
                <a:cs typeface="Narkisim" pitchFamily="2" charset="-79"/>
              </a:rPr>
              <a:t>יחידות מס</a:t>
            </a:r>
          </a:p>
          <a:p>
            <a:pPr algn="just" eaLnBrk="0" hangingPunct="0">
              <a:lnSpc>
                <a:spcPct val="120000"/>
              </a:lnSpc>
            </a:pPr>
            <a:r>
              <a:rPr lang="he-IL" sz="1800" dirty="0"/>
              <a:t/>
            </a:r>
            <a:br>
              <a:rPr lang="he-IL" sz="1800" dirty="0"/>
            </a:br>
            <a:r>
              <a:rPr lang="he-IL" sz="2000" dirty="0">
                <a:solidFill>
                  <a:schemeClr val="tx1">
                    <a:tint val="75000"/>
                  </a:schemeClr>
                </a:solidFill>
                <a:cs typeface="Narkisim" pitchFamily="2" charset="-79"/>
              </a:rPr>
              <a:t>יחידות המס משקפות את מספר ימי העבודה בכל חודש. לעובד שעבד לפחות 18 יום בחודש מסוים, או הצהיר שזו עבודתו היחידה, ניתנות 25 יחידות מס, שהן היחידות הניתנות בגין חודש עבודה מלא. </a:t>
            </a:r>
          </a:p>
          <a:p>
            <a:pPr algn="just" eaLnBrk="0" hangingPunct="0">
              <a:lnSpc>
                <a:spcPct val="120000"/>
              </a:lnSpc>
            </a:pPr>
            <a:r>
              <a:rPr lang="he-IL" sz="2000" dirty="0">
                <a:solidFill>
                  <a:schemeClr val="tx1">
                    <a:tint val="75000"/>
                  </a:schemeClr>
                </a:solidFill>
                <a:cs typeface="Narkisim" pitchFamily="2" charset="-79"/>
              </a:rPr>
              <a:t>לעובד שעבד פחות מ-18 יום בחודש משקפות יחידות המס את מספר ימי העבודה באותו חודש. יחידות המס משפיעות על גובה מס ההכנסה המנוכה מהעובד</a:t>
            </a:r>
            <a:r>
              <a:rPr lang="he-IL" sz="2000" dirty="0" smtClean="0">
                <a:solidFill>
                  <a:schemeClr val="tx1">
                    <a:tint val="75000"/>
                  </a:schemeClr>
                </a:solidFill>
                <a:cs typeface="Narkisim" pitchFamily="2" charset="-79"/>
              </a:rPr>
              <a:t>.</a:t>
            </a:r>
          </a:p>
          <a:p>
            <a:pPr algn="just" eaLnBrk="0" hangingPunct="0">
              <a:lnSpc>
                <a:spcPct val="120000"/>
              </a:lnSpc>
            </a:pPr>
            <a:r>
              <a:rPr lang="he-IL" sz="2000" dirty="0" smtClean="0">
                <a:solidFill>
                  <a:schemeClr val="tx1">
                    <a:tint val="75000"/>
                  </a:schemeClr>
                </a:solidFill>
                <a:cs typeface="Narkisim" pitchFamily="2" charset="-79"/>
              </a:rPr>
              <a:t> </a:t>
            </a:r>
            <a:r>
              <a:rPr lang="he-IL" sz="2000" dirty="0">
                <a:solidFill>
                  <a:schemeClr val="tx1">
                    <a:tint val="75000"/>
                  </a:schemeClr>
                </a:solidFill>
                <a:cs typeface="Narkisim" pitchFamily="2" charset="-79"/>
              </a:rPr>
              <a:t/>
            </a:r>
            <a:br>
              <a:rPr lang="he-IL" sz="2000" dirty="0">
                <a:solidFill>
                  <a:schemeClr val="tx1">
                    <a:tint val="75000"/>
                  </a:schemeClr>
                </a:solidFill>
                <a:cs typeface="Narkisim" pitchFamily="2" charset="-79"/>
              </a:rPr>
            </a:br>
            <a:r>
              <a:rPr lang="he-IL" sz="2000" dirty="0">
                <a:solidFill>
                  <a:schemeClr val="tx1">
                    <a:tint val="75000"/>
                  </a:schemeClr>
                </a:solidFill>
                <a:cs typeface="Narkisim" pitchFamily="2" charset="-79"/>
              </a:rPr>
              <a:t/>
            </a:r>
            <a:br>
              <a:rPr lang="he-IL" sz="2000" dirty="0">
                <a:solidFill>
                  <a:schemeClr val="tx1">
                    <a:tint val="75000"/>
                  </a:schemeClr>
                </a:solidFill>
                <a:cs typeface="Narkisim" pitchFamily="2" charset="-79"/>
              </a:rPr>
            </a:br>
            <a:endParaRPr lang="he-IL" sz="2000" dirty="0">
              <a:solidFill>
                <a:schemeClr val="tx1">
                  <a:tint val="75000"/>
                </a:schemeClr>
              </a:solidFill>
              <a:cs typeface="Narkisim" pitchFamily="2" charset="-79"/>
            </a:endParaRPr>
          </a:p>
          <a:p>
            <a:pPr algn="just" eaLnBrk="0" hangingPunct="0">
              <a:lnSpc>
                <a:spcPct val="120000"/>
              </a:lnSpc>
            </a:pPr>
            <a:r>
              <a:rPr lang="he-IL" dirty="0"/>
              <a:t>  </a:t>
            </a:r>
            <a:r>
              <a:rPr lang="he-IL" sz="1200" dirty="0"/>
              <a:t> </a:t>
            </a:r>
            <a:r>
              <a:rPr lang="he-IL" dirty="0"/>
              <a:t>             </a:t>
            </a:r>
          </a:p>
          <a:p>
            <a:pPr algn="just" eaLnBrk="0" hangingPunct="0">
              <a:lnSpc>
                <a:spcPct val="120000"/>
              </a:lnSpc>
            </a:pPr>
            <a:endParaRPr lang="he-IL" dirty="0"/>
          </a:p>
        </p:txBody>
      </p:sp>
      <p:pic>
        <p:nvPicPr>
          <p:cNvPr id="9"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20411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9" name="Rectangle 4"/>
          <p:cNvSpPr>
            <a:spLocks noChangeArrowheads="1"/>
          </p:cNvSpPr>
          <p:nvPr/>
        </p:nvSpPr>
        <p:spPr bwMode="auto">
          <a:xfrm>
            <a:off x="476672" y="2401361"/>
            <a:ext cx="5832475" cy="339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a:lnSpc>
                <a:spcPct val="130000"/>
              </a:lnSpc>
            </a:pPr>
            <a:r>
              <a:rPr lang="he-IL" sz="2800" dirty="0">
                <a:solidFill>
                  <a:schemeClr val="tx1">
                    <a:tint val="75000"/>
                  </a:schemeClr>
                </a:solidFill>
                <a:cs typeface="Narkisim" pitchFamily="2" charset="-79"/>
              </a:rPr>
              <a:t>ניכויי התחייבות</a:t>
            </a:r>
          </a:p>
          <a:p>
            <a:pPr algn="just">
              <a:lnSpc>
                <a:spcPct val="150000"/>
              </a:lnSpc>
            </a:pPr>
            <a:r>
              <a:rPr lang="he-IL" sz="1400" dirty="0"/>
              <a:t/>
            </a:r>
            <a:br>
              <a:rPr lang="he-IL" sz="1400" dirty="0"/>
            </a:br>
            <a:r>
              <a:rPr lang="he-IL" sz="2000" dirty="0">
                <a:solidFill>
                  <a:schemeClr val="tx1">
                    <a:tint val="75000"/>
                  </a:schemeClr>
                </a:solidFill>
                <a:cs typeface="Narkisim" pitchFamily="2" charset="-79"/>
              </a:rPr>
              <a:t>בקטגוריה זו נכללים ניכויים שלביצועם נדרשת הסכמת </a:t>
            </a:r>
          </a:p>
          <a:p>
            <a:pPr algn="just">
              <a:lnSpc>
                <a:spcPct val="150000"/>
              </a:lnSpc>
            </a:pPr>
            <a:r>
              <a:rPr lang="he-IL" sz="2000" dirty="0">
                <a:solidFill>
                  <a:schemeClr val="tx1">
                    <a:tint val="75000"/>
                  </a:schemeClr>
                </a:solidFill>
                <a:cs typeface="Narkisim" pitchFamily="2" charset="-79"/>
              </a:rPr>
              <a:t>עובד: מקדמה, ביטוח שיניים, הלוואות וכדומה. </a:t>
            </a:r>
          </a:p>
          <a:p>
            <a:pPr algn="just">
              <a:lnSpc>
                <a:spcPct val="150000"/>
              </a:lnSpc>
            </a:pPr>
            <a:r>
              <a:rPr lang="he-IL" sz="1800" dirty="0">
                <a:cs typeface="Tahoma" pitchFamily="34" charset="0"/>
              </a:rPr>
              <a:t/>
            </a:r>
            <a:br>
              <a:rPr lang="he-IL" sz="1800" dirty="0">
                <a:cs typeface="Tahoma" pitchFamily="34" charset="0"/>
              </a:rPr>
            </a:br>
            <a:endParaRPr lang="he-IL" sz="1800" dirty="0">
              <a:cs typeface="Tahoma" pitchFamily="34" charset="0"/>
            </a:endParaRPr>
          </a:p>
          <a:p>
            <a:pPr algn="just" eaLnBrk="0" hangingPunct="0">
              <a:lnSpc>
                <a:spcPct val="120000"/>
              </a:lnSpc>
            </a:pPr>
            <a:r>
              <a:rPr lang="he-IL" dirty="0"/>
              <a:t>  </a:t>
            </a:r>
            <a:r>
              <a:rPr lang="he-IL" sz="1200" dirty="0"/>
              <a:t> </a:t>
            </a:r>
            <a:r>
              <a:rPr lang="he-IL" dirty="0"/>
              <a:t>             </a:t>
            </a:r>
          </a:p>
          <a:p>
            <a:pPr algn="just" eaLnBrk="0" hangingPunct="0">
              <a:lnSpc>
                <a:spcPct val="120000"/>
              </a:lnSpc>
            </a:pPr>
            <a:endParaRPr lang="he-IL" dirty="0"/>
          </a:p>
        </p:txBody>
      </p:sp>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527307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8" name="Rectangle 4"/>
          <p:cNvSpPr>
            <a:spLocks noChangeArrowheads="1"/>
          </p:cNvSpPr>
          <p:nvPr/>
        </p:nvSpPr>
        <p:spPr bwMode="auto">
          <a:xfrm>
            <a:off x="476672" y="2409721"/>
            <a:ext cx="5832475" cy="4970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a:lnSpc>
                <a:spcPct val="130000"/>
              </a:lnSpc>
            </a:pPr>
            <a:r>
              <a:rPr lang="he-IL" sz="2800" dirty="0">
                <a:solidFill>
                  <a:schemeClr val="tx1">
                    <a:tint val="75000"/>
                  </a:schemeClr>
                </a:solidFill>
                <a:cs typeface="Narkisim" pitchFamily="2" charset="-79"/>
              </a:rPr>
              <a:t>נתונים מצטברים של קופות גמל וקרן </a:t>
            </a:r>
          </a:p>
          <a:p>
            <a:pPr algn="just">
              <a:lnSpc>
                <a:spcPct val="130000"/>
              </a:lnSpc>
            </a:pPr>
            <a:r>
              <a:rPr lang="he-IL" sz="2800" dirty="0">
                <a:solidFill>
                  <a:schemeClr val="tx1">
                    <a:tint val="75000"/>
                  </a:schemeClr>
                </a:solidFill>
                <a:cs typeface="Narkisim" pitchFamily="2" charset="-79"/>
              </a:rPr>
              <a:t>השתלמות</a:t>
            </a:r>
          </a:p>
          <a:p>
            <a:pPr algn="just">
              <a:lnSpc>
                <a:spcPct val="150000"/>
              </a:lnSpc>
            </a:pPr>
            <a:r>
              <a:rPr lang="he-IL" sz="1800" dirty="0"/>
              <a:t/>
            </a:r>
            <a:br>
              <a:rPr lang="he-IL" sz="1800" dirty="0"/>
            </a:br>
            <a:r>
              <a:rPr lang="he-IL" sz="2000" dirty="0">
                <a:solidFill>
                  <a:schemeClr val="tx1">
                    <a:tint val="75000"/>
                  </a:schemeClr>
                </a:solidFill>
                <a:cs typeface="Narkisim" pitchFamily="2" charset="-79"/>
              </a:rPr>
              <a:t>במשבצת זו נכללים נתונים מצטברים מתחילת השנה לניכוי מהעובד ולהפרשת המעביד לקופות גמל לסוגיהן. </a:t>
            </a:r>
            <a:endParaRPr lang="he-IL" sz="2000" dirty="0" smtClean="0">
              <a:solidFill>
                <a:schemeClr val="tx1">
                  <a:tint val="75000"/>
                </a:schemeClr>
              </a:solidFill>
              <a:cs typeface="Narkisim" pitchFamily="2" charset="-79"/>
            </a:endParaRPr>
          </a:p>
          <a:p>
            <a:pPr algn="just">
              <a:lnSpc>
                <a:spcPct val="150000"/>
              </a:lnSpc>
            </a:pPr>
            <a:r>
              <a:rPr lang="he-IL" sz="2000" dirty="0">
                <a:solidFill>
                  <a:schemeClr val="tx1">
                    <a:tint val="75000"/>
                  </a:schemeClr>
                </a:solidFill>
                <a:cs typeface="Narkisim" pitchFamily="2" charset="-79"/>
              </a:rPr>
              <a:t/>
            </a:r>
            <a:br>
              <a:rPr lang="he-IL" sz="2000" dirty="0">
                <a:solidFill>
                  <a:schemeClr val="tx1">
                    <a:tint val="75000"/>
                  </a:schemeClr>
                </a:solidFill>
                <a:cs typeface="Narkisim" pitchFamily="2" charset="-79"/>
              </a:rPr>
            </a:br>
            <a:r>
              <a:rPr lang="he-IL" sz="2000" dirty="0">
                <a:solidFill>
                  <a:schemeClr val="tx1">
                    <a:tint val="75000"/>
                  </a:schemeClr>
                </a:solidFill>
                <a:cs typeface="Narkisim" pitchFamily="2" charset="-79"/>
              </a:rPr>
              <a:t/>
            </a:r>
            <a:br>
              <a:rPr lang="he-IL" sz="2000" dirty="0">
                <a:solidFill>
                  <a:schemeClr val="tx1">
                    <a:tint val="75000"/>
                  </a:schemeClr>
                </a:solidFill>
                <a:cs typeface="Narkisim" pitchFamily="2" charset="-79"/>
              </a:rPr>
            </a:br>
            <a:r>
              <a:rPr lang="he-IL" sz="1800" dirty="0">
                <a:cs typeface="Tahoma" pitchFamily="34" charset="0"/>
              </a:rPr>
              <a:t/>
            </a:r>
            <a:br>
              <a:rPr lang="he-IL" sz="1800" dirty="0">
                <a:cs typeface="Tahoma" pitchFamily="34" charset="0"/>
              </a:rPr>
            </a:br>
            <a:endParaRPr lang="he-IL" sz="1800" dirty="0">
              <a:cs typeface="Tahoma" pitchFamily="34" charset="0"/>
            </a:endParaRPr>
          </a:p>
          <a:p>
            <a:pPr algn="just" rtl="0" eaLnBrk="0" hangingPunct="0">
              <a:lnSpc>
                <a:spcPct val="120000"/>
              </a:lnSpc>
            </a:pPr>
            <a:r>
              <a:rPr lang="he-IL" dirty="0"/>
              <a:t>  </a:t>
            </a:r>
            <a:r>
              <a:rPr lang="he-IL" sz="1200" dirty="0"/>
              <a:t> </a:t>
            </a:r>
            <a:r>
              <a:rPr lang="he-IL" dirty="0"/>
              <a:t>             </a:t>
            </a:r>
          </a:p>
          <a:p>
            <a:pPr algn="just" rtl="0" eaLnBrk="0" hangingPunct="0">
              <a:lnSpc>
                <a:spcPct val="120000"/>
              </a:lnSpc>
            </a:pPr>
            <a:endParaRPr lang="he-IL" dirty="0"/>
          </a:p>
        </p:txBody>
      </p:sp>
      <p:pic>
        <p:nvPicPr>
          <p:cNvPr id="9"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31721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9" name="Rectangle 4"/>
          <p:cNvSpPr>
            <a:spLocks noChangeArrowheads="1"/>
          </p:cNvSpPr>
          <p:nvPr/>
        </p:nvSpPr>
        <p:spPr bwMode="auto">
          <a:xfrm>
            <a:off x="620688" y="2466920"/>
            <a:ext cx="5616451" cy="5201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just">
              <a:lnSpc>
                <a:spcPct val="130000"/>
              </a:lnSpc>
            </a:pPr>
            <a:r>
              <a:rPr lang="he-IL" sz="2800" dirty="0" err="1">
                <a:solidFill>
                  <a:schemeClr val="tx1">
                    <a:tint val="75000"/>
                  </a:schemeClr>
                </a:solidFill>
                <a:cs typeface="Narkisim" pitchFamily="2" charset="-79"/>
              </a:rPr>
              <a:t>העדרויות</a:t>
            </a:r>
            <a:endParaRPr lang="he-IL" sz="2800" dirty="0">
              <a:solidFill>
                <a:schemeClr val="tx1">
                  <a:tint val="75000"/>
                </a:schemeClr>
              </a:solidFill>
              <a:cs typeface="Narkisim" pitchFamily="2" charset="-79"/>
            </a:endParaRPr>
          </a:p>
          <a:p>
            <a:pPr algn="just">
              <a:lnSpc>
                <a:spcPct val="150000"/>
              </a:lnSpc>
            </a:pPr>
            <a:r>
              <a:rPr lang="he-IL" sz="1800" dirty="0"/>
              <a:t/>
            </a:r>
            <a:br>
              <a:rPr lang="he-IL" sz="1800" dirty="0"/>
            </a:br>
            <a:r>
              <a:rPr lang="he-IL" sz="2000" dirty="0">
                <a:solidFill>
                  <a:schemeClr val="tx1">
                    <a:tint val="75000"/>
                  </a:schemeClr>
                </a:solidFill>
                <a:cs typeface="Narkisim" pitchFamily="2" charset="-79"/>
              </a:rPr>
              <a:t>במשבצת זו מודפסות </a:t>
            </a:r>
            <a:r>
              <a:rPr lang="he-IL" sz="2000" dirty="0" err="1">
                <a:solidFill>
                  <a:schemeClr val="tx1">
                    <a:tint val="75000"/>
                  </a:schemeClr>
                </a:solidFill>
                <a:cs typeface="Narkisim" pitchFamily="2" charset="-79"/>
              </a:rPr>
              <a:t>ההעדרויות</a:t>
            </a:r>
            <a:r>
              <a:rPr lang="he-IL" sz="2000" dirty="0">
                <a:solidFill>
                  <a:schemeClr val="tx1">
                    <a:tint val="75000"/>
                  </a:schemeClr>
                </a:solidFill>
                <a:cs typeface="Narkisim" pitchFamily="2" charset="-79"/>
              </a:rPr>
              <a:t> העיקריות במפעל כגון חופשה, מחלה (עד 4 </a:t>
            </a:r>
            <a:r>
              <a:rPr lang="he-IL" sz="2000" dirty="0" err="1">
                <a:solidFill>
                  <a:schemeClr val="tx1">
                    <a:tint val="75000"/>
                  </a:schemeClr>
                </a:solidFill>
                <a:cs typeface="Narkisim" pitchFamily="2" charset="-79"/>
              </a:rPr>
              <a:t>העדרויות</a:t>
            </a:r>
            <a:r>
              <a:rPr lang="he-IL" sz="2000" dirty="0">
                <a:solidFill>
                  <a:schemeClr val="tx1">
                    <a:tint val="75000"/>
                  </a:schemeClr>
                </a:solidFill>
                <a:cs typeface="Narkisim" pitchFamily="2" charset="-79"/>
              </a:rPr>
              <a:t>). </a:t>
            </a:r>
            <a:endParaRPr lang="he-IL" sz="2000" dirty="0" smtClean="0">
              <a:solidFill>
                <a:schemeClr val="tx1">
                  <a:tint val="75000"/>
                </a:schemeClr>
              </a:solidFill>
              <a:cs typeface="Narkisim" pitchFamily="2" charset="-79"/>
            </a:endParaRPr>
          </a:p>
          <a:p>
            <a:pPr algn="just">
              <a:lnSpc>
                <a:spcPct val="150000"/>
              </a:lnSpc>
            </a:pPr>
            <a:r>
              <a:rPr lang="he-IL" sz="2000" dirty="0" smtClean="0">
                <a:solidFill>
                  <a:schemeClr val="tx1">
                    <a:tint val="75000"/>
                  </a:schemeClr>
                </a:solidFill>
                <a:cs typeface="Narkisim" pitchFamily="2" charset="-79"/>
              </a:rPr>
              <a:t>הנתונים </a:t>
            </a:r>
            <a:r>
              <a:rPr lang="he-IL" sz="2000" dirty="0">
                <a:solidFill>
                  <a:schemeClr val="tx1">
                    <a:tint val="75000"/>
                  </a:schemeClr>
                </a:solidFill>
                <a:cs typeface="Narkisim" pitchFamily="2" charset="-79"/>
              </a:rPr>
              <a:t>המוצגים (לא כל הנתונים מוצגים לכל היעדרות): </a:t>
            </a:r>
            <a:r>
              <a:rPr lang="he-IL" sz="2000" dirty="0" smtClean="0">
                <a:solidFill>
                  <a:schemeClr val="tx1">
                    <a:tint val="75000"/>
                  </a:schemeClr>
                </a:solidFill>
                <a:cs typeface="Narkisim" pitchFamily="2" charset="-79"/>
              </a:rPr>
              <a:t>יתרה </a:t>
            </a:r>
            <a:r>
              <a:rPr lang="he-IL" sz="2000" dirty="0">
                <a:solidFill>
                  <a:schemeClr val="tx1">
                    <a:tint val="75000"/>
                  </a:schemeClr>
                </a:solidFill>
                <a:cs typeface="Narkisim" pitchFamily="2" charset="-79"/>
              </a:rPr>
              <a:t>קודמת, זיכוי חודשי, ניצול חודשי ויתרה חדשה. </a:t>
            </a:r>
          </a:p>
          <a:p>
            <a:pPr algn="just">
              <a:lnSpc>
                <a:spcPct val="150000"/>
              </a:lnSpc>
            </a:pPr>
            <a:r>
              <a:rPr lang="he-IL" sz="1800" dirty="0"/>
              <a:t/>
            </a:r>
            <a:br>
              <a:rPr lang="he-IL" sz="1800" dirty="0"/>
            </a:br>
            <a:r>
              <a:rPr lang="he-IL" sz="1800" dirty="0"/>
              <a:t/>
            </a:r>
            <a:br>
              <a:rPr lang="he-IL" sz="1800" dirty="0"/>
            </a:br>
            <a:r>
              <a:rPr lang="he-IL" sz="1800" dirty="0">
                <a:cs typeface="Tahoma" pitchFamily="34" charset="0"/>
              </a:rPr>
              <a:t/>
            </a:r>
            <a:br>
              <a:rPr lang="he-IL" sz="1800" dirty="0">
                <a:cs typeface="Tahoma" pitchFamily="34" charset="0"/>
              </a:rPr>
            </a:br>
            <a:endParaRPr lang="he-IL" sz="1800" dirty="0">
              <a:cs typeface="Tahoma" pitchFamily="34" charset="0"/>
            </a:endParaRPr>
          </a:p>
          <a:p>
            <a:pPr algn="just" rtl="0" eaLnBrk="0" hangingPunct="0">
              <a:lnSpc>
                <a:spcPct val="120000"/>
              </a:lnSpc>
            </a:pPr>
            <a:r>
              <a:rPr lang="he-IL" dirty="0"/>
              <a:t>  </a:t>
            </a:r>
            <a:r>
              <a:rPr lang="he-IL" sz="1200" dirty="0"/>
              <a:t> </a:t>
            </a:r>
            <a:r>
              <a:rPr lang="he-IL" dirty="0"/>
              <a:t>             </a:t>
            </a:r>
          </a:p>
          <a:p>
            <a:pPr algn="just" rtl="0" eaLnBrk="0" hangingPunct="0">
              <a:lnSpc>
                <a:spcPct val="120000"/>
              </a:lnSpc>
            </a:pPr>
            <a:endParaRPr lang="he-IL" dirty="0"/>
          </a:p>
        </p:txBody>
      </p:sp>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38321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8" name="Rectangle 4"/>
          <p:cNvSpPr>
            <a:spLocks noChangeArrowheads="1"/>
          </p:cNvSpPr>
          <p:nvPr/>
        </p:nvSpPr>
        <p:spPr bwMode="auto">
          <a:xfrm>
            <a:off x="836712" y="1882725"/>
            <a:ext cx="5472435"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just"/>
            <a:r>
              <a:rPr lang="he-IL" sz="2800" dirty="0">
                <a:solidFill>
                  <a:schemeClr val="tx1">
                    <a:tint val="75000"/>
                  </a:schemeClr>
                </a:solidFill>
                <a:cs typeface="Narkisim" pitchFamily="2" charset="-79"/>
              </a:rPr>
              <a:t>נתונים נוספים עפ"י חוק הגנת השכר</a:t>
            </a:r>
          </a:p>
          <a:p>
            <a:pPr algn="just"/>
            <a:r>
              <a:rPr lang="he-IL" sz="1400" dirty="0"/>
              <a:t/>
            </a:r>
            <a:br>
              <a:rPr lang="he-IL" sz="1400" dirty="0"/>
            </a:br>
            <a:r>
              <a:rPr lang="he-IL" sz="2000" dirty="0">
                <a:solidFill>
                  <a:schemeClr val="tx1">
                    <a:tint val="75000"/>
                  </a:schemeClr>
                </a:solidFill>
                <a:cs typeface="Narkisim" pitchFamily="2" charset="-79"/>
              </a:rPr>
              <a:t>במשבצת זו מוצגים נתונים נוספים שהמעביד מחויב להציגם בהתאם לחוק הגנת השכר. </a:t>
            </a:r>
          </a:p>
          <a:p>
            <a:pPr marL="342900" indent="-301625">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התקופה </a:t>
            </a:r>
            <a:r>
              <a:rPr lang="he-IL" sz="2000" dirty="0">
                <a:solidFill>
                  <a:schemeClr val="tx1">
                    <a:tint val="75000"/>
                  </a:schemeClr>
                </a:solidFill>
                <a:cs typeface="Narkisim" pitchFamily="2" charset="-79"/>
              </a:rPr>
              <a:t>בעדה בוצע ניתוח נוכחות: התקופה (בדרך כלל חודש) </a:t>
            </a:r>
            <a:r>
              <a:rPr lang="he-IL" sz="2000" dirty="0" smtClean="0">
                <a:solidFill>
                  <a:schemeClr val="tx1">
                    <a:tint val="75000"/>
                  </a:schemeClr>
                </a:solidFill>
                <a:cs typeface="Narkisim" pitchFamily="2" charset="-79"/>
              </a:rPr>
              <a:t>שנתוני </a:t>
            </a:r>
            <a:r>
              <a:rPr lang="he-IL" sz="2000" dirty="0">
                <a:solidFill>
                  <a:schemeClr val="tx1">
                    <a:tint val="75000"/>
                  </a:schemeClr>
                </a:solidFill>
                <a:cs typeface="Narkisim" pitchFamily="2" charset="-79"/>
              </a:rPr>
              <a:t>הנוכחות בגינה מוצגים בתלוש זה. </a:t>
            </a:r>
          </a:p>
          <a:p>
            <a:pPr marL="342900" indent="-301625">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זמן </a:t>
            </a:r>
            <a:r>
              <a:rPr lang="he-IL" sz="2000" dirty="0">
                <a:solidFill>
                  <a:schemeClr val="tx1">
                    <a:tint val="75000"/>
                  </a:schemeClr>
                </a:solidFill>
                <a:cs typeface="Narkisim" pitchFamily="2" charset="-79"/>
              </a:rPr>
              <a:t>התקן בתקופת ניתוח הנוכחות: מספר ימי העבודה ומספר שעות </a:t>
            </a:r>
            <a:r>
              <a:rPr lang="he-IL" sz="2000" dirty="0" smtClean="0">
                <a:solidFill>
                  <a:schemeClr val="tx1">
                    <a:tint val="75000"/>
                  </a:schemeClr>
                </a:solidFill>
                <a:cs typeface="Narkisim" pitchFamily="2" charset="-79"/>
              </a:rPr>
              <a:t>העבודה </a:t>
            </a:r>
            <a:r>
              <a:rPr lang="he-IL" sz="2000" dirty="0">
                <a:solidFill>
                  <a:schemeClr val="tx1">
                    <a:tint val="75000"/>
                  </a:schemeClr>
                </a:solidFill>
                <a:cs typeface="Narkisim" pitchFamily="2" charset="-79"/>
              </a:rPr>
              <a:t>שיש לעבוד בהתאם להסכם העבודה במפעל. </a:t>
            </a:r>
          </a:p>
          <a:p>
            <a:pPr marL="342900" indent="-301625">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זמן </a:t>
            </a:r>
            <a:r>
              <a:rPr lang="he-IL" sz="2000" dirty="0">
                <a:solidFill>
                  <a:schemeClr val="tx1">
                    <a:tint val="75000"/>
                  </a:schemeClr>
                </a:solidFill>
                <a:cs typeface="Narkisim" pitchFamily="2" charset="-79"/>
              </a:rPr>
              <a:t>בפועל בתקופת ניתוח הנוכחות: מספר ימי העבודה ומספר שעות </a:t>
            </a:r>
            <a:r>
              <a:rPr lang="he-IL" sz="2000" dirty="0" smtClean="0">
                <a:solidFill>
                  <a:schemeClr val="tx1">
                    <a:tint val="75000"/>
                  </a:schemeClr>
                </a:solidFill>
                <a:cs typeface="Narkisim" pitchFamily="2" charset="-79"/>
              </a:rPr>
              <a:t>העבודה </a:t>
            </a:r>
            <a:r>
              <a:rPr lang="he-IL" sz="2000" dirty="0">
                <a:solidFill>
                  <a:schemeClr val="tx1">
                    <a:tint val="75000"/>
                  </a:schemeClr>
                </a:solidFill>
                <a:cs typeface="Narkisim" pitchFamily="2" charset="-79"/>
              </a:rPr>
              <a:t>שהעובד עבד בפועל בתקופת ניתוח הנוכחות. כאשר זמן זה  </a:t>
            </a:r>
            <a:r>
              <a:rPr lang="he-IL" sz="2000" dirty="0" smtClean="0">
                <a:solidFill>
                  <a:schemeClr val="tx1">
                    <a:tint val="75000"/>
                  </a:schemeClr>
                </a:solidFill>
                <a:cs typeface="Narkisim" pitchFamily="2" charset="-79"/>
              </a:rPr>
              <a:t>גדול </a:t>
            </a:r>
            <a:r>
              <a:rPr lang="he-IL" sz="2000" dirty="0">
                <a:solidFill>
                  <a:schemeClr val="tx1">
                    <a:tint val="75000"/>
                  </a:schemeClr>
                </a:solidFill>
                <a:cs typeface="Narkisim" pitchFamily="2" charset="-79"/>
              </a:rPr>
              <a:t>מזמן התקן, העובד זכאי לגמול שעות נוספות. כאשר זמן זה </a:t>
            </a:r>
            <a:r>
              <a:rPr lang="he-IL" sz="2000" dirty="0" smtClean="0">
                <a:solidFill>
                  <a:schemeClr val="tx1">
                    <a:tint val="75000"/>
                  </a:schemeClr>
                </a:solidFill>
                <a:cs typeface="Narkisim" pitchFamily="2" charset="-79"/>
              </a:rPr>
              <a:t>קטן </a:t>
            </a:r>
            <a:r>
              <a:rPr lang="he-IL" sz="2000" dirty="0">
                <a:solidFill>
                  <a:schemeClr val="tx1">
                    <a:tint val="75000"/>
                  </a:schemeClr>
                </a:solidFill>
                <a:cs typeface="Narkisim" pitchFamily="2" charset="-79"/>
              </a:rPr>
              <a:t>מזמן התקן, הוא ינוכה משכרו של העובד או מזכות החופשה </a:t>
            </a:r>
            <a:r>
              <a:rPr lang="he-IL" sz="2000" dirty="0" smtClean="0">
                <a:solidFill>
                  <a:schemeClr val="tx1">
                    <a:tint val="75000"/>
                  </a:schemeClr>
                </a:solidFill>
                <a:cs typeface="Narkisim" pitchFamily="2" charset="-79"/>
              </a:rPr>
              <a:t>שלו</a:t>
            </a:r>
            <a:r>
              <a:rPr lang="he-IL" sz="2000" dirty="0">
                <a:solidFill>
                  <a:schemeClr val="tx1">
                    <a:tint val="75000"/>
                  </a:schemeClr>
                </a:solidFill>
                <a:cs typeface="Narkisim" pitchFamily="2" charset="-79"/>
              </a:rPr>
              <a:t>. </a:t>
            </a:r>
          </a:p>
          <a:p>
            <a:pPr marL="342900" indent="-301625">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ותק </a:t>
            </a:r>
            <a:r>
              <a:rPr lang="he-IL" sz="2000" dirty="0">
                <a:solidFill>
                  <a:schemeClr val="tx1">
                    <a:tint val="75000"/>
                  </a:schemeClr>
                </a:solidFill>
                <a:cs typeface="Narkisim" pitchFamily="2" charset="-79"/>
              </a:rPr>
              <a:t>אצל המעביד: בשנים ובחודשים. </a:t>
            </a:r>
          </a:p>
          <a:p>
            <a:pPr marL="342900" indent="-301625">
              <a:buClr>
                <a:schemeClr val="tx1">
                  <a:lumMod val="50000"/>
                  <a:lumOff val="50000"/>
                </a:schemeClr>
              </a:buClr>
              <a:buFont typeface="Arial" pitchFamily="34" charset="0"/>
              <a:buChar char="•"/>
            </a:pPr>
            <a:r>
              <a:rPr lang="he-IL" sz="2000" dirty="0" smtClean="0">
                <a:solidFill>
                  <a:schemeClr val="tx1">
                    <a:tint val="75000"/>
                  </a:schemeClr>
                </a:solidFill>
                <a:cs typeface="Narkisim" pitchFamily="2" charset="-79"/>
              </a:rPr>
              <a:t>שכר </a:t>
            </a:r>
            <a:r>
              <a:rPr lang="he-IL" sz="2000" dirty="0">
                <a:solidFill>
                  <a:schemeClr val="tx1">
                    <a:tint val="75000"/>
                  </a:schemeClr>
                </a:solidFill>
                <a:cs typeface="Narkisim" pitchFamily="2" charset="-79"/>
              </a:rPr>
              <a:t>מינימום: שכר המינימום לחודש ולשעה, בהתאם לחוק שכר </a:t>
            </a:r>
            <a:r>
              <a:rPr lang="he-IL" sz="2000" dirty="0" smtClean="0">
                <a:solidFill>
                  <a:schemeClr val="tx1">
                    <a:tint val="75000"/>
                  </a:schemeClr>
                </a:solidFill>
                <a:cs typeface="Narkisim" pitchFamily="2" charset="-79"/>
              </a:rPr>
              <a:t>מינימום</a:t>
            </a:r>
            <a:r>
              <a:rPr lang="he-IL" sz="2000" dirty="0">
                <a:solidFill>
                  <a:schemeClr val="tx1">
                    <a:tint val="75000"/>
                  </a:schemeClr>
                </a:solidFill>
                <a:cs typeface="Narkisim" pitchFamily="2" charset="-79"/>
              </a:rPr>
              <a:t>.              </a:t>
            </a:r>
          </a:p>
          <a:p>
            <a:pPr algn="just" eaLnBrk="0" hangingPunct="0"/>
            <a:endParaRPr lang="he-IL" sz="2000" dirty="0">
              <a:solidFill>
                <a:schemeClr val="tx1">
                  <a:tint val="75000"/>
                </a:schemeClr>
              </a:solidFill>
              <a:cs typeface="Narkisim" pitchFamily="2" charset="-79"/>
            </a:endParaRPr>
          </a:p>
        </p:txBody>
      </p:sp>
      <p:pic>
        <p:nvPicPr>
          <p:cNvPr id="9"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65698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5" y="0"/>
            <a:ext cx="6661201" cy="9144000"/>
          </a:xfrm>
          <a:prstGeom prst="rect">
            <a:avLst/>
          </a:prstGeom>
        </p:spPr>
      </p:pic>
      <p:sp>
        <p:nvSpPr>
          <p:cNvPr id="3" name="Rectangle 4"/>
          <p:cNvSpPr>
            <a:spLocks noChangeArrowheads="1"/>
          </p:cNvSpPr>
          <p:nvPr/>
        </p:nvSpPr>
        <p:spPr bwMode="auto">
          <a:xfrm>
            <a:off x="836712" y="1326123"/>
            <a:ext cx="5256882" cy="4970591"/>
          </a:xfrm>
          <a:prstGeom prst="rect">
            <a:avLst/>
          </a:prstGeom>
          <a:noFill/>
          <a:ln w="9525">
            <a:noFill/>
            <a:miter lim="800000"/>
            <a:headEnd/>
            <a:tailEnd/>
          </a:ln>
          <a:effectLst/>
        </p:spPr>
        <p:txBody>
          <a:bodyPr wrap="square" anchor="ctr">
            <a:spAutoFit/>
          </a:bodyPr>
          <a:lstStyle/>
          <a:p>
            <a:pPr algn="just">
              <a:defRPr/>
            </a:pPr>
            <a:r>
              <a:rPr lang="he-IL" sz="1600" dirty="0" smtClean="0">
                <a:solidFill>
                  <a:schemeClr val="tx1">
                    <a:lumMod val="65000"/>
                    <a:lumOff val="35000"/>
                  </a:schemeClr>
                </a:solidFill>
                <a:latin typeface="Tahoma" pitchFamily="34" charset="0"/>
                <a:ea typeface="Times New Roman (Hebrew)" charset="0"/>
                <a:cs typeface="Narkisim" pitchFamily="2" charset="-79"/>
              </a:rPr>
              <a:t>לנוחיותך</a:t>
            </a:r>
            <a:r>
              <a:rPr lang="he-IL" sz="1600" dirty="0">
                <a:solidFill>
                  <a:schemeClr val="tx1">
                    <a:lumMod val="65000"/>
                    <a:lumOff val="35000"/>
                  </a:schemeClr>
                </a:solidFill>
                <a:latin typeface="Tahoma" pitchFamily="34" charset="0"/>
                <a:ea typeface="Times New Roman (Hebrew)" charset="0"/>
                <a:cs typeface="Narkisim" pitchFamily="2" charset="-79"/>
              </a:rPr>
              <a:t>, מוצג להלן תלוש </a:t>
            </a:r>
            <a:r>
              <a:rPr lang="he-IL" sz="1600" dirty="0" smtClean="0">
                <a:solidFill>
                  <a:schemeClr val="tx1">
                    <a:lumMod val="65000"/>
                    <a:lumOff val="35000"/>
                  </a:schemeClr>
                </a:solidFill>
                <a:latin typeface="Tahoma" pitchFamily="34" charset="0"/>
                <a:ea typeface="Times New Roman (Hebrew)" charset="0"/>
                <a:cs typeface="Narkisim" pitchFamily="2" charset="-79"/>
              </a:rPr>
              <a:t>שכר </a:t>
            </a:r>
            <a:r>
              <a:rPr lang="he-IL" sz="1600" dirty="0">
                <a:solidFill>
                  <a:schemeClr val="tx1">
                    <a:lumMod val="65000"/>
                    <a:lumOff val="35000"/>
                  </a:schemeClr>
                </a:solidFill>
                <a:latin typeface="Tahoma" pitchFamily="34" charset="0"/>
                <a:ea typeface="Times New Roman (Hebrew)" charset="0"/>
                <a:cs typeface="Narkisim" pitchFamily="2" charset="-79"/>
              </a:rPr>
              <a:t>לדוגמה, המכיל הסבר על רכיבי התלוש ואופן הצגתם. תלוש המשכורת מורכב משלושה חלקים: </a:t>
            </a:r>
          </a:p>
          <a:p>
            <a:pPr algn="just">
              <a:lnSpc>
                <a:spcPct val="150000"/>
              </a:lnSpc>
              <a:defRPr/>
            </a:pPr>
            <a:endParaRPr lang="he-IL" sz="1200" dirty="0">
              <a:latin typeface="Tahoma" pitchFamily="34" charset="0"/>
              <a:cs typeface="Narkisim" pitchFamily="2" charset="-79"/>
            </a:endParaRPr>
          </a:p>
          <a:p>
            <a:pPr marL="285750" indent="-285750" algn="just">
              <a:buClr>
                <a:schemeClr val="tx1">
                  <a:lumMod val="65000"/>
                  <a:lumOff val="35000"/>
                </a:schemeClr>
              </a:buClr>
              <a:buSzPct val="120000"/>
              <a:buFont typeface="Arial" pitchFamily="34" charset="0"/>
              <a:buChar char="•"/>
              <a:defRPr/>
            </a:pPr>
            <a:r>
              <a:rPr lang="he-IL" sz="1600" dirty="0" smtClean="0">
                <a:solidFill>
                  <a:schemeClr val="tx1">
                    <a:lumMod val="65000"/>
                    <a:lumOff val="35000"/>
                  </a:schemeClr>
                </a:solidFill>
                <a:latin typeface="Tahoma" pitchFamily="34" charset="0"/>
                <a:ea typeface="Times New Roman (Hebrew)" charset="0"/>
                <a:cs typeface="Narkisim" pitchFamily="2" charset="-79"/>
              </a:rPr>
              <a:t>השליש </a:t>
            </a:r>
            <a:r>
              <a:rPr lang="he-IL" sz="1600" dirty="0">
                <a:solidFill>
                  <a:schemeClr val="tx1">
                    <a:lumMod val="65000"/>
                    <a:lumOff val="35000"/>
                  </a:schemeClr>
                </a:solidFill>
                <a:latin typeface="Tahoma" pitchFamily="34" charset="0"/>
                <a:ea typeface="Times New Roman (Hebrew)" charset="0"/>
                <a:cs typeface="Narkisim" pitchFamily="2" charset="-79"/>
              </a:rPr>
              <a:t>העליון המכיל פרטים מזהים ותמצית הנתונים הכספיים</a:t>
            </a:r>
            <a:r>
              <a:rPr lang="en-US" sz="1600" dirty="0">
                <a:solidFill>
                  <a:schemeClr val="tx1">
                    <a:lumMod val="65000"/>
                    <a:lumOff val="35000"/>
                  </a:schemeClr>
                </a:solidFill>
                <a:latin typeface="Tahoma" pitchFamily="34" charset="0"/>
                <a:ea typeface="Times New Roman (Hebrew)" charset="0"/>
                <a:cs typeface="Narkisim" pitchFamily="2" charset="-79"/>
              </a:rPr>
              <a:t/>
            </a:r>
            <a:br>
              <a:rPr lang="en-US" sz="1600" dirty="0">
                <a:solidFill>
                  <a:schemeClr val="tx1">
                    <a:lumMod val="65000"/>
                    <a:lumOff val="35000"/>
                  </a:schemeClr>
                </a:solidFill>
                <a:latin typeface="Tahoma" pitchFamily="34" charset="0"/>
                <a:ea typeface="Times New Roman (Hebrew)" charset="0"/>
                <a:cs typeface="Narkisim" pitchFamily="2" charset="-79"/>
              </a:rPr>
            </a:br>
            <a:r>
              <a:rPr lang="he-IL" sz="1600" dirty="0" smtClean="0">
                <a:solidFill>
                  <a:schemeClr val="tx1">
                    <a:lumMod val="65000"/>
                    <a:lumOff val="35000"/>
                  </a:schemeClr>
                </a:solidFill>
                <a:latin typeface="Tahoma" pitchFamily="34" charset="0"/>
                <a:ea typeface="Times New Roman (Hebrew)" charset="0"/>
                <a:cs typeface="Narkisim" pitchFamily="2" charset="-79"/>
              </a:rPr>
              <a:t>(</a:t>
            </a:r>
            <a:r>
              <a:rPr lang="he-IL" sz="1600" dirty="0">
                <a:solidFill>
                  <a:schemeClr val="tx1">
                    <a:lumMod val="65000"/>
                    <a:lumOff val="35000"/>
                  </a:schemeClr>
                </a:solidFill>
                <a:latin typeface="Tahoma" pitchFamily="34" charset="0"/>
                <a:ea typeface="Times New Roman (Hebrew)" charset="0"/>
                <a:cs typeface="Narkisim" pitchFamily="2" charset="-79"/>
              </a:rPr>
              <a:t>ובפרט הנטו לתשלום) </a:t>
            </a:r>
            <a:endParaRPr lang="he-IL" sz="1600" dirty="0" smtClean="0">
              <a:solidFill>
                <a:schemeClr val="tx1">
                  <a:lumMod val="65000"/>
                  <a:lumOff val="35000"/>
                </a:schemeClr>
              </a:solidFill>
              <a:latin typeface="Tahoma" pitchFamily="34" charset="0"/>
              <a:ea typeface="Times New Roman (Hebrew)" charset="0"/>
              <a:cs typeface="Narkisim" pitchFamily="2" charset="-79"/>
            </a:endParaRPr>
          </a:p>
          <a:p>
            <a:pPr algn="just">
              <a:buClr>
                <a:schemeClr val="tx1">
                  <a:lumMod val="65000"/>
                  <a:lumOff val="35000"/>
                </a:schemeClr>
              </a:buClr>
              <a:buSzPct val="120000"/>
              <a:defRPr/>
            </a:pPr>
            <a:endParaRPr lang="he-IL" sz="1600" dirty="0">
              <a:solidFill>
                <a:schemeClr val="tx1">
                  <a:lumMod val="65000"/>
                  <a:lumOff val="35000"/>
                </a:schemeClr>
              </a:solidFill>
              <a:latin typeface="Tahoma" pitchFamily="34" charset="0"/>
              <a:ea typeface="Times New Roman (Hebrew)" charset="0"/>
              <a:cs typeface="Narkisim" pitchFamily="2" charset="-79"/>
            </a:endParaRPr>
          </a:p>
          <a:p>
            <a:pPr marL="285750" indent="-285750" algn="just">
              <a:buClr>
                <a:schemeClr val="tx1">
                  <a:lumMod val="65000"/>
                  <a:lumOff val="35000"/>
                </a:schemeClr>
              </a:buClr>
              <a:buSzPct val="120000"/>
              <a:buFont typeface="Arial" pitchFamily="34" charset="0"/>
              <a:buChar char="•"/>
              <a:defRPr/>
            </a:pPr>
            <a:r>
              <a:rPr lang="he-IL" sz="1600" dirty="0" smtClean="0">
                <a:solidFill>
                  <a:schemeClr val="tx1">
                    <a:lumMod val="65000"/>
                    <a:lumOff val="35000"/>
                  </a:schemeClr>
                </a:solidFill>
                <a:latin typeface="Tahoma" pitchFamily="34" charset="0"/>
                <a:ea typeface="Times New Roman (Hebrew)" charset="0"/>
                <a:cs typeface="Narkisim" pitchFamily="2" charset="-79"/>
              </a:rPr>
              <a:t>מתחתיו </a:t>
            </a:r>
            <a:r>
              <a:rPr lang="he-IL" sz="1600" dirty="0">
                <a:solidFill>
                  <a:schemeClr val="tx1">
                    <a:lumMod val="65000"/>
                    <a:lumOff val="35000"/>
                  </a:schemeClr>
                </a:solidFill>
                <a:latin typeface="Tahoma" pitchFamily="34" charset="0"/>
                <a:ea typeface="Times New Roman (Hebrew)" charset="0"/>
                <a:cs typeface="Narkisim" pitchFamily="2" charset="-79"/>
              </a:rPr>
              <a:t>גוף התלוש, המכיל שני טורים שבכל אחד </a:t>
            </a:r>
            <a:r>
              <a:rPr lang="he-IL" sz="1600" dirty="0" smtClean="0">
                <a:solidFill>
                  <a:schemeClr val="tx1">
                    <a:lumMod val="65000"/>
                    <a:lumOff val="35000"/>
                  </a:schemeClr>
                </a:solidFill>
                <a:latin typeface="Tahoma" pitchFamily="34" charset="0"/>
                <a:ea typeface="Times New Roman (Hebrew)" charset="0"/>
                <a:cs typeface="Narkisim" pitchFamily="2" charset="-79"/>
              </a:rPr>
              <a:t>מהם טבלאות אחדות </a:t>
            </a:r>
            <a:r>
              <a:rPr lang="he-IL" sz="1600" dirty="0">
                <a:solidFill>
                  <a:schemeClr val="tx1">
                    <a:lumMod val="65000"/>
                    <a:lumOff val="35000"/>
                  </a:schemeClr>
                </a:solidFill>
                <a:latin typeface="Tahoma" pitchFamily="34" charset="0"/>
                <a:ea typeface="Times New Roman (Hebrew)" charset="0"/>
                <a:cs typeface="Narkisim" pitchFamily="2" charset="-79"/>
              </a:rPr>
              <a:t>בעלות מבנה גמיש: </a:t>
            </a:r>
          </a:p>
          <a:p>
            <a:pPr marL="635000" indent="-285750" algn="just">
              <a:buClr>
                <a:schemeClr val="tx1">
                  <a:lumMod val="65000"/>
                  <a:lumOff val="35000"/>
                </a:schemeClr>
              </a:buClr>
              <a:buSzPct val="80000"/>
              <a:buFont typeface="Tahoma" pitchFamily="34" charset="0"/>
              <a:buChar char="−"/>
              <a:defRPr/>
            </a:pPr>
            <a:r>
              <a:rPr lang="he-IL" sz="1600" dirty="0" smtClean="0">
                <a:solidFill>
                  <a:schemeClr val="tx1">
                    <a:lumMod val="65000"/>
                    <a:lumOff val="35000"/>
                  </a:schemeClr>
                </a:solidFill>
                <a:latin typeface="Tahoma" pitchFamily="34" charset="0"/>
                <a:cs typeface="Narkisim" pitchFamily="2" charset="-79"/>
              </a:rPr>
              <a:t>הטור </a:t>
            </a:r>
            <a:r>
              <a:rPr lang="he-IL" sz="1600" dirty="0">
                <a:solidFill>
                  <a:schemeClr val="tx1">
                    <a:lumMod val="65000"/>
                    <a:lumOff val="35000"/>
                  </a:schemeClr>
                </a:solidFill>
                <a:latin typeface="Tahoma" pitchFamily="34" charset="0"/>
                <a:cs typeface="Narkisim" pitchFamily="2" charset="-79"/>
              </a:rPr>
              <a:t>הימני, הרחב יותר, מכיל את פירוט התשלומים והניכויים</a:t>
            </a:r>
          </a:p>
          <a:p>
            <a:pPr marL="635000" indent="-285750" algn="just">
              <a:buClr>
                <a:schemeClr val="tx1">
                  <a:lumMod val="65000"/>
                  <a:lumOff val="35000"/>
                </a:schemeClr>
              </a:buClr>
              <a:buSzPct val="80000"/>
              <a:buFont typeface="Tahoma" pitchFamily="34" charset="0"/>
              <a:buChar char="−"/>
              <a:defRPr/>
            </a:pPr>
            <a:r>
              <a:rPr lang="he-IL" sz="1600" dirty="0" smtClean="0">
                <a:solidFill>
                  <a:schemeClr val="tx1">
                    <a:lumMod val="65000"/>
                    <a:lumOff val="35000"/>
                  </a:schemeClr>
                </a:solidFill>
                <a:latin typeface="Tahoma" pitchFamily="34" charset="0"/>
                <a:cs typeface="Narkisim" pitchFamily="2" charset="-79"/>
              </a:rPr>
              <a:t>הטור </a:t>
            </a:r>
            <a:r>
              <a:rPr lang="he-IL" sz="1600" dirty="0">
                <a:solidFill>
                  <a:schemeClr val="tx1">
                    <a:lumMod val="65000"/>
                    <a:lumOff val="35000"/>
                  </a:schemeClr>
                </a:solidFill>
                <a:latin typeface="Tahoma" pitchFamily="34" charset="0"/>
                <a:cs typeface="Narkisim" pitchFamily="2" charset="-79"/>
              </a:rPr>
              <a:t>השמאלי, הצר, מכיל נתונים אינפורמטיביים מגוונים</a:t>
            </a:r>
          </a:p>
          <a:p>
            <a:pPr algn="just">
              <a:lnSpc>
                <a:spcPct val="150000"/>
              </a:lnSpc>
              <a:defRPr/>
            </a:pPr>
            <a:endParaRPr lang="he-IL" sz="1200" dirty="0">
              <a:latin typeface="Tahoma" pitchFamily="34" charset="0"/>
              <a:cs typeface="Narkisim" pitchFamily="2" charset="-79"/>
            </a:endParaRPr>
          </a:p>
          <a:p>
            <a:pPr algn="just">
              <a:defRPr/>
            </a:pPr>
            <a:r>
              <a:rPr lang="he-IL" sz="1600" dirty="0">
                <a:solidFill>
                  <a:schemeClr val="tx1">
                    <a:lumMod val="65000"/>
                    <a:lumOff val="35000"/>
                  </a:schemeClr>
                </a:solidFill>
                <a:latin typeface="Tahoma" pitchFamily="34" charset="0"/>
                <a:ea typeface="Times New Roman (Hebrew)" charset="0"/>
                <a:cs typeface="Narkisim" pitchFamily="2" charset="-79"/>
              </a:rPr>
              <a:t>אורך כל טבלה משתנה מתלוש לתלוש, כך שיתאים בדיוק למידע שיש להציג בטבלה זו. טבלה שאין בה נתונים בתלוש מסוים לא תוצג בתלוש.</a:t>
            </a:r>
          </a:p>
          <a:p>
            <a:pPr algn="just">
              <a:lnSpc>
                <a:spcPct val="250000"/>
              </a:lnSpc>
              <a:defRPr/>
            </a:pPr>
            <a:endParaRPr lang="he-IL" dirty="0">
              <a:latin typeface="Tahoma" pitchFamily="34" charset="0"/>
              <a:cs typeface="Narkisim" pitchFamily="2" charset="-79"/>
            </a:endParaRPr>
          </a:p>
          <a:p>
            <a:pPr algn="just">
              <a:defRPr/>
            </a:pPr>
            <a:r>
              <a:rPr lang="he-IL" sz="1400" dirty="0" smtClean="0">
                <a:latin typeface="Tahoma" pitchFamily="34" charset="0"/>
                <a:cs typeface="Narkisim" pitchFamily="2" charset="-79"/>
              </a:rPr>
              <a:t> </a:t>
            </a:r>
            <a:r>
              <a:rPr lang="he-IL" sz="1400" dirty="0">
                <a:latin typeface="Tahoma" pitchFamily="34" charset="0"/>
                <a:cs typeface="Narkisim" pitchFamily="2" charset="-79"/>
              </a:rPr>
              <a:t/>
            </a:r>
            <a:br>
              <a:rPr lang="he-IL" sz="1400" dirty="0">
                <a:latin typeface="Tahoma" pitchFamily="34" charset="0"/>
                <a:cs typeface="Narkisim" pitchFamily="2" charset="-79"/>
              </a:rPr>
            </a:br>
            <a:endParaRPr lang="he-IL" sz="1400" dirty="0">
              <a:latin typeface="Tahoma" pitchFamily="34" charset="0"/>
              <a:cs typeface="Narkisim" pitchFamily="2" charset="-79"/>
            </a:endParaRPr>
          </a:p>
        </p:txBody>
      </p:sp>
      <p:sp>
        <p:nvSpPr>
          <p:cNvPr id="5" name="TextBox 4"/>
          <p:cNvSpPr txBox="1"/>
          <p:nvPr/>
        </p:nvSpPr>
        <p:spPr>
          <a:xfrm>
            <a:off x="2132856" y="242228"/>
            <a:ext cx="3528392" cy="369332"/>
          </a:xfrm>
          <a:prstGeom prst="rect">
            <a:avLst/>
          </a:prstGeom>
          <a:noFill/>
        </p:spPr>
        <p:txBody>
          <a:bodyPr wrap="square" rtlCol="1">
            <a:spAutoFit/>
          </a:bodyPr>
          <a:lstStyle/>
          <a:p>
            <a:r>
              <a:rPr lang="he-IL" dirty="0" smtClean="0">
                <a:solidFill>
                  <a:schemeClr val="tx1">
                    <a:lumMod val="65000"/>
                    <a:lumOff val="35000"/>
                  </a:schemeClr>
                </a:solidFill>
                <a:cs typeface="Narkisim" pitchFamily="2" charset="-79"/>
              </a:rPr>
              <a:t>תלוש השכר של חילן</a:t>
            </a:r>
            <a:endParaRPr lang="he-IL" dirty="0">
              <a:solidFill>
                <a:schemeClr val="tx1">
                  <a:lumMod val="65000"/>
                  <a:lumOff val="35000"/>
                </a:schemeClr>
              </a:solidFill>
              <a:cs typeface="Narkisim" pitchFamily="2" charset="-79"/>
            </a:endParaRPr>
          </a:p>
        </p:txBody>
      </p:sp>
    </p:spTree>
    <p:extLst>
      <p:ext uri="{BB962C8B-B14F-4D97-AF65-F5344CB8AC3E}">
        <p14:creationId xmlns:p14="http://schemas.microsoft.com/office/powerpoint/2010/main" val="23229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0" y="30305"/>
            <a:ext cx="6898084" cy="9134806"/>
          </a:xfrm>
          <a:prstGeom prst="rect">
            <a:avLst/>
          </a:prstGeom>
        </p:spPr>
      </p:pic>
      <p:sp>
        <p:nvSpPr>
          <p:cNvPr id="5123" name="Text Box 5">
            <a:hlinkClick r:id="rId3" action="ppaction://hlinksldjump"/>
          </p:cNvPr>
          <p:cNvSpPr txBox="1">
            <a:spLocks noChangeArrowheads="1"/>
          </p:cNvSpPr>
          <p:nvPr/>
        </p:nvSpPr>
        <p:spPr bwMode="auto">
          <a:xfrm>
            <a:off x="4149725" y="179958"/>
            <a:ext cx="2447925" cy="147638"/>
          </a:xfrm>
          <a:prstGeom prst="rect">
            <a:avLst/>
          </a:prstGeom>
          <a:solidFill>
            <a:schemeClr val="bg1">
              <a:alpha val="0"/>
            </a:schemeClr>
          </a:solidFill>
          <a:ln w="3175">
            <a:solidFill>
              <a:srgbClr val="B51018"/>
            </a:solidFill>
            <a:miter lim="800000"/>
            <a:headEnd/>
            <a:tailEnd/>
          </a:ln>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en-US" sz="800" smtClean="0">
              <a:solidFill>
                <a:srgbClr val="000000"/>
              </a:solidFill>
              <a:latin typeface="Arial" pitchFamily="34" charset="0"/>
              <a:cs typeface="Arial" pitchFamily="34" charset="0"/>
            </a:endParaRPr>
          </a:p>
        </p:txBody>
      </p:sp>
      <p:sp>
        <p:nvSpPr>
          <p:cNvPr id="5124" name="Text Box 6">
            <a:hlinkClick r:id="rId4" action="ppaction://hlinksldjump"/>
          </p:cNvPr>
          <p:cNvSpPr txBox="1">
            <a:spLocks noChangeArrowheads="1"/>
          </p:cNvSpPr>
          <p:nvPr/>
        </p:nvSpPr>
        <p:spPr bwMode="auto">
          <a:xfrm>
            <a:off x="4005263" y="35496"/>
            <a:ext cx="2592387" cy="147637"/>
          </a:xfrm>
          <a:prstGeom prst="rect">
            <a:avLst/>
          </a:prstGeom>
          <a:solidFill>
            <a:schemeClr val="bg1">
              <a:alpha val="0"/>
            </a:schemeClr>
          </a:solidFill>
          <a:ln w="3175">
            <a:solidFill>
              <a:srgbClr val="B51018"/>
            </a:solidFill>
            <a:miter lim="800000"/>
            <a:headEnd/>
            <a:tailEnd/>
          </a:ln>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en-US" sz="800" smtClean="0">
              <a:solidFill>
                <a:srgbClr val="000000"/>
              </a:solidFill>
              <a:latin typeface="Arial" pitchFamily="34" charset="0"/>
              <a:cs typeface="Arial" pitchFamily="34" charset="0"/>
            </a:endParaRPr>
          </a:p>
        </p:txBody>
      </p:sp>
      <p:sp>
        <p:nvSpPr>
          <p:cNvPr id="5125" name="Text Box 7">
            <a:hlinkClick r:id="rId5" action="ppaction://hlinksldjump"/>
          </p:cNvPr>
          <p:cNvSpPr txBox="1">
            <a:spLocks noChangeArrowheads="1"/>
          </p:cNvSpPr>
          <p:nvPr/>
        </p:nvSpPr>
        <p:spPr bwMode="auto">
          <a:xfrm>
            <a:off x="4508500" y="324421"/>
            <a:ext cx="2089150" cy="147637"/>
          </a:xfrm>
          <a:prstGeom prst="rect">
            <a:avLst/>
          </a:prstGeom>
          <a:solidFill>
            <a:schemeClr val="bg1">
              <a:alpha val="0"/>
            </a:schemeClr>
          </a:solidFill>
          <a:ln w="3175">
            <a:solidFill>
              <a:srgbClr val="B51018"/>
            </a:solidFill>
            <a:miter lim="800000"/>
            <a:headEnd/>
            <a:tailEnd/>
          </a:ln>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en-US" sz="800" smtClean="0">
              <a:solidFill>
                <a:srgbClr val="000000"/>
              </a:solidFill>
              <a:latin typeface="Arial" pitchFamily="34" charset="0"/>
              <a:cs typeface="Arial" pitchFamily="34" charset="0"/>
            </a:endParaRPr>
          </a:p>
        </p:txBody>
      </p:sp>
      <p:sp>
        <p:nvSpPr>
          <p:cNvPr id="5126" name="Text Box 8">
            <a:hlinkClick r:id="rId6" action="ppaction://hlinksldjump"/>
          </p:cNvPr>
          <p:cNvSpPr txBox="1">
            <a:spLocks noChangeArrowheads="1"/>
          </p:cNvSpPr>
          <p:nvPr/>
        </p:nvSpPr>
        <p:spPr bwMode="auto">
          <a:xfrm>
            <a:off x="4797425" y="467296"/>
            <a:ext cx="1800225" cy="147637"/>
          </a:xfrm>
          <a:prstGeom prst="rect">
            <a:avLst/>
          </a:prstGeom>
          <a:solidFill>
            <a:schemeClr val="bg1">
              <a:alpha val="0"/>
            </a:schemeClr>
          </a:solidFill>
          <a:ln w="3175">
            <a:solidFill>
              <a:srgbClr val="B51018"/>
            </a:solidFill>
            <a:miter lim="800000"/>
            <a:headEnd/>
            <a:tailEnd/>
          </a:ln>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en-US" sz="800" smtClean="0">
              <a:solidFill>
                <a:srgbClr val="000000"/>
              </a:solidFill>
              <a:latin typeface="Arial" pitchFamily="34" charset="0"/>
              <a:cs typeface="Arial" pitchFamily="34" charset="0"/>
            </a:endParaRPr>
          </a:p>
        </p:txBody>
      </p:sp>
      <p:sp>
        <p:nvSpPr>
          <p:cNvPr id="5127" name="Text Box 10">
            <a:hlinkClick r:id="rId7" action="ppaction://hlinksldjump"/>
          </p:cNvPr>
          <p:cNvSpPr txBox="1">
            <a:spLocks noChangeArrowheads="1"/>
          </p:cNvSpPr>
          <p:nvPr/>
        </p:nvSpPr>
        <p:spPr bwMode="auto">
          <a:xfrm>
            <a:off x="4714479" y="1015554"/>
            <a:ext cx="1439862" cy="147637"/>
          </a:xfrm>
          <a:prstGeom prst="rect">
            <a:avLst/>
          </a:prstGeom>
          <a:solidFill>
            <a:schemeClr val="bg1">
              <a:alpha val="0"/>
            </a:schemeClr>
          </a:solidFill>
          <a:ln w="3175">
            <a:solidFill>
              <a:srgbClr val="B51018"/>
            </a:solidFill>
            <a:miter lim="800000"/>
            <a:headEnd/>
            <a:tailEnd/>
          </a:ln>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en-US" sz="800" smtClean="0">
              <a:solidFill>
                <a:srgbClr val="000000"/>
              </a:solidFill>
              <a:latin typeface="Arial" pitchFamily="34" charset="0"/>
              <a:cs typeface="Arial" pitchFamily="34" charset="0"/>
            </a:endParaRPr>
          </a:p>
        </p:txBody>
      </p:sp>
      <p:sp>
        <p:nvSpPr>
          <p:cNvPr id="5128" name="Text Box 11">
            <a:hlinkClick r:id="rId8" action="ppaction://hlinksldjump"/>
          </p:cNvPr>
          <p:cNvSpPr txBox="1">
            <a:spLocks noChangeArrowheads="1"/>
          </p:cNvSpPr>
          <p:nvPr/>
        </p:nvSpPr>
        <p:spPr bwMode="auto">
          <a:xfrm>
            <a:off x="4581128" y="1254423"/>
            <a:ext cx="1573213" cy="149225"/>
          </a:xfrm>
          <a:prstGeom prst="rect">
            <a:avLst/>
          </a:prstGeom>
          <a:solidFill>
            <a:schemeClr val="bg1">
              <a:alpha val="0"/>
            </a:schemeClr>
          </a:solidFill>
          <a:ln w="3175">
            <a:solidFill>
              <a:srgbClr val="B51018"/>
            </a:solidFill>
            <a:miter lim="800000"/>
            <a:headEnd/>
            <a:tailEnd/>
          </a:ln>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en-US" sz="800" smtClean="0">
              <a:solidFill>
                <a:srgbClr val="000000"/>
              </a:solidFill>
              <a:latin typeface="Arial" pitchFamily="34" charset="0"/>
              <a:cs typeface="Arial" pitchFamily="34" charset="0"/>
            </a:endParaRPr>
          </a:p>
        </p:txBody>
      </p:sp>
      <p:sp>
        <p:nvSpPr>
          <p:cNvPr id="5129" name="Text Box 12">
            <a:hlinkClick r:id="rId9" action="ppaction://hlinksldjump"/>
          </p:cNvPr>
          <p:cNvSpPr txBox="1">
            <a:spLocks noChangeArrowheads="1"/>
          </p:cNvSpPr>
          <p:nvPr/>
        </p:nvSpPr>
        <p:spPr bwMode="auto">
          <a:xfrm>
            <a:off x="1844824" y="2412303"/>
            <a:ext cx="4752975" cy="2591745"/>
          </a:xfrm>
          <a:prstGeom prst="rect">
            <a:avLst/>
          </a:prstGeom>
          <a:solidFill>
            <a:schemeClr val="bg1">
              <a:alpha val="0"/>
            </a:schemeClr>
          </a:solidFill>
          <a:ln w="3175">
            <a:solidFill>
              <a:srgbClr val="B51018"/>
            </a:solidFill>
            <a:miter lim="800000"/>
            <a:headEnd/>
            <a:tailEnd/>
          </a:ln>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en-US" sz="1000" dirty="0" smtClean="0">
              <a:solidFill>
                <a:srgbClr val="000000"/>
              </a:solidFill>
              <a:latin typeface="Arial" pitchFamily="34" charset="0"/>
              <a:cs typeface="Arial" pitchFamily="34" charset="0"/>
            </a:endParaRPr>
          </a:p>
        </p:txBody>
      </p:sp>
      <p:sp>
        <p:nvSpPr>
          <p:cNvPr id="5130" name="Text Box 13">
            <a:hlinkClick r:id="rId10" action="ppaction://hlinksldjump"/>
          </p:cNvPr>
          <p:cNvSpPr txBox="1">
            <a:spLocks noChangeArrowheads="1"/>
          </p:cNvSpPr>
          <p:nvPr/>
        </p:nvSpPr>
        <p:spPr bwMode="auto">
          <a:xfrm>
            <a:off x="1844824" y="5004048"/>
            <a:ext cx="4752975" cy="700088"/>
          </a:xfrm>
          <a:prstGeom prst="rect">
            <a:avLst/>
          </a:prstGeom>
          <a:solidFill>
            <a:schemeClr val="bg1">
              <a:alpha val="0"/>
            </a:schemeClr>
          </a:solidFill>
          <a:ln w="3175">
            <a:solidFill>
              <a:srgbClr val="B51018"/>
            </a:solidFill>
            <a:miter lim="800000"/>
            <a:headEnd/>
            <a:tailEnd/>
          </a:ln>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he-IL" sz="80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en-US" sz="800" smtClean="0">
              <a:solidFill>
                <a:srgbClr val="000000"/>
              </a:solidFill>
              <a:latin typeface="Arial" pitchFamily="34" charset="0"/>
              <a:cs typeface="Arial" pitchFamily="34" charset="0"/>
            </a:endParaRPr>
          </a:p>
        </p:txBody>
      </p:sp>
      <p:sp>
        <p:nvSpPr>
          <p:cNvPr id="5131" name="Text Box 14">
            <a:hlinkClick r:id="rId11" action="ppaction://hlinksldjump"/>
          </p:cNvPr>
          <p:cNvSpPr txBox="1">
            <a:spLocks noChangeArrowheads="1"/>
          </p:cNvSpPr>
          <p:nvPr/>
        </p:nvSpPr>
        <p:spPr bwMode="auto">
          <a:xfrm>
            <a:off x="1844824" y="6084168"/>
            <a:ext cx="4752975" cy="314325"/>
          </a:xfrm>
          <a:prstGeom prst="rect">
            <a:avLst/>
          </a:prstGeom>
          <a:solidFill>
            <a:schemeClr val="bg1">
              <a:alpha val="0"/>
            </a:schemeClr>
          </a:solidFill>
          <a:ln w="3175">
            <a:solidFill>
              <a:srgbClr val="B51018"/>
            </a:solidFill>
            <a:miter lim="800000"/>
            <a:headEnd/>
            <a:tailEnd/>
          </a:ln>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en-US" sz="1900" smtClean="0">
              <a:solidFill>
                <a:srgbClr val="000000"/>
              </a:solidFill>
              <a:latin typeface="Arial" pitchFamily="34" charset="0"/>
              <a:cs typeface="Arial" pitchFamily="34" charset="0"/>
            </a:endParaRPr>
          </a:p>
        </p:txBody>
      </p:sp>
      <p:sp>
        <p:nvSpPr>
          <p:cNvPr id="5132" name="Text Box 15">
            <a:hlinkClick r:id="rId12" action="ppaction://hlinksldjump"/>
          </p:cNvPr>
          <p:cNvSpPr txBox="1">
            <a:spLocks noChangeArrowheads="1"/>
          </p:cNvSpPr>
          <p:nvPr/>
        </p:nvSpPr>
        <p:spPr bwMode="auto">
          <a:xfrm>
            <a:off x="1916113" y="7812360"/>
            <a:ext cx="4752975" cy="760475"/>
          </a:xfrm>
          <a:prstGeom prst="rect">
            <a:avLst/>
          </a:prstGeom>
          <a:solidFill>
            <a:schemeClr val="bg1">
              <a:alpha val="0"/>
            </a:schemeClr>
          </a:solidFill>
          <a:ln w="3175">
            <a:solidFill>
              <a:srgbClr val="B51018"/>
            </a:solidFill>
            <a:miter lim="800000"/>
            <a:headEnd/>
            <a:tailEnd/>
          </a:ln>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he-IL" sz="12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1200" dirty="0">
              <a:solidFill>
                <a:srgbClr val="000000"/>
              </a:solidFill>
              <a:latin typeface="Arial" pitchFamily="34" charset="0"/>
              <a:cs typeface="Arial" pitchFamily="34" charset="0"/>
            </a:endParaRPr>
          </a:p>
          <a:p>
            <a:pPr eaLnBrk="1" fontAlgn="base" hangingPunct="1">
              <a:spcBef>
                <a:spcPct val="50000"/>
              </a:spcBef>
              <a:spcAft>
                <a:spcPct val="0"/>
              </a:spcAft>
            </a:pPr>
            <a:endParaRPr lang="en-US" sz="1200" dirty="0" smtClean="0">
              <a:solidFill>
                <a:srgbClr val="000000"/>
              </a:solidFill>
              <a:latin typeface="Arial" pitchFamily="34" charset="0"/>
              <a:cs typeface="Arial" pitchFamily="34" charset="0"/>
            </a:endParaRPr>
          </a:p>
        </p:txBody>
      </p:sp>
      <p:sp>
        <p:nvSpPr>
          <p:cNvPr id="5133" name="Text Box 16">
            <a:hlinkClick r:id="rId13" action="ppaction://hlinksldjump"/>
          </p:cNvPr>
          <p:cNvSpPr txBox="1">
            <a:spLocks noChangeArrowheads="1"/>
          </p:cNvSpPr>
          <p:nvPr/>
        </p:nvSpPr>
        <p:spPr bwMode="auto">
          <a:xfrm>
            <a:off x="-27384" y="234107"/>
            <a:ext cx="1863725" cy="1025525"/>
          </a:xfrm>
          <a:prstGeom prst="rect">
            <a:avLst/>
          </a:prstGeom>
          <a:solidFill>
            <a:schemeClr val="bg1">
              <a:alpha val="0"/>
            </a:schemeClr>
          </a:solidFill>
          <a:ln w="3175">
            <a:solidFill>
              <a:srgbClr val="B51018"/>
            </a:solidFill>
            <a:miter lim="800000"/>
            <a:headEnd/>
            <a:tailEnd/>
          </a:ln>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he-IL" sz="100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90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120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en-US" sz="800" smtClean="0">
              <a:solidFill>
                <a:srgbClr val="000000"/>
              </a:solidFill>
              <a:latin typeface="Arial" pitchFamily="34" charset="0"/>
              <a:cs typeface="Arial" pitchFamily="34" charset="0"/>
            </a:endParaRPr>
          </a:p>
        </p:txBody>
      </p:sp>
      <p:sp>
        <p:nvSpPr>
          <p:cNvPr id="5134" name="Text Box 17">
            <a:hlinkClick r:id="rId14" action="ppaction://hlinksldjump"/>
          </p:cNvPr>
          <p:cNvSpPr txBox="1">
            <a:spLocks noChangeArrowheads="1"/>
          </p:cNvSpPr>
          <p:nvPr/>
        </p:nvSpPr>
        <p:spPr bwMode="auto">
          <a:xfrm>
            <a:off x="-27384" y="1503909"/>
            <a:ext cx="1863725" cy="331787"/>
          </a:xfrm>
          <a:prstGeom prst="rect">
            <a:avLst/>
          </a:prstGeom>
          <a:solidFill>
            <a:schemeClr val="bg1">
              <a:alpha val="0"/>
            </a:schemeClr>
          </a:solidFill>
          <a:ln w="3175">
            <a:solidFill>
              <a:srgbClr val="B51018"/>
            </a:solidFill>
            <a:miter lim="800000"/>
            <a:headEnd/>
            <a:tailEnd/>
          </a:ln>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he-IL" sz="80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en-US" sz="800" smtClean="0">
              <a:solidFill>
                <a:srgbClr val="000000"/>
              </a:solidFill>
              <a:latin typeface="Arial" pitchFamily="34" charset="0"/>
              <a:cs typeface="Arial" pitchFamily="34" charset="0"/>
            </a:endParaRPr>
          </a:p>
        </p:txBody>
      </p:sp>
      <p:sp>
        <p:nvSpPr>
          <p:cNvPr id="5135" name="Text Box 18">
            <a:hlinkClick r:id="rId15" action="ppaction://hlinksldjump"/>
          </p:cNvPr>
          <p:cNvSpPr txBox="1">
            <a:spLocks noChangeArrowheads="1"/>
          </p:cNvSpPr>
          <p:nvPr/>
        </p:nvSpPr>
        <p:spPr bwMode="auto">
          <a:xfrm>
            <a:off x="-5505" y="2355429"/>
            <a:ext cx="1800374" cy="560387"/>
          </a:xfrm>
          <a:prstGeom prst="rect">
            <a:avLst/>
          </a:prstGeom>
          <a:solidFill>
            <a:schemeClr val="bg1">
              <a:alpha val="0"/>
            </a:schemeClr>
          </a:solidFill>
          <a:ln w="3175">
            <a:solidFill>
              <a:srgbClr val="B51018"/>
            </a:solidFill>
            <a:miter lim="800000"/>
            <a:headEnd/>
            <a:tailEnd/>
          </a:ln>
          <a:extLst/>
        </p:spPr>
        <p:txBody>
          <a:bodyPr wrap="square"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he-IL" sz="80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en-US" sz="1000" smtClean="0">
              <a:solidFill>
                <a:srgbClr val="000000"/>
              </a:solidFill>
              <a:latin typeface="Arial" pitchFamily="34" charset="0"/>
              <a:cs typeface="Arial" pitchFamily="34" charset="0"/>
            </a:endParaRPr>
          </a:p>
        </p:txBody>
      </p:sp>
      <p:sp>
        <p:nvSpPr>
          <p:cNvPr id="5136" name="Text Box 19">
            <a:hlinkClick r:id="rId16" action="ppaction://hlinksldjump"/>
          </p:cNvPr>
          <p:cNvSpPr txBox="1">
            <a:spLocks noChangeArrowheads="1"/>
          </p:cNvSpPr>
          <p:nvPr/>
        </p:nvSpPr>
        <p:spPr bwMode="auto">
          <a:xfrm>
            <a:off x="0" y="3131840"/>
            <a:ext cx="1772990" cy="1114418"/>
          </a:xfrm>
          <a:prstGeom prst="rect">
            <a:avLst/>
          </a:prstGeom>
          <a:solidFill>
            <a:schemeClr val="bg1">
              <a:alpha val="0"/>
            </a:schemeClr>
          </a:solidFill>
          <a:ln w="3175">
            <a:solidFill>
              <a:srgbClr val="B51018"/>
            </a:solidFill>
            <a:miter lim="800000"/>
            <a:headEnd/>
            <a:tailEnd/>
          </a:ln>
          <a:extLst/>
        </p:spPr>
        <p:txBody>
          <a:bodyPr wrap="square"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en-US" sz="1000" dirty="0" smtClean="0">
              <a:solidFill>
                <a:srgbClr val="000000"/>
              </a:solidFill>
              <a:latin typeface="Arial" pitchFamily="34" charset="0"/>
              <a:cs typeface="Arial" pitchFamily="34" charset="0"/>
            </a:endParaRPr>
          </a:p>
        </p:txBody>
      </p:sp>
      <p:sp>
        <p:nvSpPr>
          <p:cNvPr id="5137" name="Text Box 20">
            <a:hlinkClick r:id="rId17" action="ppaction://hlinksldjump"/>
          </p:cNvPr>
          <p:cNvSpPr txBox="1">
            <a:spLocks noChangeArrowheads="1"/>
          </p:cNvSpPr>
          <p:nvPr/>
        </p:nvSpPr>
        <p:spPr bwMode="auto">
          <a:xfrm>
            <a:off x="-1860" y="4287838"/>
            <a:ext cx="1800374" cy="991307"/>
          </a:xfrm>
          <a:prstGeom prst="rect">
            <a:avLst/>
          </a:prstGeom>
          <a:solidFill>
            <a:schemeClr val="bg1">
              <a:alpha val="0"/>
            </a:schemeClr>
          </a:solidFill>
          <a:ln w="3175">
            <a:solidFill>
              <a:srgbClr val="B51018"/>
            </a:solidFill>
            <a:miter lim="800000"/>
            <a:headEnd/>
            <a:tailEnd/>
          </a:ln>
          <a:extLst/>
        </p:spPr>
        <p:txBody>
          <a:bodyPr wrap="square"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he-IL" sz="9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9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9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9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en-US" sz="900" dirty="0" smtClean="0">
              <a:solidFill>
                <a:srgbClr val="000000"/>
              </a:solidFill>
              <a:latin typeface="Arial" pitchFamily="34" charset="0"/>
              <a:cs typeface="Arial" pitchFamily="34" charset="0"/>
            </a:endParaRPr>
          </a:p>
        </p:txBody>
      </p:sp>
      <p:sp>
        <p:nvSpPr>
          <p:cNvPr id="5138" name="Text Box 21">
            <a:hlinkClick r:id="rId18" action="ppaction://hlinksldjump"/>
          </p:cNvPr>
          <p:cNvSpPr txBox="1">
            <a:spLocks noChangeArrowheads="1"/>
          </p:cNvSpPr>
          <p:nvPr/>
        </p:nvSpPr>
        <p:spPr bwMode="auto">
          <a:xfrm>
            <a:off x="-27384" y="5279145"/>
            <a:ext cx="1791890" cy="560387"/>
          </a:xfrm>
          <a:prstGeom prst="rect">
            <a:avLst/>
          </a:prstGeom>
          <a:solidFill>
            <a:schemeClr val="bg1">
              <a:alpha val="0"/>
            </a:schemeClr>
          </a:solidFill>
          <a:ln w="3175">
            <a:solidFill>
              <a:srgbClr val="B51018"/>
            </a:solidFill>
            <a:miter lim="800000"/>
            <a:headEnd/>
            <a:tailEnd/>
          </a:ln>
          <a:extLst/>
        </p:spPr>
        <p:txBody>
          <a:bodyPr wrap="square"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he-IL" sz="80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en-US" sz="1000" smtClean="0">
              <a:solidFill>
                <a:srgbClr val="000000"/>
              </a:solidFill>
              <a:latin typeface="Arial" pitchFamily="34" charset="0"/>
              <a:cs typeface="Arial" pitchFamily="34" charset="0"/>
            </a:endParaRPr>
          </a:p>
        </p:txBody>
      </p:sp>
      <p:sp>
        <p:nvSpPr>
          <p:cNvPr id="5139" name="Text Box 22">
            <a:hlinkClick r:id="rId19" action="ppaction://hlinksldjump"/>
          </p:cNvPr>
          <p:cNvSpPr txBox="1">
            <a:spLocks noChangeArrowheads="1"/>
          </p:cNvSpPr>
          <p:nvPr/>
        </p:nvSpPr>
        <p:spPr bwMode="auto">
          <a:xfrm>
            <a:off x="-27384" y="6084168"/>
            <a:ext cx="1863725" cy="1160584"/>
          </a:xfrm>
          <a:prstGeom prst="rect">
            <a:avLst/>
          </a:prstGeom>
          <a:solidFill>
            <a:schemeClr val="bg1">
              <a:alpha val="0"/>
            </a:schemeClr>
          </a:solidFill>
          <a:ln w="3175">
            <a:solidFill>
              <a:srgbClr val="B51018"/>
            </a:solidFill>
            <a:miter lim="800000"/>
            <a:headEnd/>
            <a:tailEnd/>
          </a:ln>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en-US" sz="1200" dirty="0" smtClean="0">
              <a:solidFill>
                <a:srgbClr val="000000"/>
              </a:solidFill>
              <a:latin typeface="Arial" pitchFamily="34" charset="0"/>
              <a:cs typeface="Arial" pitchFamily="34" charset="0"/>
            </a:endParaRPr>
          </a:p>
        </p:txBody>
      </p:sp>
      <p:sp>
        <p:nvSpPr>
          <p:cNvPr id="5140" name="Text Box 23">
            <a:hlinkClick r:id="rId20" action="ppaction://hlinksldjump"/>
          </p:cNvPr>
          <p:cNvSpPr txBox="1">
            <a:spLocks noChangeArrowheads="1"/>
          </p:cNvSpPr>
          <p:nvPr/>
        </p:nvSpPr>
        <p:spPr bwMode="auto">
          <a:xfrm>
            <a:off x="-27384" y="7508130"/>
            <a:ext cx="1863725" cy="376238"/>
          </a:xfrm>
          <a:prstGeom prst="rect">
            <a:avLst/>
          </a:prstGeom>
          <a:solidFill>
            <a:schemeClr val="bg1">
              <a:alpha val="0"/>
            </a:schemeClr>
          </a:solidFill>
          <a:ln w="3175">
            <a:solidFill>
              <a:srgbClr val="B51018"/>
            </a:solidFill>
            <a:miter lim="800000"/>
            <a:headEnd/>
            <a:tailEnd/>
          </a:ln>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he-IL" sz="80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en-US" sz="1000" smtClean="0">
              <a:solidFill>
                <a:srgbClr val="000000"/>
              </a:solidFill>
              <a:latin typeface="Arial" pitchFamily="34" charset="0"/>
              <a:cs typeface="Arial" pitchFamily="34" charset="0"/>
            </a:endParaRPr>
          </a:p>
        </p:txBody>
      </p:sp>
      <p:sp>
        <p:nvSpPr>
          <p:cNvPr id="3" name="TextBox 2"/>
          <p:cNvSpPr txBox="1"/>
          <p:nvPr/>
        </p:nvSpPr>
        <p:spPr>
          <a:xfrm>
            <a:off x="5301456" y="1538372"/>
            <a:ext cx="852885" cy="369332"/>
          </a:xfrm>
          <a:prstGeom prst="rect">
            <a:avLst/>
          </a:prstGeom>
          <a:solidFill>
            <a:schemeClr val="bg1"/>
          </a:solidFill>
        </p:spPr>
        <p:txBody>
          <a:bodyPr wrap="square" rtlCol="1">
            <a:spAutoFit/>
          </a:bodyPr>
          <a:lstStyle/>
          <a:p>
            <a:endParaRPr lang="he-IL" dirty="0"/>
          </a:p>
        </p:txBody>
      </p:sp>
      <p:sp>
        <p:nvSpPr>
          <p:cNvPr id="22" name="Text Box 14">
            <a:hlinkClick r:id="rId11" action="ppaction://hlinksldjump"/>
          </p:cNvPr>
          <p:cNvSpPr txBox="1">
            <a:spLocks noChangeArrowheads="1"/>
          </p:cNvSpPr>
          <p:nvPr/>
        </p:nvSpPr>
        <p:spPr bwMode="auto">
          <a:xfrm>
            <a:off x="1844824" y="6777955"/>
            <a:ext cx="4752975" cy="621975"/>
          </a:xfrm>
          <a:prstGeom prst="rect">
            <a:avLst/>
          </a:prstGeom>
          <a:solidFill>
            <a:schemeClr val="bg1">
              <a:alpha val="0"/>
            </a:schemeClr>
          </a:solidFill>
          <a:ln w="3175">
            <a:solidFill>
              <a:srgbClr val="B51018"/>
            </a:solidFill>
            <a:miter lim="800000"/>
            <a:headEnd/>
            <a:tailEnd/>
          </a:ln>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en-US" sz="3900" dirty="0" smtClean="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13471749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58000" cy="9180512"/>
          </a:xfrm>
          <a:prstGeom prst="rect">
            <a:avLst/>
          </a:prstGeom>
        </p:spPr>
      </p:pic>
      <p:sp>
        <p:nvSpPr>
          <p:cNvPr id="6147" name="Text Box 18">
            <a:hlinkClick r:id="rId3" action="ppaction://hlinksldjump"/>
          </p:cNvPr>
          <p:cNvSpPr txBox="1">
            <a:spLocks noChangeArrowheads="1"/>
          </p:cNvSpPr>
          <p:nvPr/>
        </p:nvSpPr>
        <p:spPr bwMode="auto">
          <a:xfrm>
            <a:off x="1844824" y="1619672"/>
            <a:ext cx="4714875" cy="582613"/>
          </a:xfrm>
          <a:prstGeom prst="rect">
            <a:avLst/>
          </a:prstGeom>
          <a:noFill/>
          <a:ln w="3175">
            <a:solidFill>
              <a:srgbClr val="B51018"/>
            </a:solidFill>
            <a:miter lim="800000"/>
            <a:headEnd/>
            <a:tailEnd/>
          </a:ln>
          <a:extLst>
            <a:ext uri="{909E8E84-426E-40DD-AFC4-6F175D3DCCD1}">
              <a14:hiddenFill xmlns:a14="http://schemas.microsoft.com/office/drawing/2010/main">
                <a:solidFill>
                  <a:srgbClr val="FFFFFF"/>
                </a:solidFill>
              </a14:hiddenFill>
            </a:ext>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800" dirty="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en-US" sz="1000" dirty="0" smtClean="0">
              <a:solidFill>
                <a:srgbClr val="000000"/>
              </a:solidFill>
              <a:latin typeface="Arial" pitchFamily="34" charset="0"/>
              <a:cs typeface="Arial" pitchFamily="34" charset="0"/>
            </a:endParaRPr>
          </a:p>
        </p:txBody>
      </p:sp>
      <p:sp>
        <p:nvSpPr>
          <p:cNvPr id="6148" name="Text Box 14">
            <a:hlinkClick r:id="rId4" action="ppaction://hlinksldjump"/>
          </p:cNvPr>
          <p:cNvSpPr txBox="1">
            <a:spLocks noChangeArrowheads="1"/>
          </p:cNvSpPr>
          <p:nvPr/>
        </p:nvSpPr>
        <p:spPr bwMode="auto">
          <a:xfrm>
            <a:off x="1844824" y="2627461"/>
            <a:ext cx="4752975" cy="360363"/>
          </a:xfrm>
          <a:prstGeom prst="rect">
            <a:avLst/>
          </a:prstGeom>
          <a:noFill/>
          <a:ln w="3175">
            <a:solidFill>
              <a:srgbClr val="B51018"/>
            </a:solidFill>
            <a:miter lim="800000"/>
            <a:headEnd/>
            <a:tailEnd/>
          </a:ln>
          <a:extLst>
            <a:ext uri="{909E8E84-426E-40DD-AFC4-6F175D3DCCD1}">
              <a14:hiddenFill xmlns:a14="http://schemas.microsoft.com/office/drawing/2010/main">
                <a:solidFill>
                  <a:srgbClr val="FFFFFF"/>
                </a:solidFill>
              </a14:hiddenFill>
            </a:ext>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en-US" sz="2200" smtClean="0">
              <a:solidFill>
                <a:srgbClr val="000000"/>
              </a:solidFill>
              <a:latin typeface="Arial" pitchFamily="34" charset="0"/>
              <a:cs typeface="Arial" pitchFamily="34" charset="0"/>
            </a:endParaRPr>
          </a:p>
        </p:txBody>
      </p:sp>
      <p:sp>
        <p:nvSpPr>
          <p:cNvPr id="6149" name="Text Box 14">
            <a:hlinkClick r:id="rId5" action="ppaction://hlinksldjump"/>
          </p:cNvPr>
          <p:cNvSpPr txBox="1">
            <a:spLocks noChangeArrowheads="1"/>
          </p:cNvSpPr>
          <p:nvPr/>
        </p:nvSpPr>
        <p:spPr bwMode="auto">
          <a:xfrm>
            <a:off x="1844824" y="3388769"/>
            <a:ext cx="4752975" cy="391143"/>
          </a:xfrm>
          <a:prstGeom prst="rect">
            <a:avLst/>
          </a:prstGeom>
          <a:noFill/>
          <a:ln w="3175">
            <a:solidFill>
              <a:srgbClr val="B51018"/>
            </a:solidFill>
            <a:miter lim="800000"/>
            <a:headEnd/>
            <a:tailEnd/>
          </a:ln>
          <a:extLst>
            <a:ext uri="{909E8E84-426E-40DD-AFC4-6F175D3DCCD1}">
              <a14:hiddenFill xmlns:a14="http://schemas.microsoft.com/office/drawing/2010/main">
                <a:solidFill>
                  <a:srgbClr val="FFFFFF"/>
                </a:solidFill>
              </a14:hiddenFill>
            </a:ext>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en-US" dirty="0" smtClean="0">
              <a:solidFill>
                <a:srgbClr val="000000"/>
              </a:solidFill>
              <a:latin typeface="Arial" pitchFamily="34" charset="0"/>
              <a:cs typeface="Arial" pitchFamily="34" charset="0"/>
            </a:endParaRPr>
          </a:p>
        </p:txBody>
      </p:sp>
      <p:sp>
        <p:nvSpPr>
          <p:cNvPr id="6150" name="Text Box 18">
            <a:hlinkClick r:id="rId6" action="ppaction://hlinksldjump"/>
          </p:cNvPr>
          <p:cNvSpPr txBox="1">
            <a:spLocks noChangeArrowheads="1"/>
          </p:cNvSpPr>
          <p:nvPr/>
        </p:nvSpPr>
        <p:spPr bwMode="auto">
          <a:xfrm>
            <a:off x="1844824" y="4139952"/>
            <a:ext cx="4714875" cy="790575"/>
          </a:xfrm>
          <a:prstGeom prst="rect">
            <a:avLst/>
          </a:prstGeom>
          <a:noFill/>
          <a:ln w="3175">
            <a:solidFill>
              <a:srgbClr val="B51018"/>
            </a:solidFill>
            <a:miter lim="800000"/>
            <a:headEnd/>
            <a:tailEnd/>
          </a:ln>
          <a:extLst>
            <a:ext uri="{909E8E84-426E-40DD-AFC4-6F175D3DCCD1}">
              <a14:hiddenFill xmlns:a14="http://schemas.microsoft.com/office/drawing/2010/main">
                <a:solidFill>
                  <a:srgbClr val="FFFFFF"/>
                </a:solidFill>
              </a14:hiddenFill>
            </a:ext>
          </a:extLst>
        </p:spPr>
        <p:txBody>
          <a:bodyPr tIns="10800" bIns="10800">
            <a:spAutoFit/>
          </a:bodyPr>
          <a:lstStyle>
            <a:lvl1pPr eaLnBrk="0" hangingPunct="0">
              <a:defRPr sz="2400">
                <a:solidFill>
                  <a:schemeClr val="tx1"/>
                </a:solidFill>
                <a:latin typeface="Times New Roman" pitchFamily="18" charset="0"/>
                <a:ea typeface="Times New Roman (Hebrew)" charset="0"/>
                <a:cs typeface="Times New Roman (Hebrew)" charset="0"/>
              </a:defRPr>
            </a:lvl1pPr>
            <a:lvl2pPr marL="742950" indent="-285750" eaLnBrk="0" hangingPunct="0">
              <a:defRPr sz="2400">
                <a:solidFill>
                  <a:schemeClr val="tx1"/>
                </a:solidFill>
                <a:latin typeface="Times New Roman" pitchFamily="18" charset="0"/>
                <a:ea typeface="Times New Roman (Hebrew)" charset="0"/>
                <a:cs typeface="Times New Roman (Hebrew)" charset="0"/>
              </a:defRPr>
            </a:lvl2pPr>
            <a:lvl3pPr marL="1143000" indent="-228600" eaLnBrk="0" hangingPunct="0">
              <a:defRPr sz="2400">
                <a:solidFill>
                  <a:schemeClr val="tx1"/>
                </a:solidFill>
                <a:latin typeface="Times New Roman" pitchFamily="18" charset="0"/>
                <a:ea typeface="Times New Roman (Hebrew)" charset="0"/>
                <a:cs typeface="Times New Roman (Hebrew)" charset="0"/>
              </a:defRPr>
            </a:lvl3pPr>
            <a:lvl4pPr marL="1600200" indent="-228600" eaLnBrk="0" hangingPunct="0">
              <a:defRPr sz="2400">
                <a:solidFill>
                  <a:schemeClr val="tx1"/>
                </a:solidFill>
                <a:latin typeface="Times New Roman" pitchFamily="18" charset="0"/>
                <a:ea typeface="Times New Roman (Hebrew)" charset="0"/>
                <a:cs typeface="Times New Roman (Hebrew)" charset="0"/>
              </a:defRPr>
            </a:lvl4pPr>
            <a:lvl5pPr marL="2057400" indent="-228600" eaLnBrk="0" hangingPunct="0">
              <a:defRPr sz="2400">
                <a:solidFill>
                  <a:schemeClr val="tx1"/>
                </a:solidFill>
                <a:latin typeface="Times New Roman" pitchFamily="18" charset="0"/>
                <a:ea typeface="Times New Roman (Hebrew)" charset="0"/>
                <a:cs typeface="Times New Roman (Hebrew)"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Hebrew)" charset="0"/>
                <a:cs typeface="Times New Roman (Hebrew)" charset="0"/>
              </a:defRPr>
            </a:lvl9pPr>
          </a:lstStyle>
          <a:p>
            <a:pPr eaLnBrk="1" fontAlgn="base" hangingPunct="1">
              <a:spcBef>
                <a:spcPct val="50000"/>
              </a:spcBef>
              <a:spcAft>
                <a:spcPct val="0"/>
              </a:spcAft>
            </a:pPr>
            <a:endParaRPr lang="he-IL" sz="140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he-IL" sz="1400" smtClean="0">
              <a:solidFill>
                <a:srgbClr val="000000"/>
              </a:solidFill>
              <a:latin typeface="Arial" pitchFamily="34" charset="0"/>
              <a:cs typeface="Arial" pitchFamily="34" charset="0"/>
            </a:endParaRPr>
          </a:p>
          <a:p>
            <a:pPr eaLnBrk="1" fontAlgn="base" hangingPunct="1">
              <a:spcBef>
                <a:spcPct val="50000"/>
              </a:spcBef>
              <a:spcAft>
                <a:spcPct val="0"/>
              </a:spcAft>
            </a:pPr>
            <a:endParaRPr lang="en-US" sz="1000" smtClean="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33771865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6799" y="0"/>
            <a:ext cx="6464401" cy="9144000"/>
          </a:xfrm>
          <a:prstGeom prst="rect">
            <a:avLst/>
          </a:prstGeom>
        </p:spPr>
      </p:pic>
      <p:sp>
        <p:nvSpPr>
          <p:cNvPr id="5" name="TextBox 4"/>
          <p:cNvSpPr txBox="1"/>
          <p:nvPr/>
        </p:nvSpPr>
        <p:spPr>
          <a:xfrm>
            <a:off x="2708920" y="7248490"/>
            <a:ext cx="3528392" cy="707886"/>
          </a:xfrm>
          <a:prstGeom prst="rect">
            <a:avLst/>
          </a:prstGeom>
          <a:noFill/>
        </p:spPr>
        <p:txBody>
          <a:bodyPr wrap="square" rtlCol="1">
            <a:spAutoFit/>
          </a:bodyPr>
          <a:lstStyle/>
          <a:p>
            <a:r>
              <a:rPr lang="he-IL" sz="4000" dirty="0" smtClean="0">
                <a:solidFill>
                  <a:prstClr val="black">
                    <a:lumMod val="65000"/>
                    <a:lumOff val="35000"/>
                  </a:prstClr>
                </a:solidFill>
                <a:cs typeface="Narkisim" pitchFamily="2" charset="-79"/>
              </a:rPr>
              <a:t>תודה!</a:t>
            </a:r>
            <a:endParaRPr lang="he-IL" sz="4000" dirty="0">
              <a:solidFill>
                <a:prstClr val="black">
                  <a:lumMod val="65000"/>
                  <a:lumOff val="35000"/>
                </a:prstClr>
              </a:solidFill>
              <a:cs typeface="Narkisim" pitchFamily="2" charset="-79"/>
            </a:endParaRPr>
          </a:p>
        </p:txBody>
      </p:sp>
    </p:spTree>
    <p:extLst>
      <p:ext uri="{BB962C8B-B14F-4D97-AF65-F5344CB8AC3E}">
        <p14:creationId xmlns:p14="http://schemas.microsoft.com/office/powerpoint/2010/main" val="42598508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6" name="Rectangle 2"/>
          <p:cNvSpPr txBox="1">
            <a:spLocks noChangeArrowheads="1"/>
          </p:cNvSpPr>
          <p:nvPr/>
        </p:nvSpPr>
        <p:spPr>
          <a:xfrm>
            <a:off x="404664" y="2829545"/>
            <a:ext cx="5829300" cy="2822575"/>
          </a:xfrm>
          <a:prstGeom prst="rect">
            <a:avLst/>
          </a:prstGeom>
        </p:spPr>
        <p:txBody>
          <a:bodyPr vert="horz" lIns="91440" tIns="45720" rIns="91440" bIns="45720" rtlCol="1">
            <a:normAutofit/>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buFontTx/>
              <a:buNone/>
            </a:pPr>
            <a:r>
              <a:rPr lang="he-IL" sz="2800" dirty="0" smtClean="0">
                <a:cs typeface="Narkisim" pitchFamily="2" charset="-79"/>
              </a:rPr>
              <a:t>שם מקום העבודה וכתובתו</a:t>
            </a:r>
          </a:p>
          <a:p>
            <a:pPr algn="r">
              <a:buFontTx/>
              <a:buNone/>
            </a:pPr>
            <a:endParaRPr lang="he-IL" sz="1600" b="1" dirty="0" smtClean="0">
              <a:cs typeface="Narkisim" pitchFamily="2" charset="-79"/>
            </a:endParaRPr>
          </a:p>
          <a:p>
            <a:pPr algn="r">
              <a:buFontTx/>
              <a:buNone/>
            </a:pPr>
            <a:r>
              <a:rPr lang="he-IL" sz="2000" dirty="0" smtClean="0">
                <a:cs typeface="Narkisim" pitchFamily="2" charset="-79"/>
              </a:rPr>
              <a:t>שם התאגיד המעסיק את העובד, וכתובתו של תאגיד זה. </a:t>
            </a:r>
            <a:br>
              <a:rPr lang="he-IL" sz="2000" dirty="0" smtClean="0">
                <a:cs typeface="Narkisim" pitchFamily="2" charset="-79"/>
              </a:rPr>
            </a:br>
            <a:endParaRPr lang="en-US" sz="2000" dirty="0" smtClean="0">
              <a:cs typeface="Narkisim" pitchFamily="2" charset="-79"/>
            </a:endParaRPr>
          </a:p>
        </p:txBody>
      </p:sp>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pic>
        <p:nvPicPr>
          <p:cNvPr id="3"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549847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8" name="Rectangle 3"/>
          <p:cNvSpPr txBox="1">
            <a:spLocks noChangeArrowheads="1"/>
          </p:cNvSpPr>
          <p:nvPr/>
        </p:nvSpPr>
        <p:spPr>
          <a:xfrm>
            <a:off x="476672" y="2627362"/>
            <a:ext cx="5829300" cy="3384798"/>
          </a:xfrm>
          <a:prstGeom prst="rect">
            <a:avLst/>
          </a:prstGeom>
        </p:spPr>
        <p:txBody>
          <a:bodyPr vert="horz" lIns="91440" tIns="45720" rIns="91440" bIns="45720" rtlCol="1">
            <a:normAutofit/>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20000"/>
              </a:lnSpc>
              <a:buFontTx/>
              <a:buNone/>
            </a:pPr>
            <a:r>
              <a:rPr lang="he-IL" sz="2800" dirty="0" smtClean="0">
                <a:cs typeface="Narkisim" pitchFamily="2" charset="-79"/>
              </a:rPr>
              <a:t>מספר תיק ניכויים של המעביד</a:t>
            </a:r>
          </a:p>
          <a:p>
            <a:pPr algn="just">
              <a:lnSpc>
                <a:spcPct val="110000"/>
              </a:lnSpc>
              <a:buFontTx/>
              <a:buNone/>
            </a:pPr>
            <a:endParaRPr lang="he-IL" sz="1200" dirty="0" smtClean="0"/>
          </a:p>
          <a:p>
            <a:pPr algn="just">
              <a:lnSpc>
                <a:spcPct val="120000"/>
              </a:lnSpc>
              <a:buFontTx/>
              <a:buNone/>
            </a:pPr>
            <a:r>
              <a:rPr lang="he-IL" sz="2000" dirty="0" smtClean="0">
                <a:cs typeface="Narkisim" pitchFamily="2" charset="-79"/>
              </a:rPr>
              <a:t>מספר תיק הניכויים נחוץ בעת פנייה של העובד לפקיד</a:t>
            </a:r>
          </a:p>
          <a:p>
            <a:pPr algn="just">
              <a:lnSpc>
                <a:spcPct val="120000"/>
              </a:lnSpc>
              <a:buFontTx/>
              <a:buNone/>
            </a:pPr>
            <a:r>
              <a:rPr lang="he-IL" sz="2000" dirty="0" smtClean="0">
                <a:cs typeface="Narkisim" pitchFamily="2" charset="-79"/>
              </a:rPr>
              <a:t>השומה, לשם קבלת אישור לתיאום מס.</a:t>
            </a:r>
          </a:p>
          <a:p>
            <a:pPr algn="just">
              <a:lnSpc>
                <a:spcPct val="120000"/>
              </a:lnSpc>
              <a:buFontTx/>
              <a:buNone/>
            </a:pPr>
            <a:r>
              <a:rPr lang="he-IL" sz="2000" dirty="0" smtClean="0">
                <a:cs typeface="Narkisim" pitchFamily="2" charset="-79"/>
              </a:rPr>
              <a:t>מספר התאגיד הוא מספרו של המעביד ברשם החברות,</a:t>
            </a:r>
          </a:p>
          <a:p>
            <a:pPr algn="just">
              <a:lnSpc>
                <a:spcPct val="120000"/>
              </a:lnSpc>
              <a:buFontTx/>
              <a:buNone/>
            </a:pPr>
            <a:r>
              <a:rPr lang="he-IL" sz="2000" dirty="0" smtClean="0">
                <a:cs typeface="Narkisim" pitchFamily="2" charset="-79"/>
              </a:rPr>
              <a:t>רשם העמותות וכדומה. </a:t>
            </a:r>
          </a:p>
          <a:p>
            <a:pPr algn="just">
              <a:lnSpc>
                <a:spcPct val="120000"/>
              </a:lnSpc>
              <a:buFontTx/>
              <a:buNone/>
            </a:pPr>
            <a:r>
              <a:rPr lang="he-IL" sz="1800" dirty="0" smtClean="0">
                <a:cs typeface="Tahoma" pitchFamily="34" charset="0"/>
              </a:rPr>
              <a:t/>
            </a:r>
            <a:br>
              <a:rPr lang="he-IL" sz="1800" dirty="0" smtClean="0">
                <a:cs typeface="Tahoma" pitchFamily="34" charset="0"/>
              </a:rPr>
            </a:br>
            <a:endParaRPr lang="en-US" sz="1800" dirty="0" smtClean="0">
              <a:cs typeface="Tahoma" pitchFamily="34" charset="0"/>
            </a:endParaRPr>
          </a:p>
        </p:txBody>
      </p:sp>
      <p:pic>
        <p:nvPicPr>
          <p:cNvPr id="10"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18693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3" cstate="print">
            <a:extLst>
              <a:ext uri="{28A0092B-C50C-407E-A947-70E740481C1C}">
                <a14:useLocalDpi xmlns:a14="http://schemas.microsoft.com/office/drawing/2010/main" val="0"/>
              </a:ext>
            </a:extLst>
          </a:blip>
          <a:srcRect t="2954"/>
          <a:stretch/>
        </p:blipFill>
        <p:spPr>
          <a:xfrm>
            <a:off x="-27384" y="0"/>
            <a:ext cx="6661201" cy="9144000"/>
          </a:xfrm>
          <a:prstGeom prst="rect">
            <a:avLst/>
          </a:prstGeom>
        </p:spPr>
      </p:pic>
      <p:sp>
        <p:nvSpPr>
          <p:cNvPr id="2" name="TextBox 1"/>
          <p:cNvSpPr txBox="1"/>
          <p:nvPr/>
        </p:nvSpPr>
        <p:spPr>
          <a:xfrm>
            <a:off x="-27384" y="-95746"/>
            <a:ext cx="6885384" cy="923330"/>
          </a:xfrm>
          <a:prstGeom prst="rect">
            <a:avLst/>
          </a:prstGeom>
          <a:solidFill>
            <a:schemeClr val="bg1"/>
          </a:solidFill>
        </p:spPr>
        <p:txBody>
          <a:bodyPr wrap="square" rtlCol="1">
            <a:spAutoFit/>
          </a:bodyPr>
          <a:lstStyle/>
          <a:p>
            <a:endParaRPr lang="he-IL" dirty="0" smtClean="0"/>
          </a:p>
          <a:p>
            <a:endParaRPr lang="he-IL" dirty="0"/>
          </a:p>
          <a:p>
            <a:endParaRPr lang="he-IL" dirty="0"/>
          </a:p>
        </p:txBody>
      </p:sp>
      <p:sp>
        <p:nvSpPr>
          <p:cNvPr id="9" name="Rectangle 2"/>
          <p:cNvSpPr txBox="1">
            <a:spLocks noChangeArrowheads="1"/>
          </p:cNvSpPr>
          <p:nvPr/>
        </p:nvSpPr>
        <p:spPr>
          <a:xfrm>
            <a:off x="404664" y="2843808"/>
            <a:ext cx="5829300" cy="1958479"/>
          </a:xfrm>
          <a:prstGeom prst="rect">
            <a:avLst/>
          </a:prstGeom>
        </p:spPr>
        <p:txBody>
          <a:bodyPr vert="horz" lIns="91440" tIns="45720" rIns="91440" bIns="45720" rtlCol="1">
            <a:normAutofit/>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buFontTx/>
              <a:buNone/>
            </a:pPr>
            <a:r>
              <a:rPr lang="he-IL" sz="2800" dirty="0" smtClean="0">
                <a:cs typeface="Narkisim" pitchFamily="2" charset="-79"/>
              </a:rPr>
              <a:t>מחלקה</a:t>
            </a:r>
          </a:p>
          <a:p>
            <a:pPr algn="r">
              <a:buFontTx/>
              <a:buNone/>
            </a:pPr>
            <a:endParaRPr lang="he-IL" sz="1400" dirty="0" smtClean="0"/>
          </a:p>
          <a:p>
            <a:pPr algn="r">
              <a:buFontTx/>
              <a:buNone/>
            </a:pPr>
            <a:r>
              <a:rPr lang="he-IL" sz="2000" dirty="0" smtClean="0">
                <a:cs typeface="Narkisim" pitchFamily="2" charset="-79"/>
              </a:rPr>
              <a:t>היחידה הארגונית שבה משובץ העובד. </a:t>
            </a:r>
            <a:br>
              <a:rPr lang="he-IL" sz="2000" dirty="0" smtClean="0">
                <a:cs typeface="Narkisim" pitchFamily="2" charset="-79"/>
              </a:rPr>
            </a:br>
            <a:r>
              <a:rPr lang="he-IL" sz="2000" dirty="0" smtClean="0">
                <a:cs typeface="Narkisim" pitchFamily="2" charset="-79"/>
              </a:rPr>
              <a:t/>
            </a:r>
            <a:br>
              <a:rPr lang="he-IL" sz="2000" dirty="0" smtClean="0">
                <a:cs typeface="Narkisim" pitchFamily="2" charset="-79"/>
              </a:rPr>
            </a:br>
            <a:endParaRPr lang="en-US" sz="2000" dirty="0">
              <a:cs typeface="Narkisim" pitchFamily="2" charset="-79"/>
            </a:endParaRPr>
          </a:p>
        </p:txBody>
      </p:sp>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76428" y="299889"/>
            <a:ext cx="1104900"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845785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יצוב ברירת מחדל">
  <a:themeElements>
    <a:clrScheme name="עיצוב ברירת מחדל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עיצוב ברירת מחדל">
      <a:majorFont>
        <a:latin typeface="Times New Roman"/>
        <a:ea typeface=""/>
        <a:cs typeface="Times New Roman (Hebrew)"/>
      </a:majorFont>
      <a:minorFont>
        <a:latin typeface="Times New Roman"/>
        <a:ea typeface=""/>
        <a:cs typeface="Times New Roman (Hebrew)"/>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עיצוב ברירת מחדל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עיצוב ברירת מחדל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עיצוב ברירת מחדל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עיצוב ברירת מחדל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עיצוב ברירת מחדל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עיצוב ברירת מחדל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עיצוב ברירת מחדל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מסמך" ma:contentTypeID="0x0101007C94950F153F6041AAED87D711F52B6F" ma:contentTypeVersion="15" ma:contentTypeDescription="צור מסמך חדש." ma:contentTypeScope="" ma:versionID="50ca406c7f795bf93ec721c56af8121d">
  <xsd:schema xmlns:xsd="http://www.w3.org/2001/XMLSchema" xmlns:xs="http://www.w3.org/2001/XMLSchema" xmlns:p="http://schemas.microsoft.com/office/2006/metadata/properties" xmlns:ns2="400fe006-6da4-4532-860d-1ce5b9def389" xmlns:ns3="8f679dd4-dc21-48c4-80b2-1373aeaec586" targetNamespace="http://schemas.microsoft.com/office/2006/metadata/properties" ma:root="true" ma:fieldsID="e7092f86f5ea8b324cc8d7312a3701b8" ns2:_="" ns3:_="">
    <xsd:import namespace="400fe006-6da4-4532-860d-1ce5b9def389"/>
    <xsd:import namespace="8f679dd4-dc21-48c4-80b2-1373aeaec586"/>
    <xsd:element name="properties">
      <xsd:complexType>
        <xsd:sequence>
          <xsd:element name="documentManagement">
            <xsd:complexType>
              <xsd:all>
                <xsd:element ref="ns2:_x05d0__x05d7__x05e8__x05d0__x05d9__x0020__x05de__x05e1__x05de__x05da_"/>
                <xsd:element ref="ns3:_x05e9__x05dc__x05d1__x0020__x05d1__x05ea__x05d4__x05dc__x05d9__x05da__x0020__x05d4__x05e9__x05db__x05e8_" minOccurs="0"/>
                <xsd:element ref="ns3:_x05e2__x05d5__x05dc__x05dd__x0020__x05ea__x05d5__x05db__x05df__x0020__x05de__x05e7__x05e6__x05d5__x05e2__x05d9_" minOccurs="0"/>
                <xsd:element ref="ns3:_x05e1__x05d5__x05d2__x0020__x05e2__x05d1__x05d5__x05d3__x05d4_" minOccurs="0"/>
                <xsd:element ref="ns3:_x05e2__x05d5__x05e1__x05e7__x0020__x05d1__x05e0__x05d5__x05e9__x05d0__x0020__x05d4__x05e7__x05de__x05d5__x05ea_" minOccurs="0"/>
                <xsd:element ref="ns3:_x05e4__x05e8__x05d5__x05e6__x05d3__x05d5__x05e8__x05d4__x002f__x05e4__x05e7__x05d5__x05d3__x05ea__x0020_CMS" minOccurs="0"/>
                <xsd:element ref="ns3:_x05e1__x05d5__x05d2__x0020__x05d0__x05d5__x05db__x05dc__x05d5__x05e1__x05d9__x05d9__x05d4_"/>
                <xsd:element ref="ns3:_x05de__x05d5__x05e6__x05e8__x0020__x05d7__x05d9__x05dc__x05df_" minOccurs="0"/>
                <xsd:element ref="ns3:_x05d7__x05d5__x05de__x05e8__x0020__x05dc__x05d4__x05e9__x05ea__x05dc__x05de__x05d5__x05d9__x05d5__x05ea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0fe006-6da4-4532-860d-1ce5b9def389" elementFormDefault="qualified">
    <xsd:import namespace="http://schemas.microsoft.com/office/2006/documentManagement/types"/>
    <xsd:import namespace="http://schemas.microsoft.com/office/infopath/2007/PartnerControls"/>
    <xsd:element name="_x05d0__x05d7__x05e8__x05d0__x05d9__x0020__x05de__x05e1__x05de__x05da_" ma:index="8" ma:displayName="אחראי מסמך" ma:list="UserInfo" ma:SharePointGroup="0" ma:internalName="_x05d0__x05d7__x05e8__x05d0__x05d9__x0020__x05de__x05e1__x05de__x05da_" ma:showField="ImnNam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f679dd4-dc21-48c4-80b2-1373aeaec586" elementFormDefault="qualified">
    <xsd:import namespace="http://schemas.microsoft.com/office/2006/documentManagement/types"/>
    <xsd:import namespace="http://schemas.microsoft.com/office/infopath/2007/PartnerControls"/>
    <xsd:element name="_x05e9__x05dc__x05d1__x0020__x05d1__x05ea__x05d4__x05dc__x05d9__x05da__x0020__x05d4__x05e9__x05db__x05e8_" ma:index="9" nillable="true" ma:displayName="שלב בתהליך השכר" ma:internalName="_x05e9__x05dc__x05d1__x0020__x05d1__x05ea__x05d4__x05dc__x05d9__x05da__x0020__x05d4__x05e9__x05db__x05e8_" ma:requiredMultiChoice="true">
      <xsd:complexType>
        <xsd:complexContent>
          <xsd:extension base="dms:MultiChoice">
            <xsd:sequence>
              <xsd:element name="Value" maxOccurs="unbounded" minOccurs="0" nillable="true">
                <xsd:simpleType>
                  <xsd:restriction base="dms:Choice">
                    <xsd:enumeration value="קליטה"/>
                    <xsd:enumeration value="חישוב"/>
                    <xsd:enumeration value="דוחות"/>
                    <xsd:enumeration value="אחר"/>
                  </xsd:restriction>
                </xsd:simpleType>
              </xsd:element>
            </xsd:sequence>
          </xsd:extension>
        </xsd:complexContent>
      </xsd:complexType>
    </xsd:element>
    <xsd:element name="_x05e2__x05d5__x05dc__x05dd__x0020__x05ea__x05d5__x05db__x05df__x0020__x05de__x05e7__x05e6__x05d5__x05e2__x05d9_" ma:index="10" nillable="true" ma:displayName="עולם תוכן מקצועי" ma:internalName="_x05e2__x05d5__x05dc__x05dd__x0020__x05ea__x05d5__x05db__x05df__x0020__x05de__x05e7__x05e6__x05d5__x05e2__x05d9_" ma:requiredMultiChoice="true">
      <xsd:complexType>
        <xsd:complexContent>
          <xsd:extension base="dms:MultiChoice">
            <xsd:sequence>
              <xsd:element name="Value" maxOccurs="unbounded" minOccurs="0" nillable="true">
                <xsd:simpleType>
                  <xsd:restriction base="dms:Choice">
                    <xsd:enumeration value="דיני עבודה"/>
                    <xsd:enumeration value="ביטוח לאומי"/>
                    <xsd:enumeration value="מיסים"/>
                    <xsd:enumeration value="היעדרויות"/>
                    <xsd:enumeration value="נוכחות"/>
                    <xsd:enumeration value="עתודות"/>
                    <xsd:enumeration value="קופות גמל"/>
                    <xsd:enumeration value="ממשקים"/>
                    <xsd:enumeration value="פרוצדורות"/>
                    <xsd:enumeration value="הרשאות"/>
                    <xsd:enumeration value="אחר"/>
                  </xsd:restriction>
                </xsd:simpleType>
              </xsd:element>
            </xsd:sequence>
          </xsd:extension>
        </xsd:complexContent>
      </xsd:complexType>
    </xsd:element>
    <xsd:element name="_x05e1__x05d5__x05d2__x0020__x05e2__x05d1__x05d5__x05d3__x05d4_" ma:index="11" nillable="true" ma:displayName="סוג עבודה" ma:internalName="_x05e1__x05d5__x05d2__x0020__x05e2__x05d1__x05d5__x05d3__x05d4_" ma:requiredMultiChoice="true">
      <xsd:complexType>
        <xsd:complexContent>
          <xsd:extension base="dms:MultiChoice">
            <xsd:sequence>
              <xsd:element name="Value" maxOccurs="unbounded" minOccurs="0" nillable="true">
                <xsd:simpleType>
                  <xsd:restriction base="dms:Choice">
                    <xsd:enumeration value="עבודת מתאם"/>
                    <xsd:enumeration value="עבודת ביצוע"/>
                    <xsd:enumeration value="אחר"/>
                  </xsd:restriction>
                </xsd:simpleType>
              </xsd:element>
            </xsd:sequence>
          </xsd:extension>
        </xsd:complexContent>
      </xsd:complexType>
    </xsd:element>
    <xsd:element name="_x05e2__x05d5__x05e1__x05e7__x0020__x05d1__x05e0__x05d5__x05e9__x05d0__x0020__x05d4__x05e7__x05de__x05d5__x05ea_" ma:index="12" nillable="true" ma:displayName="עוסק בנושא הקמות" ma:default="0" ma:internalName="_x05e2__x05d5__x05e1__x05e7__x0020__x05d1__x05e0__x05d5__x05e9__x05d0__x0020__x05d4__x05e7__x05de__x05d5__x05ea_">
      <xsd:simpleType>
        <xsd:restriction base="dms:Boolean"/>
      </xsd:simpleType>
    </xsd:element>
    <xsd:element name="_x05e4__x05e8__x05d5__x05e6__x05d3__x05d5__x05e8__x05d4__x002f__x05e4__x05e7__x05d5__x05d3__x05ea__x0020_CMS" ma:index="13" nillable="true" ma:displayName="פרוצדורה/פקודת CMS" ma:default="0" ma:internalName="_x05e4__x05e8__x05d5__x05e6__x05d3__x05d5__x05e8__x05d4__x002f__x05e4__x05e7__x05d5__x05d3__x05ea__x0020_CMS">
      <xsd:simpleType>
        <xsd:restriction base="dms:Boolean"/>
      </xsd:simpleType>
    </xsd:element>
    <xsd:element name="_x05e1__x05d5__x05d2__x0020__x05d0__x05d5__x05db__x05dc__x05d5__x05e1__x05d9__x05d9__x05d4_" ma:index="14" ma:displayName="סוג אוכלוסייה" ma:format="Dropdown" ma:internalName="_x05e1__x05d5__x05d2__x0020__x05d0__x05d5__x05db__x05dc__x05d5__x05e1__x05d9__x05d9__x05d4_">
      <xsd:simpleType>
        <xsd:restriction base="dms:Choice">
          <xsd:enumeration value="גמלאים"/>
          <xsd:enumeration value="עובדי חו&quot;ל"/>
          <xsd:enumeration value="עצמאיים"/>
          <xsd:enumeration value="עובדים זרים"/>
          <xsd:enumeration value="ללא"/>
        </xsd:restriction>
      </xsd:simpleType>
    </xsd:element>
    <xsd:element name="_x05de__x05d5__x05e6__x05e8__x0020__x05d7__x05d9__x05dc__x05df_" ma:index="15" nillable="true" ma:displayName="מוצר חילן" ma:list="{7ed838bd-cb92-43c9-baff-26d37157848d}" ma:internalName="_x05de__x05d5__x05e6__x05e8__x0020__x05d7__x05d9__x05dc__x05df_" ma:readOnly="false" ma:showField="Title">
      <xsd:simpleType>
        <xsd:restriction base="dms:Lookup"/>
      </xsd:simpleType>
    </xsd:element>
    <xsd:element name="_x05d7__x05d5__x05de__x05e8__x0020__x05dc__x05d4__x05e9__x05ea__x05dc__x05de__x05d5__x05d9__x05d5__x05ea_" ma:index="16" nillable="true" ma:displayName="חומר להשתלמויות" ma:default="0" ma:internalName="_x05d7__x05d5__x05de__x05e8__x0020__x05dc__x05d4__x05e9__x05ea__x05dc__x05de__x05d5__x05d9__x05d5__x05ea_">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_x05e4__x05e8__x05d5__x05e6__x05d3__x05d5__x05e8__x05d4__x002f__x05e4__x05e7__x05d5__x05d3__x05ea__x0020_CMS xmlns="8f679dd4-dc21-48c4-80b2-1373aeaec586">false</_x05e4__x05e8__x05d5__x05e6__x05d3__x05d5__x05e8__x05d4__x002f__x05e4__x05e7__x05d5__x05d3__x05ea__x0020_CMS>
    <_x05e2__x05d5__x05dc__x05dd__x0020__x05ea__x05d5__x05db__x05df__x0020__x05de__x05e7__x05e6__x05d5__x05e2__x05d9_ xmlns="8f679dd4-dc21-48c4-80b2-1373aeaec586">
      <Value>דיני עבודה</Value>
    </_x05e2__x05d5__x05dc__x05dd__x0020__x05ea__x05d5__x05db__x05df__x0020__x05de__x05e7__x05e6__x05d5__x05e2__x05d9_>
    <_x05e1__x05d5__x05d2__x0020__x05e2__x05d1__x05d5__x05d3__x05d4_ xmlns="8f679dd4-dc21-48c4-80b2-1373aeaec586">
      <Value>אחר</Value>
    </_x05e1__x05d5__x05d2__x0020__x05e2__x05d1__x05d5__x05d3__x05d4_>
    <_x05de__x05d5__x05e6__x05e8__x0020__x05d7__x05d9__x05dc__x05df_ xmlns="8f679dd4-dc21-48c4-80b2-1373aeaec586">1</_x05de__x05d5__x05e6__x05e8__x0020__x05d7__x05d9__x05dc__x05df_>
    <_x05e2__x05d5__x05e1__x05e7__x0020__x05d1__x05e0__x05d5__x05e9__x05d0__x0020__x05d4__x05e7__x05de__x05d5__x05ea_ xmlns="8f679dd4-dc21-48c4-80b2-1373aeaec586">false</_x05e2__x05d5__x05e1__x05e7__x0020__x05d1__x05e0__x05d5__x05e9__x05d0__x0020__x05d4__x05e7__x05de__x05d5__x05ea_>
    <_x05d7__x05d5__x05de__x05e8__x0020__x05dc__x05d4__x05e9__x05ea__x05dc__x05de__x05d5__x05d9__x05d5__x05ea_ xmlns="8f679dd4-dc21-48c4-80b2-1373aeaec586">false</_x05d7__x05d5__x05de__x05e8__x0020__x05dc__x05d4__x05e9__x05ea__x05dc__x05de__x05d5__x05d9__x05d5__x05ea_>
    <_x05e9__x05dc__x05d1__x0020__x05d1__x05ea__x05d4__x05dc__x05d9__x05da__x0020__x05d4__x05e9__x05db__x05e8_ xmlns="8f679dd4-dc21-48c4-80b2-1373aeaec586">
      <Value>דוחות</Value>
    </_x05e9__x05dc__x05d1__x0020__x05d1__x05ea__x05d4__x05dc__x05d9__x05da__x0020__x05d4__x05e9__x05db__x05e8_>
    <_x05e1__x05d5__x05d2__x0020__x05d0__x05d5__x05db__x05dc__x05d5__x05e1__x05d9__x05d9__x05d4_ xmlns="8f679dd4-dc21-48c4-80b2-1373aeaec586">ללא</_x05e1__x05d5__x05d2__x0020__x05d0__x05d5__x05db__x05dc__x05d5__x05e1__x05d9__x05d9__x05d4_>
    <_x05d0__x05d7__x05e8__x05d0__x05d9__x0020__x05de__x05e1__x05de__x05da_ xmlns="400fe006-6da4-4532-860d-1ce5b9def389">
      <UserInfo>
        <DisplayName>David Shay</DisplayName>
        <AccountId>62</AccountId>
        <AccountType/>
      </UserInfo>
    </_x05d0__x05d7__x05e8__x05d0__x05d9__x0020__x05de__x05e1__x05de__x05da_>
  </documentManagement>
</p:properties>
</file>

<file path=customXml/itemProps1.xml><?xml version="1.0" encoding="utf-8"?>
<ds:datastoreItem xmlns:ds="http://schemas.openxmlformats.org/officeDocument/2006/customXml" ds:itemID="{A486CE3A-331F-49C2-B908-C9DEDFFFD2A4}">
  <ds:schemaRefs>
    <ds:schemaRef ds:uri="http://schemas.microsoft.com/sharepoint/v3/contenttype/forms"/>
  </ds:schemaRefs>
</ds:datastoreItem>
</file>

<file path=customXml/itemProps2.xml><?xml version="1.0" encoding="utf-8"?>
<ds:datastoreItem xmlns:ds="http://schemas.openxmlformats.org/officeDocument/2006/customXml" ds:itemID="{FEEB3356-2370-429D-B00A-21AF416EA8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0fe006-6da4-4532-860d-1ce5b9def389"/>
    <ds:schemaRef ds:uri="8f679dd4-dc21-48c4-80b2-1373aeaec5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2EBDCA3-FE40-499B-8AF4-0924E30C76D3}">
  <ds:schemaRefs>
    <ds:schemaRef ds:uri="http://schemas.microsoft.com/office/2006/metadata/properties"/>
    <ds:schemaRef ds:uri="8f679dd4-dc21-48c4-80b2-1373aeaec586"/>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purl.org/dc/terms/"/>
    <ds:schemaRef ds:uri="400fe006-6da4-4532-860d-1ce5b9def389"/>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485</TotalTime>
  <Words>233</Words>
  <Application>Microsoft Office PowerPoint</Application>
  <PresentationFormat>‫הצגה על המסך (4:3)</PresentationFormat>
  <Paragraphs>214</Paragraphs>
  <Slides>28</Slides>
  <Notes>0</Notes>
  <HiddenSlides>0</HiddenSlides>
  <MMClips>0</MMClips>
  <ScaleCrop>false</ScaleCrop>
  <HeadingPairs>
    <vt:vector size="6" baseType="variant">
      <vt:variant>
        <vt:lpstr>גופנים בשימוש</vt:lpstr>
      </vt:variant>
      <vt:variant>
        <vt:i4>7</vt:i4>
      </vt:variant>
      <vt:variant>
        <vt:lpstr>ערכת נושא</vt:lpstr>
      </vt:variant>
      <vt:variant>
        <vt:i4>3</vt:i4>
      </vt:variant>
      <vt:variant>
        <vt:lpstr>כותרות שקופיות</vt:lpstr>
      </vt:variant>
      <vt:variant>
        <vt:i4>28</vt:i4>
      </vt:variant>
    </vt:vector>
  </HeadingPairs>
  <TitlesOfParts>
    <vt:vector size="38" baseType="lpstr">
      <vt:lpstr>Arial</vt:lpstr>
      <vt:lpstr>Calibri</vt:lpstr>
      <vt:lpstr>Narkisim</vt:lpstr>
      <vt:lpstr>Tahoma</vt:lpstr>
      <vt:lpstr>Times New Roman</vt:lpstr>
      <vt:lpstr>Times New Roman (Hebrew)</vt:lpstr>
      <vt:lpstr>Wingdings</vt:lpstr>
      <vt:lpstr>ערכת נושא Office</vt:lpstr>
      <vt:lpstr>עיצוב ברירת מחדל</vt:lpstr>
      <vt:lpstr>1_ערכת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Hilan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הסבר - תלוש השכר</dc:title>
  <dc:creator>שירי בוטנרו</dc:creator>
  <cp:lastModifiedBy>Galit Ringer</cp:lastModifiedBy>
  <cp:revision>30</cp:revision>
  <cp:lastPrinted>2012-07-17T12:11:02Z</cp:lastPrinted>
  <dcterms:created xsi:type="dcterms:W3CDTF">2012-06-11T12:22:13Z</dcterms:created>
  <dcterms:modified xsi:type="dcterms:W3CDTF">2019-05-07T11:08:45Z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0x0101007C94950F153F6041AAED87D711F52B6F</vt:lpwstr>
  </property>
  <property fmtid="{D5CDD505-2E9C-101B-9397-08002B2CF9AE}" pid="3" name="חומרים באנגלית">
    <vt:bool>false</vt:bool>
  </property>
  <property fmtid="{D5CDD505-2E9C-101B-9397-08002B2CF9AE}" pid="4" name="מתחרים">
    <vt:bool>false</vt:bool>
  </property>
  <property fmtid="{D5CDD505-2E9C-101B-9397-08002B2CF9AE}" pid="5" name="פרופיל חברה">
    <vt:bool>false</vt:bool>
  </property>
</Properties>
</file>