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93" r:id="rId3"/>
    <p:sldId id="294" r:id="rId4"/>
    <p:sldId id="266" r:id="rId5"/>
    <p:sldId id="302" r:id="rId6"/>
    <p:sldId id="303" r:id="rId7"/>
    <p:sldId id="304" r:id="rId8"/>
    <p:sldId id="305" r:id="rId9"/>
    <p:sldId id="308" r:id="rId10"/>
    <p:sldId id="309" r:id="rId11"/>
    <p:sldId id="307" r:id="rId12"/>
    <p:sldId id="295" r:id="rId13"/>
    <p:sldId id="296" r:id="rId14"/>
    <p:sldId id="297" r:id="rId15"/>
    <p:sldId id="298" r:id="rId16"/>
    <p:sldId id="269" r:id="rId17"/>
    <p:sldId id="300" r:id="rId18"/>
    <p:sldId id="301" r:id="rId19"/>
  </p:sldIdLst>
  <p:sldSz cx="12192000" cy="6858000"/>
  <p:notesSz cx="7010400" cy="92964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63666C0-7D9D-4BF4-97B2-28799731819B}"/>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2D156E95-F5E3-4FBA-B688-2A6ABA5209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A4B05A60-902E-4F67-91ED-A907A271B8B6}"/>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B1AE2BC2-96C9-4C31-8498-038017B481E2}"/>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16A5E77-6056-491A-8300-1AA06B9B92B5}"/>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3376408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EDBE1EE-F9B1-4630-8645-C84A33FC543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540E7733-8977-48A6-AA02-28D3B005EB31}"/>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0D26E317-5350-4942-BF66-367F197FCE89}"/>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DF461B6E-5D94-41ED-AC3D-164B20CA472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E065CAFB-3355-4341-A014-6FD3E8CB2FB6}"/>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388827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6793EF41-632F-48EB-AB5C-8BD48A3168E1}"/>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3BA78E9-7773-461F-8077-7478548CF0F7}"/>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39AEAE2-6AF3-4D93-9DC4-7AACBB184261}"/>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25997890-CDC4-4564-9F53-49C2F4B0AFE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3EB73E46-B865-4B07-83F7-06ABD46B5AA0}"/>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2156975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9D2279-6223-45E8-AF68-EC9FFECC507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23563983-5A0E-4C44-B104-8F74C647A08D}"/>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1F6A780-053D-4265-A979-AC77120718A1}"/>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425AD136-A491-4D86-85B5-F034E30D6E9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CC2CA0D-D7C9-4FCE-A813-63AFCF821A95}"/>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2177253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80A741C-79D4-44B7-82B2-1DEE154835E4}"/>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BE195B4-BBBF-4431-B82B-9DD38588D7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393CCF57-6CF9-4869-ADA5-06A0C98C9AB9}"/>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F115A3F0-4A4F-4DD9-8179-995CC62F030E}"/>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628F01C3-FC2B-451F-9C69-1F4714821729}"/>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740380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5D30A53-4042-411A-AD33-DE8667A08984}"/>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FB261A6-5CBC-4089-9C89-15358A0696AA}"/>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E4AF400D-1C6B-4046-AE06-32D2F6AECE93}"/>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8B4474A6-C432-49C1-866B-5E22E977FCAD}"/>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6" name="מציין מיקום של כותרת תחתונה 5">
            <a:extLst>
              <a:ext uri="{FF2B5EF4-FFF2-40B4-BE49-F238E27FC236}">
                <a16:creationId xmlns:a16="http://schemas.microsoft.com/office/drawing/2014/main" id="{A1D638E2-6B68-4B2B-8766-583CFA2FE11A}"/>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714A384E-275B-435C-9C09-2A93A71EE812}"/>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125943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466976A-CD79-4BBA-BE11-6F1217FE0184}"/>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16DD9EF-7315-430C-B108-2A59F392B3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7E629775-76E2-41B3-8616-ECEB4199C0AA}"/>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42FE0232-40EF-4642-B6E5-53922F494D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6BF5B8B8-8F38-4CE0-8062-27D93D64A16E}"/>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1F81F533-DA57-42C7-8B2B-EEDBE06A768D}"/>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8" name="מציין מיקום של כותרת תחתונה 7">
            <a:extLst>
              <a:ext uri="{FF2B5EF4-FFF2-40B4-BE49-F238E27FC236}">
                <a16:creationId xmlns:a16="http://schemas.microsoft.com/office/drawing/2014/main" id="{1B79DFB9-3B56-400A-AEEF-A36E26E83562}"/>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C7AEB6F6-B001-48A4-8470-0F1B3758E5A1}"/>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1836877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04677F-EE6F-47CD-AF06-555BCDDC8EA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A923EC00-AB0F-4459-922D-E84F3AE0618B}"/>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4" name="מציין מיקום של כותרת תחתונה 3">
            <a:extLst>
              <a:ext uri="{FF2B5EF4-FFF2-40B4-BE49-F238E27FC236}">
                <a16:creationId xmlns:a16="http://schemas.microsoft.com/office/drawing/2014/main" id="{4E7D6866-BDB5-4A2B-B93E-B5438830AD2C}"/>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B9BD1974-F8E8-437A-9E6C-6D80899DE8C5}"/>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48999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FC6D0CF4-FB6A-4EC8-9CBF-270471F3EC68}"/>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3" name="מציין מיקום של כותרת תחתונה 2">
            <a:extLst>
              <a:ext uri="{FF2B5EF4-FFF2-40B4-BE49-F238E27FC236}">
                <a16:creationId xmlns:a16="http://schemas.microsoft.com/office/drawing/2014/main" id="{F5137926-9FB1-49A6-9375-F02C6B87DDE6}"/>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9B33B596-FB08-4D55-B3B3-EFE0C6A1A744}"/>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82798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F587E97-5B9D-40B6-B642-09DF2694E148}"/>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7161F5F-2EB4-40C2-B283-8A266F3248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F62FD082-7A1A-4B19-AADA-F9A2D989B8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2F2EC45E-AC5A-466E-8133-B68B1B61CEC4}"/>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6" name="מציין מיקום של כותרת תחתונה 5">
            <a:extLst>
              <a:ext uri="{FF2B5EF4-FFF2-40B4-BE49-F238E27FC236}">
                <a16:creationId xmlns:a16="http://schemas.microsoft.com/office/drawing/2014/main" id="{286AB79C-3A3C-42F5-AA40-2FD7A8DF133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855B2D95-DFBE-4BFC-8215-31C1E7BBC00D}"/>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3872316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9A52029-A450-41AA-86DB-68AF9136960C}"/>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74F5BE21-FD7E-4819-85E7-048DD40934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37144502-BCE4-4E15-A8C2-EACBB7377E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05FAD743-CFFE-4B08-87D6-6D2B33125709}"/>
              </a:ext>
            </a:extLst>
          </p:cNvPr>
          <p:cNvSpPr>
            <a:spLocks noGrp="1"/>
          </p:cNvSpPr>
          <p:nvPr>
            <p:ph type="dt" sz="half" idx="10"/>
          </p:nvPr>
        </p:nvSpPr>
        <p:spPr/>
        <p:txBody>
          <a:bodyPr/>
          <a:lstStyle/>
          <a:p>
            <a:fld id="{23D66EF1-1F60-4DF4-AF91-C3FA9B6E3F96}" type="datetimeFigureOut">
              <a:rPr lang="he-IL" smtClean="0"/>
              <a:t>ט"ז/אב/תשפ"א</a:t>
            </a:fld>
            <a:endParaRPr lang="he-IL"/>
          </a:p>
        </p:txBody>
      </p:sp>
      <p:sp>
        <p:nvSpPr>
          <p:cNvPr id="6" name="מציין מיקום של כותרת תחתונה 5">
            <a:extLst>
              <a:ext uri="{FF2B5EF4-FFF2-40B4-BE49-F238E27FC236}">
                <a16:creationId xmlns:a16="http://schemas.microsoft.com/office/drawing/2014/main" id="{120D44D7-508F-414E-BEF5-1BCE4D574C10}"/>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4E9D877-55C8-4E98-A672-72F6D6AC2BD0}"/>
              </a:ext>
            </a:extLst>
          </p:cNvPr>
          <p:cNvSpPr>
            <a:spLocks noGrp="1"/>
          </p:cNvSpPr>
          <p:nvPr>
            <p:ph type="sldNum" sz="quarter" idx="12"/>
          </p:nvPr>
        </p:nvSpPr>
        <p:spPr/>
        <p:txBody>
          <a:bodyPr/>
          <a:lstStyle/>
          <a:p>
            <a:fld id="{17B8CED3-35E5-4B5D-A122-0ED6D9D3BE33}" type="slidenum">
              <a:rPr lang="he-IL" smtClean="0"/>
              <a:t>‹#›</a:t>
            </a:fld>
            <a:endParaRPr lang="he-IL"/>
          </a:p>
        </p:txBody>
      </p:sp>
    </p:spTree>
    <p:extLst>
      <p:ext uri="{BB962C8B-B14F-4D97-AF65-F5344CB8AC3E}">
        <p14:creationId xmlns:p14="http://schemas.microsoft.com/office/powerpoint/2010/main" val="17536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7F0C1904-6717-4E56-B990-BA97B7961B7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9F645D02-877E-44EC-949A-D7301112020D}"/>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6C01359-1C79-41C2-B46C-9BD6A2D07E0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3D66EF1-1F60-4DF4-AF91-C3FA9B6E3F96}" type="datetimeFigureOut">
              <a:rPr lang="he-IL" smtClean="0"/>
              <a:t>ט"ז/אב/תשפ"א</a:t>
            </a:fld>
            <a:endParaRPr lang="he-IL"/>
          </a:p>
        </p:txBody>
      </p:sp>
      <p:sp>
        <p:nvSpPr>
          <p:cNvPr id="5" name="מציין מיקום של כותרת תחתונה 4">
            <a:extLst>
              <a:ext uri="{FF2B5EF4-FFF2-40B4-BE49-F238E27FC236}">
                <a16:creationId xmlns:a16="http://schemas.microsoft.com/office/drawing/2014/main" id="{C44C696F-6328-43DF-8323-2B0743B91C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934C5D35-01B1-4D32-9F27-1EA26F5414DF}"/>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7B8CED3-35E5-4B5D-A122-0ED6D9D3BE33}" type="slidenum">
              <a:rPr lang="he-IL" smtClean="0"/>
              <a:t>‹#›</a:t>
            </a:fld>
            <a:endParaRPr lang="he-IL"/>
          </a:p>
        </p:txBody>
      </p:sp>
    </p:spTree>
    <p:extLst>
      <p:ext uri="{BB962C8B-B14F-4D97-AF65-F5344CB8AC3E}">
        <p14:creationId xmlns:p14="http://schemas.microsoft.com/office/powerpoint/2010/main" val="2463495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2F1C6C8-E559-4E50-BDAF-97C26AB8CCFA}"/>
              </a:ext>
            </a:extLst>
          </p:cNvPr>
          <p:cNvSpPr>
            <a:spLocks noGrp="1"/>
          </p:cNvSpPr>
          <p:nvPr>
            <p:ph type="ctrTitle"/>
          </p:nvPr>
        </p:nvSpPr>
        <p:spPr/>
        <p:txBody>
          <a:bodyPr>
            <a:normAutofit fontScale="90000"/>
          </a:bodyPr>
          <a:lstStyle/>
          <a:p>
            <a:r>
              <a:rPr lang="he-IL" b="1" dirty="0">
                <a:latin typeface="David" panose="020E0502060401010101" pitchFamily="34" charset="-79"/>
                <a:cs typeface="David" panose="020E0502060401010101" pitchFamily="34" charset="-79"/>
              </a:rPr>
              <a:t>מתווה ועדות </a:t>
            </a:r>
            <a:br>
              <a:rPr lang="he-IL" b="1" dirty="0">
                <a:latin typeface="David" panose="020E0502060401010101" pitchFamily="34" charset="-79"/>
                <a:cs typeface="David" panose="020E0502060401010101" pitchFamily="34" charset="-79"/>
              </a:rPr>
            </a:br>
            <a:r>
              <a:rPr lang="he-IL" b="1" dirty="0">
                <a:latin typeface="David" panose="020E0502060401010101" pitchFamily="34" charset="-79"/>
                <a:cs typeface="David" panose="020E0502060401010101" pitchFamily="34" charset="-79"/>
              </a:rPr>
              <a:t>פישוט הליכים </a:t>
            </a:r>
            <a:br>
              <a:rPr lang="he-IL" b="1" dirty="0">
                <a:latin typeface="David" panose="020E0502060401010101" pitchFamily="34" charset="-79"/>
                <a:cs typeface="David" panose="020E0502060401010101" pitchFamily="34" charset="-79"/>
              </a:rPr>
            </a:br>
            <a:r>
              <a:rPr lang="he-IL" b="1" dirty="0">
                <a:latin typeface="David" panose="020E0502060401010101" pitchFamily="34" charset="-79"/>
                <a:cs typeface="David" panose="020E0502060401010101" pitchFamily="34" charset="-79"/>
              </a:rPr>
              <a:t>והאצלת סמכויות בארגון </a:t>
            </a:r>
          </a:p>
        </p:txBody>
      </p:sp>
      <p:sp>
        <p:nvSpPr>
          <p:cNvPr id="3" name="כותרת משנה 2">
            <a:extLst>
              <a:ext uri="{FF2B5EF4-FFF2-40B4-BE49-F238E27FC236}">
                <a16:creationId xmlns:a16="http://schemas.microsoft.com/office/drawing/2014/main" id="{0045E005-7C34-49A4-9B8A-D8605C9395E2}"/>
              </a:ext>
            </a:extLst>
          </p:cNvPr>
          <p:cNvSpPr>
            <a:spLocks noGrp="1"/>
          </p:cNvSpPr>
          <p:nvPr>
            <p:ph type="subTitle" idx="1"/>
          </p:nvPr>
        </p:nvSpPr>
        <p:spPr/>
        <p:txBody>
          <a:bodyPr/>
          <a:lstStyle/>
          <a:p>
            <a:r>
              <a:rPr lang="he-IL" b="1" dirty="0">
                <a:latin typeface="David" panose="020E0502060401010101" pitchFamily="34" charset="-79"/>
                <a:cs typeface="David" panose="020E0502060401010101" pitchFamily="34" charset="-79"/>
              </a:rPr>
              <a:t>מאי2021</a:t>
            </a:r>
          </a:p>
        </p:txBody>
      </p:sp>
    </p:spTree>
    <p:extLst>
      <p:ext uri="{BB962C8B-B14F-4D97-AF65-F5344CB8AC3E}">
        <p14:creationId xmlns:p14="http://schemas.microsoft.com/office/powerpoint/2010/main" val="1411304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933450" y="-19050"/>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התקשרויות ללא אישור ועדה (סעיף 14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953750" cy="5667375"/>
          </a:xfrm>
        </p:spPr>
        <p:txBody>
          <a:bodyPr>
            <a:normAutofit lnSpcReduction="10000"/>
          </a:bodyPr>
          <a:lstStyle/>
          <a:p>
            <a:pPr marL="742950" lvl="1" indent="-285750" algn="just" rtl="1">
              <a:lnSpc>
                <a:spcPct val="115000"/>
              </a:lnSpc>
              <a:spcBef>
                <a:spcPts val="600"/>
              </a:spcBef>
              <a:spcAft>
                <a:spcPts val="600"/>
              </a:spcAft>
              <a:buFont typeface="+mj-cs"/>
              <a:buAutoNum type="hebrew2Minus"/>
            </a:pPr>
            <a:r>
              <a:rPr lang="he-IL" sz="2000" b="1" dirty="0">
                <a:effectLst/>
                <a:latin typeface="Times New Roman" panose="02020603050405020304" pitchFamily="18" charset="0"/>
                <a:ea typeface="Times New Roman" panose="02020603050405020304" pitchFamily="18" charset="0"/>
                <a:cs typeface="David" panose="020E0502060401010101" pitchFamily="34" charset="-79"/>
              </a:rPr>
              <a:t>התקשרות שעניינה קבלת חשיפה למטרות קק"ל במסגרת אירוע או פעילות שגוף חיצוני יוזם או מפיק ובלבד שאין העברת כסף או שווה כסף מקק"ל לאותו הגוף. יובהר כי אין באמור כדי למנוע מקק"ל להתקשר עם ספקים רלוונטיים בהתאם לנהלי קק"ל לצורך הגברת חשיפתה של קק"ל באותו אירוע (לדוגמא: הקמת דוכן, תחנת מידע, מדריכים, תערוכה וכיו"ב) התקשרות כאמור תעודכן במערכת המכרזים של קק"ל.</a:t>
            </a:r>
            <a:endParaRPr lang="en-US" sz="2000" b="1" dirty="0">
              <a:effectLst/>
              <a:latin typeface="Times New Roman" panose="02020603050405020304" pitchFamily="18" charset="0"/>
              <a:ea typeface="Times New Roman" panose="02020603050405020304" pitchFamily="18" charset="0"/>
              <a:cs typeface="David" panose="020E0502060401010101" pitchFamily="34" charset="-79"/>
            </a:endParaRPr>
          </a:p>
          <a:p>
            <a:pPr marL="742950" lvl="1" indent="-285750" algn="just" rtl="1">
              <a:lnSpc>
                <a:spcPct val="115000"/>
              </a:lnSpc>
              <a:spcBef>
                <a:spcPts val="600"/>
              </a:spcBef>
              <a:spcAft>
                <a:spcPts val="600"/>
              </a:spcAft>
              <a:buFont typeface="+mj-cs"/>
              <a:buAutoNum type="hebrew2Minus"/>
            </a:pPr>
            <a:r>
              <a:rPr lang="he-IL" sz="2000" b="1" dirty="0">
                <a:effectLst/>
                <a:latin typeface="Times New Roman" panose="02020603050405020304" pitchFamily="18" charset="0"/>
                <a:ea typeface="Times New Roman" panose="02020603050405020304" pitchFamily="18" charset="0"/>
                <a:cs typeface="David" panose="020E0502060401010101" pitchFamily="34" charset="-79"/>
              </a:rPr>
              <a:t>קבלת חסות מגוף ציבורי, התקשרות כאמור תעודכן במערכת המכרזים של קק"ל;</a:t>
            </a:r>
            <a:endParaRPr lang="en-US" sz="2000" b="1" dirty="0">
              <a:effectLst/>
              <a:latin typeface="Times New Roman" panose="02020603050405020304" pitchFamily="18" charset="0"/>
              <a:ea typeface="Times New Roman" panose="02020603050405020304" pitchFamily="18" charset="0"/>
              <a:cs typeface="David" panose="020E0502060401010101" pitchFamily="34" charset="-79"/>
            </a:endParaRPr>
          </a:p>
          <a:p>
            <a:pPr marL="742950" lvl="1" indent="-285750" algn="just" rtl="1">
              <a:lnSpc>
                <a:spcPct val="115000"/>
              </a:lnSpc>
              <a:spcBef>
                <a:spcPts val="600"/>
              </a:spcBef>
              <a:spcAft>
                <a:spcPts val="600"/>
              </a:spcAft>
              <a:buFont typeface="+mj-cs"/>
              <a:buAutoNum type="hebrew2Minus"/>
            </a:pPr>
            <a:r>
              <a:rPr lang="he-IL" sz="2000" b="1" dirty="0">
                <a:effectLst/>
                <a:latin typeface="Times New Roman" panose="02020603050405020304" pitchFamily="18" charset="0"/>
                <a:ea typeface="Times New Roman" panose="02020603050405020304" pitchFamily="18" charset="0"/>
                <a:cs typeface="David" panose="020E0502060401010101" pitchFamily="34" charset="-79"/>
              </a:rPr>
              <a:t>קבלת חסות ממי שאינו גוף ציבורי, ובלבד שהתקיימו כל אלה: (התקשרות כאמור תעודכן במערכת המכרזים של קק"ל).: </a:t>
            </a:r>
            <a:endParaRPr lang="en-US" sz="2000" b="1" dirty="0">
              <a:effectLst/>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lnSpc>
                <a:spcPct val="150000"/>
              </a:lnSpc>
              <a:spcBef>
                <a:spcPts val="600"/>
              </a:spcBef>
              <a:spcAft>
                <a:spcPts val="600"/>
              </a:spcAft>
              <a:buFont typeface="+mj-lt"/>
              <a:buAutoNum type="arabicParenR"/>
            </a:pPr>
            <a:r>
              <a:rPr lang="he-IL" sz="2000" dirty="0">
                <a:effectLst/>
                <a:latin typeface="Times New Roman" panose="02020603050405020304" pitchFamily="18" charset="0"/>
                <a:ea typeface="Times New Roman" panose="02020603050405020304" pitchFamily="18" charset="0"/>
                <a:cs typeface="David" panose="020E0502060401010101" pitchFamily="34" charset="-79"/>
              </a:rPr>
              <a:t>קק"ל פרסמה באתר האינטרנט מידע בדבר האפשרות להעניק חסות לאירוע (באופן כללי או באופן מיוחד לאירוע);</a:t>
            </a:r>
            <a:endParaRPr lang="en-US" sz="2000" dirty="0">
              <a:effectLst/>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lnSpc>
                <a:spcPct val="150000"/>
              </a:lnSpc>
              <a:spcBef>
                <a:spcPts val="600"/>
              </a:spcBef>
              <a:spcAft>
                <a:spcPts val="600"/>
              </a:spcAft>
              <a:buFont typeface="+mj-lt"/>
              <a:buAutoNum type="arabicParenR"/>
            </a:pPr>
            <a:r>
              <a:rPr lang="he-IL" sz="2000" dirty="0">
                <a:effectLst/>
                <a:latin typeface="Times New Roman" panose="02020603050405020304" pitchFamily="18" charset="0"/>
                <a:ea typeface="Times New Roman" panose="02020603050405020304" pitchFamily="18" charset="0"/>
                <a:cs typeface="David" panose="020E0502060401010101" pitchFamily="34" charset="-79"/>
              </a:rPr>
              <a:t>אין מניעה לקבלת חסות מכל הגופים המבקשים להעניק חסות לאירוע;</a:t>
            </a:r>
            <a:endParaRPr lang="en-US" sz="2000" dirty="0">
              <a:effectLst/>
              <a:latin typeface="Times New Roman" panose="02020603050405020304" pitchFamily="18" charset="0"/>
              <a:ea typeface="Times New Roman" panose="02020603050405020304" pitchFamily="18" charset="0"/>
              <a:cs typeface="David" panose="020E0502060401010101" pitchFamily="34" charset="-79"/>
            </a:endParaRPr>
          </a:p>
          <a:p>
            <a:pPr marL="342900" lvl="0" indent="-342900" algn="just" rtl="1">
              <a:lnSpc>
                <a:spcPct val="150000"/>
              </a:lnSpc>
              <a:spcBef>
                <a:spcPts val="600"/>
              </a:spcBef>
              <a:spcAft>
                <a:spcPts val="600"/>
              </a:spcAft>
              <a:buFont typeface="+mj-lt"/>
              <a:buAutoNum type="arabicParenR"/>
            </a:pPr>
            <a:r>
              <a:rPr lang="he-IL" sz="2000" dirty="0">
                <a:effectLst/>
                <a:latin typeface="Times New Roman" panose="02020603050405020304" pitchFamily="18" charset="0"/>
                <a:ea typeface="Times New Roman" panose="02020603050405020304" pitchFamily="18" charset="0"/>
                <a:cs typeface="David" panose="020E0502060401010101" pitchFamily="34" charset="-79"/>
              </a:rPr>
              <a:t>אם קיימים מספר גופים שמבקשים להעניק חסות לאירוע, והענקה של חסות על ידי כל הגופים המבקשים לעשות כן במסגרת האירוע אינה אפשרית מכל סיבה שהיא, יובא הנושא להחלטת ועדת המכרזים בצרוף עמדתה של היחידה המזמינה.</a:t>
            </a:r>
            <a:endParaRPr lang="en-US" sz="2000" dirty="0">
              <a:effectLst/>
              <a:latin typeface="Times New Roman" panose="02020603050405020304" pitchFamily="18" charset="0"/>
              <a:ea typeface="Times New Roman" panose="02020603050405020304" pitchFamily="18" charset="0"/>
              <a:cs typeface="David" panose="020E0502060401010101" pitchFamily="34" charset="-79"/>
            </a:endParaRPr>
          </a:p>
          <a:p>
            <a:pPr marL="0" indent="0" algn="just" rtl="1">
              <a:lnSpc>
                <a:spcPct val="115000"/>
              </a:lnSpc>
              <a:spcBef>
                <a:spcPts val="600"/>
              </a:spcBef>
              <a:spcAft>
                <a:spcPts val="600"/>
              </a:spcAft>
              <a:buNone/>
            </a:pPr>
            <a:endParaRPr lang="en-US" sz="2000" dirty="0">
              <a:effectLst/>
              <a:latin typeface="Times New Roman" panose="02020603050405020304" pitchFamily="18" charset="0"/>
              <a:ea typeface="Times New Roman" panose="02020603050405020304" pitchFamily="18" charset="0"/>
              <a:cs typeface="David" panose="020E0502060401010101" pitchFamily="34" charset="-79"/>
            </a:endParaRPr>
          </a:p>
          <a:p>
            <a:pPr marL="539750" algn="just" rtl="1">
              <a:lnSpc>
                <a:spcPct val="115000"/>
              </a:lnSpc>
              <a:spcBef>
                <a:spcPts val="600"/>
              </a:spcBef>
              <a:spcAft>
                <a:spcPts val="6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endParaRPr lang="he-IL" dirty="0"/>
          </a:p>
        </p:txBody>
      </p:sp>
    </p:spTree>
    <p:extLst>
      <p:ext uri="{BB962C8B-B14F-4D97-AF65-F5344CB8AC3E}">
        <p14:creationId xmlns:p14="http://schemas.microsoft.com/office/powerpoint/2010/main" val="2194351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133350" y="-19050"/>
            <a:ext cx="11639550" cy="1325563"/>
          </a:xfrm>
        </p:spPr>
        <p:txBody>
          <a:bodyPr/>
          <a:lstStyle/>
          <a:p>
            <a:r>
              <a:rPr lang="he-IL" b="1" dirty="0">
                <a:solidFill>
                  <a:srgbClr val="FF0000"/>
                </a:solidFill>
                <a:latin typeface="David" panose="020E0502060401010101" pitchFamily="34" charset="-79"/>
                <a:cs typeface="David" panose="020E0502060401010101" pitchFamily="34" charset="-79"/>
              </a:rPr>
              <a:t>התקשרות קטנה שונתה ל 100 </a:t>
            </a:r>
            <a:r>
              <a:rPr lang="he-IL" b="1" dirty="0" err="1">
                <a:solidFill>
                  <a:srgbClr val="FF0000"/>
                </a:solidFill>
                <a:latin typeface="David" panose="020E0502060401010101" pitchFamily="34" charset="-79"/>
                <a:cs typeface="David" panose="020E0502060401010101" pitchFamily="34" charset="-79"/>
              </a:rPr>
              <a:t>אש"ח</a:t>
            </a:r>
            <a:r>
              <a:rPr lang="he-IL" b="1" dirty="0">
                <a:solidFill>
                  <a:srgbClr val="FF0000"/>
                </a:solidFill>
                <a:latin typeface="David" panose="020E0502060401010101" pitchFamily="34" charset="-79"/>
                <a:cs typeface="David" panose="020E0502060401010101" pitchFamily="34" charset="-79"/>
              </a:rPr>
              <a:t> (סעיף 13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515600" cy="5667375"/>
          </a:xfrm>
        </p:spPr>
        <p:txBody>
          <a:bodyPr>
            <a:normAutofit/>
          </a:bodyPr>
          <a:lstStyle/>
          <a:p>
            <a:pPr marL="539750" algn="just" rtl="1">
              <a:lnSpc>
                <a:spcPct val="115000"/>
              </a:lnSpc>
              <a:spcBef>
                <a:spcPts val="600"/>
              </a:spcBef>
              <a:spcAft>
                <a:spcPts val="6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endParaRPr lang="he-IL" dirty="0"/>
          </a:p>
        </p:txBody>
      </p:sp>
      <p:graphicFrame>
        <p:nvGraphicFramePr>
          <p:cNvPr id="5" name="טבלה 5">
            <a:extLst>
              <a:ext uri="{FF2B5EF4-FFF2-40B4-BE49-F238E27FC236}">
                <a16:creationId xmlns:a16="http://schemas.microsoft.com/office/drawing/2014/main" id="{C70A46A1-23BB-4EE4-A5E7-1619BA3387F1}"/>
              </a:ext>
            </a:extLst>
          </p:cNvPr>
          <p:cNvGraphicFramePr>
            <a:graphicFrameLocks noGrp="1"/>
          </p:cNvGraphicFramePr>
          <p:nvPr>
            <p:extLst>
              <p:ext uri="{D42A27DB-BD31-4B8C-83A1-F6EECF244321}">
                <p14:modId xmlns:p14="http://schemas.microsoft.com/office/powerpoint/2010/main" val="778577022"/>
              </p:ext>
            </p:extLst>
          </p:nvPr>
        </p:nvGraphicFramePr>
        <p:xfrm>
          <a:off x="619125" y="914400"/>
          <a:ext cx="10734675" cy="5594177"/>
        </p:xfrm>
        <a:graphic>
          <a:graphicData uri="http://schemas.openxmlformats.org/drawingml/2006/table">
            <a:tbl>
              <a:tblPr rtl="1" firstRow="1" bandRow="1">
                <a:tableStyleId>{5C22544A-7EE6-4342-B048-85BDC9FD1C3A}</a:tableStyleId>
              </a:tblPr>
              <a:tblGrid>
                <a:gridCol w="2667000">
                  <a:extLst>
                    <a:ext uri="{9D8B030D-6E8A-4147-A177-3AD203B41FA5}">
                      <a16:colId xmlns:a16="http://schemas.microsoft.com/office/drawing/2014/main" val="1191646946"/>
                    </a:ext>
                  </a:extLst>
                </a:gridCol>
                <a:gridCol w="8067675">
                  <a:extLst>
                    <a:ext uri="{9D8B030D-6E8A-4147-A177-3AD203B41FA5}">
                      <a16:colId xmlns:a16="http://schemas.microsoft.com/office/drawing/2014/main" val="3856304767"/>
                    </a:ext>
                  </a:extLst>
                </a:gridCol>
              </a:tblGrid>
              <a:tr h="432389">
                <a:tc>
                  <a:txBody>
                    <a:bodyPr/>
                    <a:lstStyle/>
                    <a:p>
                      <a:pPr rtl="1"/>
                      <a:r>
                        <a:rPr lang="he-IL" sz="1800" dirty="0">
                          <a:effectLst/>
                          <a:latin typeface="Times New Roman" panose="02020603050405020304" pitchFamily="18" charset="0"/>
                          <a:ea typeface="Calibri" panose="020F0502020204030204" pitchFamily="34" charset="0"/>
                          <a:cs typeface="David" panose="020E0502060401010101" pitchFamily="34" charset="-79"/>
                        </a:rPr>
                        <a:t>שווי ההתקשרות</a:t>
                      </a:r>
                      <a:endParaRPr lang="he-IL" dirty="0"/>
                    </a:p>
                  </a:txBody>
                  <a:tcPr/>
                </a:tc>
                <a:tc>
                  <a:txBody>
                    <a:bodyPr/>
                    <a:lstStyle/>
                    <a:p>
                      <a:pPr rtl="1"/>
                      <a:r>
                        <a:rPr lang="he-IL" sz="1800" dirty="0">
                          <a:effectLst/>
                          <a:latin typeface="Times New Roman" panose="02020603050405020304" pitchFamily="18" charset="0"/>
                          <a:ea typeface="Calibri" panose="020F0502020204030204" pitchFamily="34" charset="0"/>
                          <a:cs typeface="David" panose="020E0502060401010101" pitchFamily="34" charset="-79"/>
                        </a:rPr>
                        <a:t>מספר המציעים בכוח המזערי שאליהם יש לפנות</a:t>
                      </a:r>
                      <a:endParaRPr lang="he-IL" dirty="0"/>
                    </a:p>
                  </a:txBody>
                  <a:tcPr/>
                </a:tc>
                <a:extLst>
                  <a:ext uri="{0D108BD9-81ED-4DB2-BD59-A6C34878D82A}">
                    <a16:rowId xmlns:a16="http://schemas.microsoft.com/office/drawing/2014/main" val="3271058228"/>
                  </a:ext>
                </a:extLst>
              </a:tr>
              <a:tr h="1253536">
                <a:tc>
                  <a:txBody>
                    <a:bodyPr/>
                    <a:lstStyle/>
                    <a:p>
                      <a:pPr rtl="1"/>
                      <a:r>
                        <a:rPr lang="he-IL" sz="2800" b="1" dirty="0">
                          <a:effectLst/>
                          <a:latin typeface="Times New Roman" panose="02020603050405020304" pitchFamily="18" charset="0"/>
                          <a:ea typeface="Calibri" panose="020F0502020204030204" pitchFamily="34" charset="0"/>
                          <a:cs typeface="David" panose="020E0502060401010101" pitchFamily="34" charset="-79"/>
                        </a:rPr>
                        <a:t>עד חמש עשרה אלף ש"ח (כולל מע"מ).</a:t>
                      </a:r>
                      <a:endParaRPr lang="he-IL" sz="2800" b="1" dirty="0"/>
                    </a:p>
                  </a:txBody>
                  <a:tcPr/>
                </a:tc>
                <a:tc>
                  <a:txBody>
                    <a:bodyPr/>
                    <a:lstStyle/>
                    <a:p>
                      <a:pPr rtl="1"/>
                      <a:r>
                        <a:rPr lang="he-IL" sz="1800" dirty="0">
                          <a:effectLst/>
                          <a:latin typeface="Times New Roman" panose="02020603050405020304" pitchFamily="18" charset="0"/>
                          <a:ea typeface="Calibri" panose="020F0502020204030204" pitchFamily="34" charset="0"/>
                          <a:cs typeface="David" panose="020E0502060401010101" pitchFamily="34" charset="-79"/>
                        </a:rPr>
                        <a:t>ניתן לפנות למציע בכוח אחד בלבד. עם זאת, אם היחידה המזמינה התקשרה עם המציע במהלך שנים עשר החודשים שקדמו להתקשרות זו בסכום כולל העולה על עשרת אלפים ש"ח, תפנה היחידה המזמינה לשני מציעים לפחות. זאת, אלא אם כן מנהל היחידה המזמינה אישר בכתב לפנות למציע אחד בלבד, מנימוקים שיירשמו.</a:t>
                      </a:r>
                      <a:endParaRPr lang="he-IL" dirty="0"/>
                    </a:p>
                  </a:txBody>
                  <a:tcPr/>
                </a:tc>
                <a:extLst>
                  <a:ext uri="{0D108BD9-81ED-4DB2-BD59-A6C34878D82A}">
                    <a16:rowId xmlns:a16="http://schemas.microsoft.com/office/drawing/2014/main" val="2015586008"/>
                  </a:ext>
                </a:extLst>
              </a:tr>
              <a:tr h="2209800">
                <a:tc>
                  <a:txBody>
                    <a:bodyPr/>
                    <a:lstStyle/>
                    <a:p>
                      <a:pPr marL="0" algn="r" defTabSz="914400" rtl="1" eaLnBrk="1" latinLnBrk="0" hangingPunct="1"/>
                      <a:endParaRPr lang="he-IL" sz="2800" b="1" kern="1200" dirty="0">
                        <a:solidFill>
                          <a:schemeClr val="dk1"/>
                        </a:solidFill>
                        <a:effectLst/>
                        <a:latin typeface="Times New Roman" panose="02020603050405020304" pitchFamily="18" charset="0"/>
                        <a:ea typeface="Calibri" panose="020F0502020204030204" pitchFamily="34" charset="0"/>
                        <a:cs typeface="David" panose="020E0502060401010101" pitchFamily="34" charset="-79"/>
                      </a:endParaRPr>
                    </a:p>
                    <a:p>
                      <a:pPr marL="0" algn="r" defTabSz="914400" rtl="1" eaLnBrk="1" latinLnBrk="0" hangingPunct="1"/>
                      <a:r>
                        <a:rPr lang="he-IL" sz="2800" b="1" kern="1200" dirty="0">
                          <a:solidFill>
                            <a:schemeClr val="dk1"/>
                          </a:solidFill>
                          <a:effectLst/>
                          <a:latin typeface="Times New Roman" panose="02020603050405020304" pitchFamily="18" charset="0"/>
                          <a:ea typeface="Calibri" panose="020F0502020204030204" pitchFamily="34" charset="0"/>
                          <a:cs typeface="David" panose="020E0502060401010101" pitchFamily="34" charset="-79"/>
                        </a:rPr>
                        <a:t>עד חמישים אלף ש"ח (כולל מע"מ).</a:t>
                      </a:r>
                      <a:endParaRPr lang="he-IL" sz="2800" b="1" kern="1200" dirty="0">
                        <a:solidFill>
                          <a:schemeClr val="dk1"/>
                        </a:solidFill>
                        <a:effectLst/>
                        <a:latin typeface="Times New Roman" panose="02020603050405020304" pitchFamily="18" charset="0"/>
                        <a:cs typeface="David" panose="020E0502060401010101" pitchFamily="34" charset="-79"/>
                      </a:endParaRPr>
                    </a:p>
                  </a:txBody>
                  <a:tcPr/>
                </a:tc>
                <a:tc>
                  <a:txBody>
                    <a:bodyPr/>
                    <a:lstStyle/>
                    <a:p>
                      <a:pPr algn="just" rtl="1">
                        <a:lnSpc>
                          <a:spcPct val="115000"/>
                        </a:lnSpc>
                        <a:spcBef>
                          <a:spcPts val="600"/>
                        </a:spcBef>
                        <a:spcAft>
                          <a:spcPts val="600"/>
                        </a:spcAft>
                      </a:pPr>
                      <a:r>
                        <a:rPr lang="he-IL" sz="1800" dirty="0">
                          <a:effectLst/>
                          <a:latin typeface="Times New Roman" panose="02020603050405020304" pitchFamily="18" charset="0"/>
                          <a:ea typeface="Calibri" panose="020F0502020204030204" pitchFamily="34" charset="0"/>
                          <a:cs typeface="David" panose="020E0502060401010101" pitchFamily="34" charset="-79"/>
                        </a:rPr>
                        <a:t>יש לפנות לשני מציעים בכוח לפחות, אלא אם כן ראש היחידה המזמינה קבע כי תיערך פניה למציע אחד בלבד, מנימוקים שיירשמו.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r>
                        <a:rPr lang="he-IL" sz="1800" dirty="0">
                          <a:effectLst/>
                          <a:latin typeface="Times New Roman" panose="02020603050405020304" pitchFamily="18" charset="0"/>
                          <a:ea typeface="Calibri" panose="020F0502020204030204" pitchFamily="34" charset="0"/>
                          <a:cs typeface="David" panose="020E0502060401010101" pitchFamily="34" charset="-79"/>
                        </a:rPr>
                        <a:t>אם הוגשה הצעה אחת בלבד יש לערוך פניה נוספת לקבלת הצעות למציעים שאליהם פנתה היחידה המזמינה בפניה הראשונה ולמציע בכוח אחד נוסף לפחות. זאת, למעט אם בפניה הראשונה פנתה היחידה המזמינה לארבעה מציעים בכוח לפחות או אם מנהל היחידה המזמינה אישר כי היחידה המזמינה פנתה לכל המציעים בכוח הידועים לה או אם מנהל היחידה המזמינה אישר מלכתחילה פניה למציע בכוח אחד בלבד.</a:t>
                      </a:r>
                      <a:endParaRPr lang="he-IL" dirty="0"/>
                    </a:p>
                  </a:txBody>
                  <a:tcPr/>
                </a:tc>
                <a:extLst>
                  <a:ext uri="{0D108BD9-81ED-4DB2-BD59-A6C34878D82A}">
                    <a16:rowId xmlns:a16="http://schemas.microsoft.com/office/drawing/2014/main" val="2541476077"/>
                  </a:ext>
                </a:extLst>
              </a:tr>
              <a:tr h="746317">
                <a:tc>
                  <a:txBody>
                    <a:bodyPr/>
                    <a:lstStyle/>
                    <a:p>
                      <a:pPr marL="0" algn="r" defTabSz="914400" rtl="1" eaLnBrk="1" latinLnBrk="0" hangingPunct="1"/>
                      <a:r>
                        <a:rPr lang="he-IL" sz="2800" b="1" kern="1200" dirty="0">
                          <a:solidFill>
                            <a:schemeClr val="dk1"/>
                          </a:solidFill>
                          <a:effectLst/>
                          <a:latin typeface="Times New Roman" panose="02020603050405020304" pitchFamily="18" charset="0"/>
                          <a:ea typeface="Calibri" panose="020F0502020204030204" pitchFamily="34" charset="0"/>
                          <a:cs typeface="David" panose="020E0502060401010101" pitchFamily="34" charset="-79"/>
                        </a:rPr>
                        <a:t>עד מאה אלף ש"ח (כולל מע"מ).</a:t>
                      </a:r>
                      <a:endParaRPr lang="he-IL" sz="2800" b="1" kern="1200" dirty="0">
                        <a:solidFill>
                          <a:schemeClr val="dk1"/>
                        </a:solidFill>
                        <a:effectLst/>
                        <a:latin typeface="Times New Roman" panose="02020603050405020304" pitchFamily="18" charset="0"/>
                        <a:cs typeface="David" panose="020E0502060401010101" pitchFamily="34" charset="-79"/>
                      </a:endParaRPr>
                    </a:p>
                  </a:txBody>
                  <a:tcPr/>
                </a:tc>
                <a:tc>
                  <a:txBody>
                    <a:bodyPr/>
                    <a:lstStyle/>
                    <a:p>
                      <a:pPr algn="just" rtl="1">
                        <a:lnSpc>
                          <a:spcPct val="115000"/>
                        </a:lnSpc>
                        <a:spcBef>
                          <a:spcPts val="600"/>
                        </a:spcBef>
                        <a:spcAft>
                          <a:spcPts val="600"/>
                        </a:spcAft>
                      </a:pPr>
                      <a:r>
                        <a:rPr lang="he-IL" sz="1800" dirty="0">
                          <a:effectLst/>
                          <a:latin typeface="Times New Roman" panose="02020603050405020304" pitchFamily="18" charset="0"/>
                          <a:ea typeface="Calibri" panose="020F0502020204030204" pitchFamily="34" charset="0"/>
                          <a:cs typeface="David" panose="020E0502060401010101" pitchFamily="34" charset="-79"/>
                        </a:rPr>
                        <a:t>יש לפנות לשלושה מציעים בכוח לפחות.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r>
                        <a:rPr lang="he-IL" sz="1800" dirty="0">
                          <a:effectLst/>
                          <a:latin typeface="Times New Roman" panose="02020603050405020304" pitchFamily="18" charset="0"/>
                          <a:ea typeface="Calibri" panose="020F0502020204030204" pitchFamily="34" charset="0"/>
                          <a:cs typeface="David" panose="020E0502060401010101" pitchFamily="34" charset="-79"/>
                        </a:rPr>
                        <a:t>אם הוגשה הצעה אחת בלבד יש לערוך פניה נוספת לקבלת הצעות למציעים שאליהם פנתה היחידה המזמינה בפניה הראשונה ולשני מציעים בכוח נוספים לפחות. זאת, למעט אם בפניה הראשונה פנתה היחידה המזמינה לחמישה מציעים בכוח לפחות או אם מנהל היחידה המזמינה אישר כי היחידה המזמינה פנתה לכל המציעים בכוח הידועים לה.</a:t>
                      </a:r>
                      <a:endParaRPr lang="he-IL" dirty="0"/>
                    </a:p>
                  </a:txBody>
                  <a:tcPr/>
                </a:tc>
                <a:extLst>
                  <a:ext uri="{0D108BD9-81ED-4DB2-BD59-A6C34878D82A}">
                    <a16:rowId xmlns:a16="http://schemas.microsoft.com/office/drawing/2014/main" val="3770140904"/>
                  </a:ext>
                </a:extLst>
              </a:tr>
            </a:tbl>
          </a:graphicData>
        </a:graphic>
      </p:graphicFrame>
    </p:spTree>
    <p:extLst>
      <p:ext uri="{BB962C8B-B14F-4D97-AF65-F5344CB8AC3E}">
        <p14:creationId xmlns:p14="http://schemas.microsoft.com/office/powerpoint/2010/main" val="1663820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ECFC79-A110-420D-89C6-57237330EE7E}"/>
              </a:ext>
            </a:extLst>
          </p:cNvPr>
          <p:cNvSpPr>
            <a:spLocks noGrp="1"/>
          </p:cNvSpPr>
          <p:nvPr>
            <p:ph type="title"/>
          </p:nvPr>
        </p:nvSpPr>
        <p:spPr>
          <a:xfrm>
            <a:off x="661988" y="390525"/>
            <a:ext cx="11163300" cy="1133475"/>
          </a:xfrm>
        </p:spPr>
        <p:txBody>
          <a:bodyPr>
            <a:normAutofit fontScale="90000"/>
          </a:bodyPr>
          <a:lstStyle/>
          <a:p>
            <a:pPr algn="ctr"/>
            <a:r>
              <a:rPr lang="he-IL" b="1" dirty="0">
                <a:solidFill>
                  <a:srgbClr val="FF0000"/>
                </a:solidFill>
              </a:rPr>
              <a:t>האצלת סמכויות מועדת מכרזים כללית עד 100 אלף ₪ </a:t>
            </a:r>
            <a:br>
              <a:rPr lang="he-IL" b="1" dirty="0">
                <a:solidFill>
                  <a:srgbClr val="FF0000"/>
                </a:solidFill>
              </a:rPr>
            </a:br>
            <a:r>
              <a:rPr lang="he-IL" b="1" u="sng" dirty="0">
                <a:solidFill>
                  <a:srgbClr val="FF0000"/>
                </a:solidFill>
              </a:rPr>
              <a:t>באישור</a:t>
            </a:r>
            <a:r>
              <a:rPr lang="he-IL" b="1" dirty="0">
                <a:solidFill>
                  <a:srgbClr val="FF0000"/>
                </a:solidFill>
              </a:rPr>
              <a:t> של יועץ משפטי ודיווח לוועדה</a:t>
            </a:r>
            <a:br>
              <a:rPr lang="he-IL" b="1" dirty="0">
                <a:solidFill>
                  <a:srgbClr val="FF0000"/>
                </a:solidFill>
              </a:rPr>
            </a:br>
            <a:endParaRPr lang="he-IL" sz="3600" b="1" dirty="0"/>
          </a:p>
        </p:txBody>
      </p:sp>
      <p:sp>
        <p:nvSpPr>
          <p:cNvPr id="3" name="מציין מיקום תוכן 2">
            <a:extLst>
              <a:ext uri="{FF2B5EF4-FFF2-40B4-BE49-F238E27FC236}">
                <a16:creationId xmlns:a16="http://schemas.microsoft.com/office/drawing/2014/main" id="{F9BF0499-7617-457E-BCD5-504B847CFDC5}"/>
              </a:ext>
            </a:extLst>
          </p:cNvPr>
          <p:cNvSpPr>
            <a:spLocks noGrp="1"/>
          </p:cNvSpPr>
          <p:nvPr>
            <p:ph idx="1"/>
          </p:nvPr>
        </p:nvSpPr>
        <p:spPr>
          <a:xfrm>
            <a:off x="385762" y="1524000"/>
            <a:ext cx="11420475" cy="5554663"/>
          </a:xfrm>
        </p:spPr>
        <p:txBody>
          <a:bodyPr>
            <a:normAutofit/>
          </a:bodyPr>
          <a:lstStyle/>
          <a:p>
            <a:pPr marL="514350" indent="-514350">
              <a:buAutoNum type="arabicPeriod"/>
            </a:pPr>
            <a:r>
              <a:rPr lang="he-IL" dirty="0">
                <a:latin typeface="David" panose="020E0502060401010101" pitchFamily="34" charset="-79"/>
                <a:cs typeface="David" panose="020E0502060401010101" pitchFamily="34" charset="-79"/>
              </a:rPr>
              <a:t>התקשרות עם גוף ציבורי  - </a:t>
            </a:r>
            <a:r>
              <a:rPr lang="he-IL" dirty="0">
                <a:highlight>
                  <a:srgbClr val="FFFF00"/>
                </a:highlight>
                <a:latin typeface="David" panose="020E0502060401010101" pitchFamily="34" charset="-79"/>
                <a:cs typeface="David" panose="020E0502060401010101" pitchFamily="34" charset="-79"/>
              </a:rPr>
              <a:t>נכנס לתוקף </a:t>
            </a:r>
          </a:p>
          <a:p>
            <a:pPr marL="514350" indent="-514350">
              <a:buAutoNum type="arabicPeriod"/>
            </a:pPr>
            <a:endParaRPr lang="he-IL" sz="1600" dirty="0">
              <a:latin typeface="David" panose="020E0502060401010101" pitchFamily="34" charset="-79"/>
              <a:cs typeface="David" panose="020E0502060401010101" pitchFamily="34" charset="-79"/>
            </a:endParaRPr>
          </a:p>
          <a:p>
            <a:pPr marL="514350" indent="-514350">
              <a:buAutoNum type="arabicPeriod"/>
            </a:pPr>
            <a:r>
              <a:rPr lang="he-IL" dirty="0">
                <a:latin typeface="David" panose="020E0502060401010101" pitchFamily="34" charset="-79"/>
                <a:cs typeface="David" panose="020E0502060401010101" pitchFamily="34" charset="-79"/>
              </a:rPr>
              <a:t>התקשרות עם זוכה של </a:t>
            </a:r>
            <a:r>
              <a:rPr lang="he-IL" dirty="0" err="1">
                <a:latin typeface="David" panose="020E0502060401010101" pitchFamily="34" charset="-79"/>
                <a:cs typeface="David" panose="020E0502060401010101" pitchFamily="34" charset="-79"/>
              </a:rPr>
              <a:t>חשכ"ל</a:t>
            </a:r>
            <a:r>
              <a:rPr lang="he-IL" dirty="0">
                <a:latin typeface="David" panose="020E0502060401010101" pitchFamily="34" charset="-79"/>
                <a:cs typeface="David" panose="020E0502060401010101" pitchFamily="34" charset="-79"/>
              </a:rPr>
              <a:t> / משכ"ל –</a:t>
            </a:r>
            <a:r>
              <a:rPr lang="he-IL" dirty="0">
                <a:highlight>
                  <a:srgbClr val="FFFF00"/>
                </a:highlight>
                <a:latin typeface="David" panose="020E0502060401010101" pitchFamily="34" charset="-79"/>
                <a:cs typeface="David" panose="020E0502060401010101" pitchFamily="34" charset="-79"/>
              </a:rPr>
              <a:t>נכנס לתוקף</a:t>
            </a:r>
          </a:p>
          <a:p>
            <a:pPr marL="514350" indent="-514350">
              <a:buAutoNum type="arabicPeriod"/>
            </a:pPr>
            <a:endParaRPr lang="he-IL" sz="1600" dirty="0">
              <a:latin typeface="David" panose="020E0502060401010101" pitchFamily="34" charset="-79"/>
              <a:cs typeface="David" panose="020E0502060401010101" pitchFamily="34" charset="-79"/>
            </a:endParaRPr>
          </a:p>
          <a:p>
            <a:pPr marL="514350" indent="-514350">
              <a:buAutoNum type="arabicPeriod"/>
            </a:pPr>
            <a:r>
              <a:rPr lang="he-IL" dirty="0">
                <a:latin typeface="David" panose="020E0502060401010101" pitchFamily="34" charset="-79"/>
                <a:cs typeface="David" panose="020E0502060401010101" pitchFamily="34" charset="-79"/>
              </a:rPr>
              <a:t>התקשרות עם </a:t>
            </a:r>
            <a:r>
              <a:rPr lang="he-IL" sz="2800" dirty="0">
                <a:effectLst/>
                <a:latin typeface="David" panose="020E0502060401010101" pitchFamily="34" charset="-79"/>
                <a:ea typeface="Calibri" panose="020F0502020204030204" pitchFamily="34" charset="0"/>
                <a:cs typeface="David" panose="020E0502060401010101" pitchFamily="34" charset="-79"/>
              </a:rPr>
              <a:t>גורם שמעניק שירותים לגוף החולק עם קק"ל מבנה או מתחם משותף</a:t>
            </a:r>
            <a:r>
              <a:rPr lang="he-IL" dirty="0">
                <a:solidFill>
                  <a:prstClr val="black"/>
                </a:solidFill>
                <a:latin typeface="David" panose="020E0502060401010101" pitchFamily="34" charset="-79"/>
                <a:cs typeface="David" panose="020E0502060401010101" pitchFamily="34" charset="-79"/>
              </a:rPr>
              <a:t> </a:t>
            </a:r>
            <a:r>
              <a:rPr kumimoji="0" lang="he-IL" sz="2800" b="0" i="0" u="none" strike="noStrike" kern="1200" cap="none" spc="0" normalizeH="0" baseline="0" noProof="0" dirty="0">
                <a:ln>
                  <a:noFill/>
                </a:ln>
                <a:solidFill>
                  <a:prstClr val="black"/>
                </a:solidFill>
                <a:effectLst/>
                <a:highlight>
                  <a:srgbClr val="FFFF00"/>
                </a:highlight>
                <a:uLnTx/>
                <a:uFillTx/>
                <a:latin typeface="David" panose="020E0502060401010101" pitchFamily="34" charset="-79"/>
                <a:ea typeface="+mn-ea"/>
                <a:cs typeface="David" panose="020E0502060401010101" pitchFamily="34" charset="-79"/>
              </a:rPr>
              <a:t>נכנס לתוקף </a:t>
            </a:r>
          </a:p>
          <a:p>
            <a:pPr marL="514350" indent="-514350">
              <a:buAutoNum type="arabicPeriod"/>
            </a:pPr>
            <a:endParaRPr lang="he-IL" sz="1600" dirty="0">
              <a:latin typeface="David" panose="020E0502060401010101" pitchFamily="34" charset="-79"/>
              <a:cs typeface="David" panose="020E0502060401010101" pitchFamily="34" charset="-79"/>
            </a:endParaRPr>
          </a:p>
          <a:p>
            <a:pPr marL="514350" indent="-514350">
              <a:buAutoNum type="arabicPeriod"/>
            </a:pPr>
            <a:r>
              <a:rPr lang="he-IL" dirty="0">
                <a:latin typeface="David" panose="020E0502060401010101" pitchFamily="34" charset="-79"/>
                <a:cs typeface="David" panose="020E0502060401010101" pitchFamily="34" charset="-79"/>
              </a:rPr>
              <a:t>התקשרות עם בורר, מגשר או שמאי מכריע - </a:t>
            </a:r>
            <a:r>
              <a:rPr lang="he-IL" dirty="0">
                <a:solidFill>
                  <a:prstClr val="black"/>
                </a:solidFill>
                <a:latin typeface="David" panose="020E0502060401010101" pitchFamily="34" charset="-79"/>
                <a:cs typeface="David" panose="020E0502060401010101" pitchFamily="34" charset="-79"/>
              </a:rPr>
              <a:t> </a:t>
            </a:r>
            <a:r>
              <a:rPr kumimoji="0" lang="he-IL" sz="2800" b="0" i="0" u="none" strike="noStrike" kern="1200" cap="none" spc="0" normalizeH="0" baseline="0" noProof="0" dirty="0">
                <a:ln>
                  <a:noFill/>
                </a:ln>
                <a:solidFill>
                  <a:prstClr val="black"/>
                </a:solidFill>
                <a:effectLst/>
                <a:highlight>
                  <a:srgbClr val="FFFF00"/>
                </a:highlight>
                <a:uLnTx/>
                <a:uFillTx/>
                <a:latin typeface="David" panose="020E0502060401010101" pitchFamily="34" charset="-79"/>
                <a:ea typeface="+mn-ea"/>
                <a:cs typeface="David" panose="020E0502060401010101" pitchFamily="34" charset="-79"/>
              </a:rPr>
              <a:t>נכנס לתוקף </a:t>
            </a:r>
          </a:p>
          <a:p>
            <a:pPr marL="514350" indent="-514350">
              <a:buAutoNum type="arabicPeriod"/>
            </a:pPr>
            <a:endParaRPr lang="he-IL" sz="1600" dirty="0">
              <a:latin typeface="David" panose="020E0502060401010101" pitchFamily="34" charset="-79"/>
              <a:cs typeface="David" panose="020E0502060401010101" pitchFamily="34" charset="-79"/>
            </a:endParaRPr>
          </a:p>
          <a:p>
            <a:pPr marL="514350" indent="-514350">
              <a:buAutoNum type="arabicPeriod"/>
            </a:pPr>
            <a:r>
              <a:rPr lang="he-IL" dirty="0">
                <a:latin typeface="David" panose="020E0502060401010101" pitchFamily="34" charset="-79"/>
                <a:cs typeface="David" panose="020E0502060401010101" pitchFamily="34" charset="-79"/>
              </a:rPr>
              <a:t>שינוי אישיות משפטית של ספק.</a:t>
            </a:r>
          </a:p>
          <a:p>
            <a:pPr marL="514350" indent="-514350">
              <a:buAutoNum type="arabicPeriod"/>
            </a:pPr>
            <a:endParaRPr lang="he-IL" sz="1600" dirty="0">
              <a:latin typeface="David" panose="020E0502060401010101" pitchFamily="34" charset="-79"/>
              <a:cs typeface="David" panose="020E0502060401010101" pitchFamily="34" charset="-79"/>
            </a:endParaRPr>
          </a:p>
          <a:p>
            <a:pPr marL="514350" marR="0" lvl="0" indent="-514350" algn="r" defTabSz="914400" rtl="1" eaLnBrk="1" fontAlgn="auto" latinLnBrk="0" hangingPunct="1">
              <a:lnSpc>
                <a:spcPct val="90000"/>
              </a:lnSpc>
              <a:spcBef>
                <a:spcPts val="1000"/>
              </a:spcBef>
              <a:spcAft>
                <a:spcPts val="0"/>
              </a:spcAft>
              <a:buClrTx/>
              <a:buSzTx/>
              <a:buFont typeface="Arial" panose="020B0604020202020204" pitchFamily="34" charset="0"/>
              <a:buAutoNum type="arabicPeriod"/>
              <a:tabLst/>
              <a:defRPr/>
            </a:pPr>
            <a:r>
              <a:rPr lang="he-IL" dirty="0">
                <a:latin typeface="David" panose="020E0502060401010101" pitchFamily="34" charset="-79"/>
                <a:cs typeface="David" panose="020E0502060401010101" pitchFamily="34" charset="-79"/>
              </a:rPr>
              <a:t>ניהול הליכים קדם מכרזיים </a:t>
            </a:r>
            <a:r>
              <a:rPr kumimoji="0" lang="he-IL" sz="2800" b="0" i="0" u="none" strike="noStrike" kern="1200" cap="none" spc="0" normalizeH="0" baseline="0" noProof="0" dirty="0">
                <a:ln>
                  <a:noFill/>
                </a:ln>
                <a:solidFill>
                  <a:prstClr val="black"/>
                </a:solidFill>
                <a:effectLst/>
                <a:highlight>
                  <a:srgbClr val="FFFF00"/>
                </a:highlight>
                <a:uLnTx/>
                <a:uFillTx/>
                <a:latin typeface="David" panose="020E0502060401010101" pitchFamily="34" charset="-79"/>
                <a:ea typeface="+mn-ea"/>
                <a:cs typeface="David" panose="020E0502060401010101" pitchFamily="34" charset="-79"/>
              </a:rPr>
              <a:t>נכנס לתוקף </a:t>
            </a:r>
          </a:p>
          <a:p>
            <a:pPr marL="514350" indent="-514350">
              <a:buAutoNum type="arabicPeriod"/>
            </a:pPr>
            <a:endParaRPr lang="he-IL" dirty="0">
              <a:latin typeface="David" panose="020E0502060401010101" pitchFamily="34" charset="-79"/>
              <a:cs typeface="David" panose="020E0502060401010101" pitchFamily="34" charset="-79"/>
            </a:endParaRPr>
          </a:p>
          <a:p>
            <a:pPr marL="514350" indent="-514350" rtl="0">
              <a:buAutoNum type="arabicPeriod"/>
            </a:pPr>
            <a:endParaRPr lang="he-IL" dirty="0">
              <a:highlight>
                <a:srgbClr val="FFFF00"/>
              </a:highlight>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778232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ECFC79-A110-420D-89C6-57237330EE7E}"/>
              </a:ext>
            </a:extLst>
          </p:cNvPr>
          <p:cNvSpPr>
            <a:spLocks noGrp="1"/>
          </p:cNvSpPr>
          <p:nvPr>
            <p:ph type="title"/>
          </p:nvPr>
        </p:nvSpPr>
        <p:spPr>
          <a:xfrm>
            <a:off x="752475" y="457200"/>
            <a:ext cx="11163300" cy="1325563"/>
          </a:xfrm>
        </p:spPr>
        <p:txBody>
          <a:bodyPr/>
          <a:lstStyle/>
          <a:p>
            <a:pPr algn="ctr"/>
            <a:r>
              <a:rPr lang="he-IL" b="1" dirty="0">
                <a:solidFill>
                  <a:srgbClr val="FF0000"/>
                </a:solidFill>
              </a:rPr>
              <a:t>שינויים בוועדת מכרזים </a:t>
            </a:r>
            <a:r>
              <a:rPr lang="he-IL" b="1" dirty="0" err="1">
                <a:solidFill>
                  <a:srgbClr val="FF0000"/>
                </a:solidFill>
              </a:rPr>
              <a:t>לשתפי"ם</a:t>
            </a:r>
            <a:r>
              <a:rPr lang="he-IL" b="1" dirty="0">
                <a:solidFill>
                  <a:srgbClr val="FF0000"/>
                </a:solidFill>
              </a:rPr>
              <a:t> ומחקרים</a:t>
            </a:r>
            <a:endParaRPr lang="he-IL" sz="3600" b="1" dirty="0"/>
          </a:p>
        </p:txBody>
      </p:sp>
      <p:sp>
        <p:nvSpPr>
          <p:cNvPr id="3" name="מציין מיקום תוכן 2">
            <a:extLst>
              <a:ext uri="{FF2B5EF4-FFF2-40B4-BE49-F238E27FC236}">
                <a16:creationId xmlns:a16="http://schemas.microsoft.com/office/drawing/2014/main" id="{F9BF0499-7617-457E-BCD5-504B847CFDC5}"/>
              </a:ext>
            </a:extLst>
          </p:cNvPr>
          <p:cNvSpPr>
            <a:spLocks noGrp="1"/>
          </p:cNvSpPr>
          <p:nvPr>
            <p:ph idx="1"/>
          </p:nvPr>
        </p:nvSpPr>
        <p:spPr>
          <a:xfrm>
            <a:off x="400050" y="1924050"/>
            <a:ext cx="10591800" cy="4200526"/>
          </a:xfrm>
        </p:spPr>
        <p:txBody>
          <a:bodyPr>
            <a:normAutofit/>
          </a:bodyPr>
          <a:lstStyle/>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lang="he-IL" sz="4000" dirty="0">
                <a:solidFill>
                  <a:prstClr val="black"/>
                </a:solidFill>
                <a:latin typeface="David" panose="020E0502060401010101" pitchFamily="34" charset="-79"/>
                <a:cs typeface="David" panose="020E0502060401010101" pitchFamily="34" charset="-79"/>
              </a:rPr>
              <a:t>הפטור של התקשרות עם קק"ל חו"ל הקיים היום ב</a:t>
            </a:r>
            <a:r>
              <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נוהל בסמכות ועדת </a:t>
            </a:r>
            <a:r>
              <a:rPr kumimoji="0" lang="he-IL" sz="4000" b="0" i="0" u="none" strike="noStrike" kern="1200" cap="none" spc="0" normalizeH="0" baseline="0" noProof="0" dirty="0" err="1">
                <a:ln>
                  <a:noFill/>
                </a:ln>
                <a:solidFill>
                  <a:prstClr val="black"/>
                </a:solidFill>
                <a:effectLst/>
                <a:uLnTx/>
                <a:uFillTx/>
                <a:latin typeface="David" panose="020E0502060401010101" pitchFamily="34" charset="-79"/>
                <a:ea typeface="+mn-ea"/>
                <a:cs typeface="David" panose="020E0502060401010101" pitchFamily="34" charset="-79"/>
              </a:rPr>
              <a:t>שתפי"ים</a:t>
            </a:r>
            <a:r>
              <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 יבוטל והסמכות לדון בהתקשרויות אלו תהיה של מנהל חטיבת </a:t>
            </a:r>
            <a:r>
              <a:rPr kumimoji="0" lang="he-IL" sz="4000" b="0" i="0" u="none" strike="noStrike" kern="1200" cap="none" spc="0" normalizeH="0" baseline="0" noProof="0" dirty="0" err="1">
                <a:ln>
                  <a:noFill/>
                </a:ln>
                <a:solidFill>
                  <a:prstClr val="black"/>
                </a:solidFill>
                <a:effectLst/>
                <a:uLnTx/>
                <a:uFillTx/>
                <a:latin typeface="David" panose="020E0502060401010101" pitchFamily="34" charset="-79"/>
                <a:ea typeface="+mn-ea"/>
                <a:cs typeface="David" panose="020E0502060401010101" pitchFamily="34" charset="-79"/>
              </a:rPr>
              <a:t>חג"מ</a:t>
            </a:r>
            <a:r>
              <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 ומנהל חטיבת חינוך בהתאמה.</a:t>
            </a:r>
          </a:p>
          <a:p>
            <a:pPr marL="0" marR="0" lvl="0" indent="0" algn="r" defTabSz="914400" rtl="1" eaLnBrk="1" fontAlgn="auto" latinLnBrk="0" hangingPunct="1">
              <a:lnSpc>
                <a:spcPct val="90000"/>
              </a:lnSpc>
              <a:spcBef>
                <a:spcPts val="1000"/>
              </a:spcBef>
              <a:spcAft>
                <a:spcPts val="0"/>
              </a:spcAft>
              <a:buClrTx/>
              <a:buSzTx/>
              <a:buNone/>
              <a:tabLst/>
              <a:defRPr/>
            </a:pPr>
            <a:endPar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endParaRP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lang="he-IL" sz="4000" dirty="0">
                <a:solidFill>
                  <a:prstClr val="black"/>
                </a:solidFill>
                <a:latin typeface="David" panose="020E0502060401010101" pitchFamily="34" charset="-79"/>
                <a:cs typeface="David" panose="020E0502060401010101" pitchFamily="34" charset="-79"/>
              </a:rPr>
              <a:t>ועדת מחקרים תיסגר וסמכויותיה יפוזרו בוועדות השונות בהתאמה לפי הנושאים. </a:t>
            </a: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endParaRP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he-IL" sz="40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endParaRPr>
          </a:p>
          <a:p>
            <a:pPr marL="0" marR="0" lvl="0" indent="0" algn="r" defTabSz="914400" rtl="1" eaLnBrk="1" fontAlgn="auto" latinLnBrk="0" hangingPunct="1">
              <a:lnSpc>
                <a:spcPct val="90000"/>
              </a:lnSpc>
              <a:spcBef>
                <a:spcPts val="1000"/>
              </a:spcBef>
              <a:spcAft>
                <a:spcPts val="0"/>
              </a:spcAft>
              <a:buClrTx/>
              <a:buSzTx/>
              <a:buNone/>
              <a:tabLst/>
              <a:defRPr/>
            </a:pPr>
            <a:endParaRPr lang="he-IL" dirty="0">
              <a:highlight>
                <a:srgbClr val="FFFF00"/>
              </a:highlight>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857088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ECFC79-A110-420D-89C6-57237330EE7E}"/>
              </a:ext>
            </a:extLst>
          </p:cNvPr>
          <p:cNvSpPr>
            <a:spLocks noGrp="1"/>
          </p:cNvSpPr>
          <p:nvPr>
            <p:ph type="title"/>
          </p:nvPr>
        </p:nvSpPr>
        <p:spPr>
          <a:xfrm>
            <a:off x="742950" y="0"/>
            <a:ext cx="11163300" cy="1325563"/>
          </a:xfrm>
        </p:spPr>
        <p:txBody>
          <a:bodyPr/>
          <a:lstStyle/>
          <a:p>
            <a:pPr algn="ctr"/>
            <a:r>
              <a:rPr lang="he-IL" b="1" dirty="0">
                <a:solidFill>
                  <a:srgbClr val="FF0000"/>
                </a:solidFill>
              </a:rPr>
              <a:t>ועדות פרויקטים</a:t>
            </a:r>
            <a:endParaRPr lang="he-IL" sz="3600" b="1" dirty="0"/>
          </a:p>
        </p:txBody>
      </p:sp>
      <p:sp>
        <p:nvSpPr>
          <p:cNvPr id="3" name="מציין מיקום תוכן 2">
            <a:extLst>
              <a:ext uri="{FF2B5EF4-FFF2-40B4-BE49-F238E27FC236}">
                <a16:creationId xmlns:a16="http://schemas.microsoft.com/office/drawing/2014/main" id="{F9BF0499-7617-457E-BCD5-504B847CFDC5}"/>
              </a:ext>
            </a:extLst>
          </p:cNvPr>
          <p:cNvSpPr>
            <a:spLocks noGrp="1"/>
          </p:cNvSpPr>
          <p:nvPr>
            <p:ph idx="1"/>
          </p:nvPr>
        </p:nvSpPr>
        <p:spPr>
          <a:xfrm>
            <a:off x="514349" y="1049338"/>
            <a:ext cx="11163299" cy="5332412"/>
          </a:xfrm>
        </p:spPr>
        <p:txBody>
          <a:bodyPr>
            <a:normAutofit/>
          </a:bodyPr>
          <a:lstStyle/>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lang="he-IL" sz="3200" dirty="0">
                <a:solidFill>
                  <a:prstClr val="black"/>
                </a:solidFill>
                <a:latin typeface="David" panose="020E0502060401010101" pitchFamily="34" charset="-79"/>
                <a:cs typeface="David" panose="020E0502060401010101" pitchFamily="34" charset="-79"/>
              </a:rPr>
              <a:t>כל הוועדות שדנות בפרויקטים (</a:t>
            </a:r>
            <a:r>
              <a:rPr lang="he-IL" sz="3200" b="1" dirty="0">
                <a:solidFill>
                  <a:prstClr val="black"/>
                </a:solidFill>
                <a:latin typeface="David" panose="020E0502060401010101" pitchFamily="34" charset="-79"/>
                <a:cs typeface="David" panose="020E0502060401010101" pitchFamily="34" charset="-79"/>
              </a:rPr>
              <a:t>ועדת פרויקטים ארצית</a:t>
            </a:r>
            <a:r>
              <a:rPr lang="he-IL" sz="3200" dirty="0">
                <a:solidFill>
                  <a:prstClr val="black"/>
                </a:solidFill>
                <a:latin typeface="David" panose="020E0502060401010101" pitchFamily="34" charset="-79"/>
                <a:cs typeface="David" panose="020E0502060401010101" pitchFamily="34" charset="-79"/>
              </a:rPr>
              <a:t>, </a:t>
            </a:r>
            <a:r>
              <a:rPr lang="he-IL" sz="3200" b="1" dirty="0">
                <a:solidFill>
                  <a:prstClr val="black"/>
                </a:solidFill>
                <a:latin typeface="David" panose="020E0502060401010101" pitchFamily="34" charset="-79"/>
                <a:cs typeface="David" panose="020E0502060401010101" pitchFamily="34" charset="-79"/>
              </a:rPr>
              <a:t>ועדת פרויקטים מטה </a:t>
            </a:r>
            <a:r>
              <a:rPr lang="he-IL" sz="3200" b="1" dirty="0" err="1">
                <a:solidFill>
                  <a:prstClr val="black"/>
                </a:solidFill>
                <a:latin typeface="David" panose="020E0502060401010101" pitchFamily="34" charset="-79"/>
                <a:cs typeface="David" panose="020E0502060401010101" pitchFamily="34" charset="-79"/>
              </a:rPr>
              <a:t>מפ"ק</a:t>
            </a:r>
            <a:r>
              <a:rPr lang="he-IL" sz="3200" b="1" dirty="0">
                <a:solidFill>
                  <a:prstClr val="black"/>
                </a:solidFill>
                <a:latin typeface="David" panose="020E0502060401010101" pitchFamily="34" charset="-79"/>
                <a:cs typeface="David" panose="020E0502060401010101" pitchFamily="34" charset="-79"/>
              </a:rPr>
              <a:t>, ועדת חינוך מקצועית וועדת תרומות</a:t>
            </a:r>
            <a:r>
              <a:rPr lang="he-IL" sz="3200" dirty="0">
                <a:solidFill>
                  <a:prstClr val="black"/>
                </a:solidFill>
                <a:latin typeface="David" panose="020E0502060401010101" pitchFamily="34" charset="-79"/>
                <a:cs typeface="David" panose="020E0502060401010101" pitchFamily="34" charset="-79"/>
              </a:rPr>
              <a:t>) יבוטלו ובמקומם יקומו 2 ועדות בלבד בחלוקה הבאה: </a:t>
            </a: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3200" b="1" i="0" u="none" strike="noStrike" kern="1200" cap="none" spc="0" normalizeH="0" baseline="0" noProof="0" dirty="0">
                <a:ln>
                  <a:noFill/>
                </a:ln>
                <a:solidFill>
                  <a:srgbClr val="FF0000"/>
                </a:solidFill>
                <a:effectLst/>
                <a:uLnTx/>
                <a:uFillTx/>
                <a:latin typeface="David" panose="020E0502060401010101" pitchFamily="34" charset="-79"/>
                <a:ea typeface="+mn-ea"/>
                <a:cs typeface="David" panose="020E0502060401010101" pitchFamily="34" charset="-79"/>
              </a:rPr>
              <a:t>ועדת פרויקטים ארצית לפרויקטים פיזיים הנדסיים </a:t>
            </a:r>
            <a:r>
              <a:rPr kumimoji="0" lang="he-IL" sz="32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שתדון בכל הפרויקטים והקולות הקוראים של הארגון בנושאים פיזיים הנדסיים.</a:t>
            </a: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he-IL" sz="32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3200" b="1" i="0" u="none" strike="noStrike" kern="1200" cap="none" spc="0" normalizeH="0" baseline="0" noProof="0" dirty="0">
                <a:ln>
                  <a:noFill/>
                </a:ln>
                <a:solidFill>
                  <a:srgbClr val="FF0000"/>
                </a:solidFill>
                <a:effectLst/>
                <a:uLnTx/>
                <a:uFillTx/>
                <a:latin typeface="David" panose="020E0502060401010101" pitchFamily="34" charset="-79"/>
                <a:ea typeface="+mn-ea"/>
                <a:cs typeface="David" panose="020E0502060401010101" pitchFamily="34" charset="-79"/>
              </a:rPr>
              <a:t>ועדת פרויקטים ארצית לפרויקטים שאינם פיזיים הנדסיים (כגון: חינוך, אקדמיה, איכות סביבה וקשרי ציבור) </a:t>
            </a:r>
            <a:r>
              <a:rPr lang="he-IL" sz="3200" dirty="0">
                <a:solidFill>
                  <a:prstClr val="black"/>
                </a:solidFill>
                <a:latin typeface="David" panose="020E0502060401010101" pitchFamily="34" charset="-79"/>
                <a:cs typeface="David" panose="020E0502060401010101" pitchFamily="34" charset="-79"/>
              </a:rPr>
              <a:t>שתדון</a:t>
            </a:r>
            <a:r>
              <a:rPr kumimoji="0" lang="he-IL" sz="3200" b="1" i="0" u="none" strike="noStrike" kern="1200" cap="none" spc="0" normalizeH="0" baseline="0" noProof="0" dirty="0">
                <a:ln>
                  <a:noFill/>
                </a:ln>
                <a:solidFill>
                  <a:srgbClr val="FF0000"/>
                </a:solidFill>
                <a:effectLst/>
                <a:uLnTx/>
                <a:uFillTx/>
                <a:latin typeface="David" panose="020E0502060401010101" pitchFamily="34" charset="-79"/>
                <a:ea typeface="+mn-ea"/>
                <a:cs typeface="David" panose="020E0502060401010101" pitchFamily="34" charset="-79"/>
              </a:rPr>
              <a:t> </a:t>
            </a:r>
            <a:r>
              <a:rPr kumimoji="0" lang="he-IL" sz="32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בכל הפרויקטים והקולות הקוראים של הארגון שאינם פיזיים הנדסיים.</a:t>
            </a:r>
          </a:p>
          <a:p>
            <a:pPr marL="0" marR="0" lvl="0" indent="0" algn="r" defTabSz="914400" rtl="1" eaLnBrk="1" fontAlgn="auto" latinLnBrk="0" hangingPunct="1">
              <a:lnSpc>
                <a:spcPct val="90000"/>
              </a:lnSpc>
              <a:spcBef>
                <a:spcPts val="1000"/>
              </a:spcBef>
              <a:spcAft>
                <a:spcPts val="0"/>
              </a:spcAft>
              <a:buClrTx/>
              <a:buSzTx/>
              <a:buNone/>
              <a:tabLst/>
              <a:defRPr/>
            </a:pPr>
            <a:endParaRPr lang="he-IL" dirty="0">
              <a:highlight>
                <a:srgbClr val="FFFF00"/>
              </a:highlight>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308165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ECFC79-A110-420D-89C6-57237330EE7E}"/>
              </a:ext>
            </a:extLst>
          </p:cNvPr>
          <p:cNvSpPr>
            <a:spLocks noGrp="1"/>
          </p:cNvSpPr>
          <p:nvPr>
            <p:ph type="title"/>
          </p:nvPr>
        </p:nvSpPr>
        <p:spPr>
          <a:xfrm>
            <a:off x="733425" y="386556"/>
            <a:ext cx="11163300" cy="1325563"/>
          </a:xfrm>
        </p:spPr>
        <p:txBody>
          <a:bodyPr/>
          <a:lstStyle/>
          <a:p>
            <a:pPr algn="ctr"/>
            <a:r>
              <a:rPr lang="he-IL" b="1" dirty="0">
                <a:solidFill>
                  <a:srgbClr val="FF0000"/>
                </a:solidFill>
              </a:rPr>
              <a:t>ועדות המשך</a:t>
            </a:r>
            <a:endParaRPr lang="he-IL" sz="3600" b="1" dirty="0"/>
          </a:p>
        </p:txBody>
      </p:sp>
      <p:sp>
        <p:nvSpPr>
          <p:cNvPr id="3" name="מציין מיקום תוכן 2">
            <a:extLst>
              <a:ext uri="{FF2B5EF4-FFF2-40B4-BE49-F238E27FC236}">
                <a16:creationId xmlns:a16="http://schemas.microsoft.com/office/drawing/2014/main" id="{F9BF0499-7617-457E-BCD5-504B847CFDC5}"/>
              </a:ext>
            </a:extLst>
          </p:cNvPr>
          <p:cNvSpPr>
            <a:spLocks noGrp="1"/>
          </p:cNvSpPr>
          <p:nvPr>
            <p:ph idx="1"/>
          </p:nvPr>
        </p:nvSpPr>
        <p:spPr>
          <a:xfrm>
            <a:off x="514350" y="1924050"/>
            <a:ext cx="11163299" cy="3324225"/>
          </a:xfrm>
        </p:spPr>
        <p:txBody>
          <a:bodyPr>
            <a:normAutofit/>
          </a:bodyPr>
          <a:lstStyle/>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rPr>
              <a:t>ועדת תרומות </a:t>
            </a:r>
            <a:r>
              <a:rPr kumimoji="0" lang="he-IL" sz="2800" b="1" i="0" u="none" strike="noStrike" kern="1200" cap="none" spc="0" normalizeH="0" baseline="0" noProof="0" dirty="0" err="1">
                <a:ln>
                  <a:noFill/>
                </a:ln>
                <a:effectLst/>
                <a:uLnTx/>
                <a:uFillTx/>
                <a:latin typeface="David" panose="020E0502060401010101" pitchFamily="34" charset="-79"/>
                <a:ea typeface="+mn-ea"/>
                <a:cs typeface="David" panose="020E0502060401010101" pitchFamily="34" charset="-79"/>
              </a:rPr>
              <a:t>ועזבונות</a:t>
            </a:r>
            <a:r>
              <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rPr>
              <a:t> תדון </a:t>
            </a:r>
            <a:r>
              <a:rPr kumimoji="0" lang="he-IL" sz="2800" b="1" i="0" u="none" strike="noStrike" kern="1200" cap="none" spc="0" normalizeH="0" baseline="0" noProof="0" dirty="0" err="1">
                <a:ln>
                  <a:noFill/>
                </a:ln>
                <a:effectLst/>
                <a:uLnTx/>
                <a:uFillTx/>
                <a:latin typeface="David" panose="020E0502060401010101" pitchFamily="34" charset="-79"/>
                <a:ea typeface="+mn-ea"/>
                <a:cs typeface="David" panose="020E0502060401010101" pitchFamily="34" charset="-79"/>
              </a:rPr>
              <a:t>בעזבונות</a:t>
            </a:r>
            <a:r>
              <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rPr>
              <a:t> בלבד.</a:t>
            </a:r>
          </a:p>
          <a:p>
            <a:pPr marL="0" marR="0" lvl="0" indent="0" algn="r" defTabSz="914400" rtl="1" eaLnBrk="1" fontAlgn="auto" latinLnBrk="0" hangingPunct="1">
              <a:lnSpc>
                <a:spcPct val="90000"/>
              </a:lnSpc>
              <a:spcBef>
                <a:spcPts val="1000"/>
              </a:spcBef>
              <a:spcAft>
                <a:spcPts val="0"/>
              </a:spcAft>
              <a:buClrTx/>
              <a:buSzTx/>
              <a:buNone/>
              <a:tabLst/>
              <a:defRPr/>
            </a:pPr>
            <a:endPar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endParaRP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rPr>
              <a:t>הוועד המנהל לניהול קרנות קק"ל ידון גם כוועדת מלגות כאשר מקור הכספים הוא תקציב קק"ל או תרומה למלגה. </a:t>
            </a:r>
          </a:p>
          <a:p>
            <a:pPr marL="0" marR="0" lvl="0" indent="0" algn="r" defTabSz="914400" rtl="1" eaLnBrk="1" fontAlgn="auto" latinLnBrk="0" hangingPunct="1">
              <a:lnSpc>
                <a:spcPct val="90000"/>
              </a:lnSpc>
              <a:spcBef>
                <a:spcPts val="1000"/>
              </a:spcBef>
              <a:spcAft>
                <a:spcPts val="0"/>
              </a:spcAft>
              <a:buClrTx/>
              <a:buSzTx/>
              <a:buNone/>
              <a:tabLst/>
              <a:defRPr/>
            </a:pPr>
            <a:endParaRPr kumimoji="0" lang="he-IL" sz="2800" b="1" i="0" u="none" strike="noStrike" kern="1200" cap="none" spc="0" normalizeH="0" baseline="0" noProof="0" dirty="0">
              <a:ln>
                <a:noFill/>
              </a:ln>
              <a:effectLst/>
              <a:uLnTx/>
              <a:uFillTx/>
              <a:latin typeface="David" panose="020E0502060401010101" pitchFamily="34" charset="-79"/>
              <a:ea typeface="+mn-ea"/>
              <a:cs typeface="David" panose="020E0502060401010101" pitchFamily="34" charset="-79"/>
            </a:endParaRP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2800" b="1" i="0" u="none" strike="noStrike" kern="1200" cap="none" spc="0" normalizeH="0" baseline="0" noProof="0" dirty="0">
                <a:ln>
                  <a:noFill/>
                </a:ln>
                <a:solidFill>
                  <a:srgbClr val="0070C0"/>
                </a:solidFill>
                <a:effectLst/>
                <a:uLnTx/>
                <a:uFillTx/>
                <a:latin typeface="David" panose="020E0502060401010101" pitchFamily="34" charset="-79"/>
                <a:ea typeface="+mn-ea"/>
                <a:cs typeface="David" panose="020E0502060401010101" pitchFamily="34" charset="-79"/>
              </a:rPr>
              <a:t>קולות קוראים של כל הוועדות ימשיכו להיות מנוהלים על ידי אגף התקשרויות.</a:t>
            </a:r>
          </a:p>
          <a:p>
            <a:pPr marL="0" marR="0" lvl="0" indent="0" algn="r" defTabSz="914400" rtl="1" eaLnBrk="1" fontAlgn="auto" latinLnBrk="0" hangingPunct="1">
              <a:lnSpc>
                <a:spcPct val="90000"/>
              </a:lnSpc>
              <a:spcBef>
                <a:spcPts val="1000"/>
              </a:spcBef>
              <a:spcAft>
                <a:spcPts val="0"/>
              </a:spcAft>
              <a:buClrTx/>
              <a:buSzTx/>
              <a:buNone/>
              <a:tabLst/>
              <a:defRPr/>
            </a:pPr>
            <a:endParaRPr lang="he-IL" dirty="0">
              <a:highlight>
                <a:srgbClr val="FFFF00"/>
              </a:highlight>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0192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9278C43-EEBC-4DB5-8E6C-AA7D2CCB369F}"/>
              </a:ext>
            </a:extLst>
          </p:cNvPr>
          <p:cNvSpPr>
            <a:spLocks noGrp="1"/>
          </p:cNvSpPr>
          <p:nvPr>
            <p:ph type="title"/>
          </p:nvPr>
        </p:nvSpPr>
        <p:spPr>
          <a:xfrm>
            <a:off x="990600" y="400050"/>
            <a:ext cx="10515600" cy="1325563"/>
          </a:xfrm>
        </p:spPr>
        <p:txBody>
          <a:bodyPr/>
          <a:lstStyle/>
          <a:p>
            <a:pPr algn="ctr"/>
            <a:r>
              <a:rPr lang="he-IL" b="1" dirty="0">
                <a:solidFill>
                  <a:srgbClr val="FF0000"/>
                </a:solidFill>
              </a:rPr>
              <a:t>פישוט הליכים </a:t>
            </a:r>
          </a:p>
        </p:txBody>
      </p:sp>
      <p:sp>
        <p:nvSpPr>
          <p:cNvPr id="3" name="מציין מיקום תוכן 2">
            <a:extLst>
              <a:ext uri="{FF2B5EF4-FFF2-40B4-BE49-F238E27FC236}">
                <a16:creationId xmlns:a16="http://schemas.microsoft.com/office/drawing/2014/main" id="{F0BC17D7-CB91-41A3-87FC-376AB21E223F}"/>
              </a:ext>
            </a:extLst>
          </p:cNvPr>
          <p:cNvSpPr>
            <a:spLocks noGrp="1"/>
          </p:cNvSpPr>
          <p:nvPr>
            <p:ph idx="1"/>
          </p:nvPr>
        </p:nvSpPr>
        <p:spPr>
          <a:xfrm>
            <a:off x="533400" y="1590675"/>
            <a:ext cx="11125200" cy="4867275"/>
          </a:xfrm>
        </p:spPr>
        <p:txBody>
          <a:bodyPr>
            <a:normAutofit/>
          </a:bodyPr>
          <a:lstStyle/>
          <a:p>
            <a:r>
              <a:rPr lang="he-IL" b="1" dirty="0">
                <a:solidFill>
                  <a:srgbClr val="0070C0"/>
                </a:solidFill>
                <a:latin typeface="David" panose="020E0502060401010101" pitchFamily="34" charset="-79"/>
                <a:cs typeface="David" panose="020E0502060401010101" pitchFamily="34" charset="-79"/>
              </a:rPr>
              <a:t>התקשרויות קטנות </a:t>
            </a:r>
            <a:r>
              <a:rPr lang="he-IL" dirty="0">
                <a:latin typeface="David" panose="020E0502060401010101" pitchFamily="34" charset="-79"/>
                <a:cs typeface="David" panose="020E0502060401010101" pitchFamily="34" charset="-79"/>
              </a:rPr>
              <a:t>הרחבת היקף הסכומים עד 100 אלף ₪ במקום 70 תוך האצלת סמכות לדרגות ניהול נמוכות בארגון. </a:t>
            </a:r>
          </a:p>
          <a:p>
            <a:r>
              <a:rPr lang="he-IL" dirty="0">
                <a:highlight>
                  <a:srgbClr val="FFFF00"/>
                </a:highlight>
                <a:latin typeface="David" panose="020E0502060401010101" pitchFamily="34" charset="-79"/>
                <a:cs typeface="David" panose="020E0502060401010101" pitchFamily="34" charset="-79"/>
              </a:rPr>
              <a:t>בנוסף ניתן יהיה לבצע הזמנות רכש והזמנות לספקים מתוך המערכת.</a:t>
            </a:r>
          </a:p>
          <a:p>
            <a:r>
              <a:rPr lang="he-IL" b="1" dirty="0">
                <a:solidFill>
                  <a:srgbClr val="0070C0"/>
                </a:solidFill>
                <a:latin typeface="David" panose="020E0502060401010101" pitchFamily="34" charset="-79"/>
                <a:cs typeface="David" panose="020E0502060401010101" pitchFamily="34" charset="-79"/>
              </a:rPr>
              <a:t>תיקון נוהל מורשה חתימה </a:t>
            </a:r>
            <a:r>
              <a:rPr lang="he-IL" dirty="0">
                <a:latin typeface="David" panose="020E0502060401010101" pitchFamily="34" charset="-79"/>
                <a:cs typeface="David" panose="020E0502060401010101" pitchFamily="34" charset="-79"/>
              </a:rPr>
              <a:t>בנושא הסכמים כך שמנהל חטיבה / מנהל מרחב / יחידה עצמאית / אגף רכש ולוגיסטיקה ואנשי הכספים המלווים אותם יהיו רשאים לחתום על חוזים שהם מבצעים בהסכמי מסגרת בכל היקף ובהתקשרויות אחרות הורחבו הסכומים ללא צורך באישור מנהל החטיבה שלהם או כפילויות.</a:t>
            </a:r>
          </a:p>
          <a:p>
            <a:r>
              <a:rPr lang="he-IL" b="1" dirty="0">
                <a:solidFill>
                  <a:srgbClr val="0070C0"/>
                </a:solidFill>
                <a:latin typeface="David" panose="020E0502060401010101" pitchFamily="34" charset="-79"/>
                <a:cs typeface="David" panose="020E0502060401010101" pitchFamily="34" charset="-79"/>
              </a:rPr>
              <a:t>הסטות תקציביות </a:t>
            </a:r>
            <a:r>
              <a:rPr lang="he-IL" dirty="0">
                <a:latin typeface="David" panose="020E0502060401010101" pitchFamily="34" charset="-79"/>
                <a:cs typeface="David" panose="020E0502060401010101" pitchFamily="34" charset="-79"/>
              </a:rPr>
              <a:t>– פישוט התהליך על ידי חטיבת הכספים</a:t>
            </a:r>
          </a:p>
          <a:p>
            <a:r>
              <a:rPr lang="he-IL" b="1" dirty="0">
                <a:solidFill>
                  <a:srgbClr val="0070C0"/>
                </a:solidFill>
                <a:latin typeface="David" panose="020E0502060401010101" pitchFamily="34" charset="-79"/>
                <a:cs typeface="David" panose="020E0502060401010101" pitchFamily="34" charset="-79"/>
              </a:rPr>
              <a:t>נהלים</a:t>
            </a:r>
            <a:r>
              <a:rPr lang="he-IL" dirty="0">
                <a:latin typeface="David" panose="020E0502060401010101" pitchFamily="34" charset="-79"/>
                <a:cs typeface="David" panose="020E0502060401010101" pitchFamily="34" charset="-79"/>
              </a:rPr>
              <a:t> – מתבצעת עבודת מטה ואבחנה בין נוהל להנחיות עבודה. בשלב זה יש כ 107 נהלים שיהפכו להנחיות עבודה</a:t>
            </a:r>
          </a:p>
          <a:p>
            <a:pPr marL="0" indent="0">
              <a:buNone/>
            </a:pPr>
            <a:endParaRPr lang="he-IL" dirty="0">
              <a:latin typeface="David" panose="020E0502060401010101" pitchFamily="34" charset="-79"/>
              <a:cs typeface="David" panose="020E0502060401010101" pitchFamily="34" charset="-79"/>
            </a:endParaRPr>
          </a:p>
          <a:p>
            <a:endParaRPr lang="he-IL" dirty="0"/>
          </a:p>
          <a:p>
            <a:endParaRPr lang="he-IL" dirty="0"/>
          </a:p>
        </p:txBody>
      </p:sp>
    </p:spTree>
    <p:extLst>
      <p:ext uri="{BB962C8B-B14F-4D97-AF65-F5344CB8AC3E}">
        <p14:creationId xmlns:p14="http://schemas.microsoft.com/office/powerpoint/2010/main" val="3065663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9278C43-EEBC-4DB5-8E6C-AA7D2CCB369F}"/>
              </a:ext>
            </a:extLst>
          </p:cNvPr>
          <p:cNvSpPr>
            <a:spLocks noGrp="1"/>
          </p:cNvSpPr>
          <p:nvPr>
            <p:ph type="title"/>
          </p:nvPr>
        </p:nvSpPr>
        <p:spPr>
          <a:xfrm>
            <a:off x="990600" y="400050"/>
            <a:ext cx="10515600" cy="1325563"/>
          </a:xfrm>
        </p:spPr>
        <p:txBody>
          <a:bodyPr/>
          <a:lstStyle/>
          <a:p>
            <a:pPr algn="ctr"/>
            <a:r>
              <a:rPr lang="he-IL" b="1" dirty="0">
                <a:solidFill>
                  <a:srgbClr val="FF0000"/>
                </a:solidFill>
              </a:rPr>
              <a:t>מועד לביצוע</a:t>
            </a:r>
          </a:p>
        </p:txBody>
      </p:sp>
      <p:sp>
        <p:nvSpPr>
          <p:cNvPr id="3" name="מציין מיקום תוכן 2">
            <a:extLst>
              <a:ext uri="{FF2B5EF4-FFF2-40B4-BE49-F238E27FC236}">
                <a16:creationId xmlns:a16="http://schemas.microsoft.com/office/drawing/2014/main" id="{F0BC17D7-CB91-41A3-87FC-376AB21E223F}"/>
              </a:ext>
            </a:extLst>
          </p:cNvPr>
          <p:cNvSpPr>
            <a:spLocks noGrp="1"/>
          </p:cNvSpPr>
          <p:nvPr>
            <p:ph idx="1"/>
          </p:nvPr>
        </p:nvSpPr>
        <p:spPr>
          <a:xfrm>
            <a:off x="533400" y="2053431"/>
            <a:ext cx="11125200" cy="4404519"/>
          </a:xfrm>
        </p:spPr>
        <p:txBody>
          <a:bodyPr>
            <a:normAutofit/>
          </a:bodyPr>
          <a:lstStyle/>
          <a:p>
            <a:pPr marL="0" indent="0">
              <a:buNone/>
            </a:pPr>
            <a:endParaRPr lang="he-IL" b="1" dirty="0">
              <a:solidFill>
                <a:srgbClr val="0070C0"/>
              </a:solidFill>
              <a:latin typeface="David" panose="020E0502060401010101" pitchFamily="34" charset="-79"/>
              <a:cs typeface="David" panose="020E0502060401010101" pitchFamily="34" charset="-79"/>
            </a:endParaRPr>
          </a:p>
          <a:p>
            <a:endParaRPr lang="he-IL" b="1" dirty="0">
              <a:solidFill>
                <a:srgbClr val="0070C0"/>
              </a:solidFill>
              <a:latin typeface="David" panose="020E0502060401010101" pitchFamily="34" charset="-79"/>
              <a:cs typeface="David" panose="020E0502060401010101" pitchFamily="34" charset="-79"/>
            </a:endParaRPr>
          </a:p>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2600" b="1" i="0" u="none" strike="noStrike" kern="1200" cap="none" spc="0" normalizeH="0" baseline="0" noProof="0" dirty="0">
                <a:ln>
                  <a:noFill/>
                </a:ln>
                <a:solidFill>
                  <a:srgbClr val="0070C0"/>
                </a:solidFill>
                <a:effectLst/>
                <a:uLnTx/>
                <a:uFillTx/>
                <a:latin typeface="David" panose="020E0502060401010101" pitchFamily="34" charset="-79"/>
                <a:ea typeface="+mn-ea"/>
                <a:cs typeface="David" panose="020E0502060401010101" pitchFamily="34" charset="-79"/>
              </a:rPr>
              <a:t>עד סוף יולי 2021 יעודכנו כל הנהלים הרלוונטיים למתווה שהוצג וניתן יהיה לפעול לפיו.</a:t>
            </a:r>
          </a:p>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he-IL" sz="2600" b="1" dirty="0">
              <a:solidFill>
                <a:srgbClr val="0070C0"/>
              </a:solidFill>
              <a:latin typeface="David" panose="020E0502060401010101" pitchFamily="34" charset="-79"/>
              <a:cs typeface="David" panose="020E0502060401010101" pitchFamily="34" charset="-79"/>
            </a:endParaRPr>
          </a:p>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2600" b="1" i="0" u="none" strike="noStrike" kern="1200" cap="none" spc="0" normalizeH="0" baseline="0" noProof="0" dirty="0">
                <a:ln>
                  <a:noFill/>
                </a:ln>
                <a:solidFill>
                  <a:srgbClr val="0070C0"/>
                </a:solidFill>
                <a:effectLst/>
                <a:uLnTx/>
                <a:uFillTx/>
                <a:latin typeface="David" panose="020E0502060401010101" pitchFamily="34" charset="-79"/>
                <a:ea typeface="+mn-ea"/>
                <a:cs typeface="David" panose="020E0502060401010101" pitchFamily="34" charset="-79"/>
              </a:rPr>
              <a:t>מיד עם אישור הנהלים תתבצע הדרכה פרטנית על הנהלים לכל חטיבה / מרחב בנפרד.</a:t>
            </a:r>
          </a:p>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he-IL" sz="2600" b="1" i="0" u="none" strike="noStrike" kern="1200" cap="none" spc="0" normalizeH="0" baseline="0" noProof="0" dirty="0">
              <a:ln>
                <a:noFill/>
              </a:ln>
              <a:solidFill>
                <a:srgbClr val="0070C0"/>
              </a:solidFill>
              <a:effectLst/>
              <a:uLnTx/>
              <a:uFillTx/>
              <a:latin typeface="David" panose="020E0502060401010101" pitchFamily="34" charset="-79"/>
              <a:ea typeface="+mn-ea"/>
              <a:cs typeface="David" panose="020E0502060401010101" pitchFamily="34" charset="-79"/>
            </a:endParaRPr>
          </a:p>
          <a:p>
            <a:pPr marL="0" marR="0" lvl="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he-IL" sz="2600" b="1" i="0" u="none" strike="noStrike" kern="1200" cap="none" spc="0" normalizeH="0" baseline="0" noProof="0" dirty="0">
                <a:ln>
                  <a:noFill/>
                </a:ln>
                <a:solidFill>
                  <a:srgbClr val="0070C0"/>
                </a:solidFill>
                <a:effectLst/>
                <a:uLnTx/>
                <a:uFillTx/>
                <a:latin typeface="David" panose="020E0502060401010101" pitchFamily="34" charset="-79"/>
                <a:ea typeface="+mn-ea"/>
                <a:cs typeface="David" panose="020E0502060401010101" pitchFamily="34" charset="-79"/>
              </a:rPr>
              <a:t> </a:t>
            </a:r>
          </a:p>
          <a:p>
            <a:pPr marL="0" indent="0">
              <a:buNone/>
            </a:pPr>
            <a:endParaRPr lang="he-IL" dirty="0">
              <a:latin typeface="David" panose="020E0502060401010101" pitchFamily="34" charset="-79"/>
              <a:cs typeface="David" panose="020E0502060401010101" pitchFamily="34" charset="-79"/>
            </a:endParaRPr>
          </a:p>
          <a:p>
            <a:endParaRPr lang="he-IL" dirty="0"/>
          </a:p>
          <a:p>
            <a:endParaRPr lang="he-IL" dirty="0"/>
          </a:p>
        </p:txBody>
      </p:sp>
    </p:spTree>
    <p:extLst>
      <p:ext uri="{BB962C8B-B14F-4D97-AF65-F5344CB8AC3E}">
        <p14:creationId xmlns:p14="http://schemas.microsoft.com/office/powerpoint/2010/main" val="2651359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9278C43-EEBC-4DB5-8E6C-AA7D2CCB369F}"/>
              </a:ext>
            </a:extLst>
          </p:cNvPr>
          <p:cNvSpPr>
            <a:spLocks noGrp="1"/>
          </p:cNvSpPr>
          <p:nvPr>
            <p:ph type="title"/>
          </p:nvPr>
        </p:nvSpPr>
        <p:spPr>
          <a:xfrm>
            <a:off x="990600" y="400050"/>
            <a:ext cx="10515600" cy="1325563"/>
          </a:xfrm>
        </p:spPr>
        <p:txBody>
          <a:bodyPr/>
          <a:lstStyle/>
          <a:p>
            <a:pPr algn="ctr"/>
            <a:r>
              <a:rPr lang="he-IL" b="1" dirty="0">
                <a:solidFill>
                  <a:srgbClr val="FF0000"/>
                </a:solidFill>
              </a:rPr>
              <a:t>פישוט שלב ב'</a:t>
            </a:r>
          </a:p>
        </p:txBody>
      </p:sp>
      <p:sp>
        <p:nvSpPr>
          <p:cNvPr id="3" name="מציין מיקום תוכן 2">
            <a:extLst>
              <a:ext uri="{FF2B5EF4-FFF2-40B4-BE49-F238E27FC236}">
                <a16:creationId xmlns:a16="http://schemas.microsoft.com/office/drawing/2014/main" id="{F0BC17D7-CB91-41A3-87FC-376AB21E223F}"/>
              </a:ext>
            </a:extLst>
          </p:cNvPr>
          <p:cNvSpPr>
            <a:spLocks noGrp="1"/>
          </p:cNvSpPr>
          <p:nvPr>
            <p:ph idx="1"/>
          </p:nvPr>
        </p:nvSpPr>
        <p:spPr>
          <a:xfrm>
            <a:off x="533400" y="1500981"/>
            <a:ext cx="11125200" cy="4956969"/>
          </a:xfrm>
        </p:spPr>
        <p:txBody>
          <a:bodyPr>
            <a:normAutofit/>
          </a:bodyPr>
          <a:lstStyle/>
          <a:p>
            <a:endParaRPr lang="he-IL" b="1" dirty="0">
              <a:solidFill>
                <a:srgbClr val="0070C0"/>
              </a:solidFill>
              <a:latin typeface="David" panose="020E0502060401010101" pitchFamily="34" charset="-79"/>
              <a:cs typeface="David" panose="020E0502060401010101" pitchFamily="34" charset="-79"/>
            </a:endParaRPr>
          </a:p>
          <a:p>
            <a:r>
              <a:rPr kumimoji="0" lang="he-IL" sz="2600" b="0" i="0" u="none" strike="noStrike" kern="1200" cap="none" spc="0" normalizeH="0" baseline="0" noProof="0" dirty="0">
                <a:ln>
                  <a:noFill/>
                </a:ln>
                <a:solidFill>
                  <a:prstClr val="black"/>
                </a:solidFill>
                <a:effectLst/>
                <a:uLnTx/>
                <a:uFillTx/>
                <a:latin typeface="David" panose="020E0502060401010101" pitchFamily="34" charset="-79"/>
                <a:ea typeface="+mj-ea"/>
                <a:cs typeface="David" panose="020E0502060401010101" pitchFamily="34" charset="-79"/>
              </a:rPr>
              <a:t>יציאה </a:t>
            </a:r>
            <a:r>
              <a:rPr kumimoji="0" lang="he-IL" sz="2600" b="1" i="0" u="sng" strike="noStrike" kern="1200" cap="none" spc="0" normalizeH="0" baseline="0" noProof="0" dirty="0">
                <a:ln>
                  <a:noFill/>
                </a:ln>
                <a:solidFill>
                  <a:srgbClr val="FF0000"/>
                </a:solidFill>
                <a:effectLst/>
                <a:uLnTx/>
                <a:uFillTx/>
                <a:latin typeface="David" panose="020E0502060401010101" pitchFamily="34" charset="-79"/>
                <a:ea typeface="+mj-ea"/>
                <a:cs typeface="David" panose="020E0502060401010101" pitchFamily="34" charset="-79"/>
              </a:rPr>
              <a:t>למכרז פומבי מדף </a:t>
            </a:r>
            <a:r>
              <a:rPr kumimoji="0" lang="he-IL" sz="2600" b="0" i="0" u="none" strike="noStrike" kern="1200" cap="none" spc="0" normalizeH="0" baseline="0" noProof="0" dirty="0">
                <a:ln>
                  <a:noFill/>
                </a:ln>
                <a:solidFill>
                  <a:prstClr val="black"/>
                </a:solidFill>
                <a:effectLst/>
                <a:uLnTx/>
                <a:uFillTx/>
                <a:latin typeface="David" panose="020E0502060401010101" pitchFamily="34" charset="-79"/>
                <a:ea typeface="+mj-ea"/>
                <a:cs typeface="David" panose="020E0502060401010101" pitchFamily="34" charset="-79"/>
              </a:rPr>
              <a:t>ככול שאושר על ידי הוועדה מכרז מדף, ניתן יהיה לפרסם מכרז כזה ללא אישור ועדה מראש ובלבד ששוריין תקציב מתאים והיציאה למכרז עודכנה במערכת לצורך בקרה.</a:t>
            </a:r>
            <a:r>
              <a:rPr lang="he-IL" sz="2400" b="1" dirty="0">
                <a:solidFill>
                  <a:srgbClr val="0070C0"/>
                </a:solidFill>
                <a:latin typeface="David" panose="020E0502060401010101" pitchFamily="34" charset="-79"/>
                <a:cs typeface="David" panose="020E0502060401010101" pitchFamily="34" charset="-79"/>
              </a:rPr>
              <a:t> מכרז פומבי מדף ראשון כפיילוט יהיה בתחום התשתיות </a:t>
            </a:r>
          </a:p>
          <a:p>
            <a:r>
              <a:rPr lang="he-IL" sz="2600" b="1" u="sng" dirty="0">
                <a:solidFill>
                  <a:srgbClr val="FF0000"/>
                </a:solidFill>
                <a:latin typeface="David" panose="020E0502060401010101" pitchFamily="34" charset="-79"/>
                <a:ea typeface="+mj-ea"/>
                <a:cs typeface="David" panose="020E0502060401010101" pitchFamily="34" charset="-79"/>
              </a:rPr>
              <a:t>מערכת התקשרויות קטנות</a:t>
            </a:r>
            <a:r>
              <a:rPr lang="he-IL" sz="2600" dirty="0">
                <a:solidFill>
                  <a:srgbClr val="FF0000"/>
                </a:solidFill>
                <a:latin typeface="David" panose="020E0502060401010101" pitchFamily="34" charset="-79"/>
                <a:ea typeface="+mj-ea"/>
                <a:cs typeface="David" panose="020E0502060401010101" pitchFamily="34" charset="-79"/>
              </a:rPr>
              <a:t> – </a:t>
            </a:r>
            <a:r>
              <a:rPr lang="en-US" sz="2600" dirty="0">
                <a:solidFill>
                  <a:srgbClr val="FF0000"/>
                </a:solidFill>
                <a:latin typeface="David" panose="020E0502060401010101" pitchFamily="34" charset="-79"/>
                <a:ea typeface="+mj-ea"/>
                <a:cs typeface="David" panose="020E0502060401010101" pitchFamily="34" charset="-79"/>
              </a:rPr>
              <a:t>UX</a:t>
            </a:r>
            <a:r>
              <a:rPr lang="he-IL" sz="2600" dirty="0">
                <a:solidFill>
                  <a:srgbClr val="FF0000"/>
                </a:solidFill>
                <a:latin typeface="David" panose="020E0502060401010101" pitchFamily="34" charset="-79"/>
                <a:ea typeface="+mj-ea"/>
                <a:cs typeface="David" panose="020E0502060401010101" pitchFamily="34" charset="-79"/>
              </a:rPr>
              <a:t> מחודש למערכת תוך שדרוג ויכולת להוצאת הזמנת רכש מתוך המערכת.</a:t>
            </a:r>
            <a:r>
              <a:rPr lang="he-IL" b="1" dirty="0">
                <a:solidFill>
                  <a:srgbClr val="0070C0"/>
                </a:solidFill>
                <a:latin typeface="David" panose="020E0502060401010101" pitchFamily="34" charset="-79"/>
                <a:cs typeface="David" panose="020E0502060401010101" pitchFamily="34" charset="-79"/>
              </a:rPr>
              <a:t> </a:t>
            </a:r>
          </a:p>
          <a:p>
            <a:r>
              <a:rPr lang="he-IL" b="1" dirty="0">
                <a:solidFill>
                  <a:srgbClr val="0070C0"/>
                </a:solidFill>
                <a:latin typeface="David" panose="020E0502060401010101" pitchFamily="34" charset="-79"/>
                <a:cs typeface="David" panose="020E0502060401010101" pitchFamily="34" charset="-79"/>
              </a:rPr>
              <a:t>מכרז פומבי מדף ומערכת התקשרויות קטנות יכנסו לתוקף עד סוף אוקטובר 2021 </a:t>
            </a:r>
            <a:endParaRPr lang="he-IL" sz="3200" dirty="0">
              <a:solidFill>
                <a:srgbClr val="FF0000"/>
              </a:solidFill>
              <a:latin typeface="David" panose="020E0502060401010101" pitchFamily="34" charset="-79"/>
              <a:ea typeface="+mj-ea"/>
              <a:cs typeface="David" panose="020E0502060401010101" pitchFamily="34" charset="-79"/>
            </a:endParaRPr>
          </a:p>
          <a:p>
            <a:endParaRPr lang="he-IL" sz="2600" b="1" u="sng" dirty="0">
              <a:solidFill>
                <a:srgbClr val="FF0000"/>
              </a:solidFill>
              <a:latin typeface="David" panose="020E0502060401010101" pitchFamily="34" charset="-79"/>
              <a:ea typeface="+mj-ea"/>
              <a:cs typeface="David" panose="020E0502060401010101" pitchFamily="34" charset="-79"/>
            </a:endParaRPr>
          </a:p>
          <a:p>
            <a:r>
              <a:rPr lang="he-IL" sz="2600" b="1" u="sng" dirty="0">
                <a:solidFill>
                  <a:srgbClr val="FF0000"/>
                </a:solidFill>
                <a:latin typeface="David" panose="020E0502060401010101" pitchFamily="34" charset="-79"/>
                <a:ea typeface="+mj-ea"/>
                <a:cs typeface="David" panose="020E0502060401010101" pitchFamily="34" charset="-79"/>
              </a:rPr>
              <a:t>מכרזי מסגרת </a:t>
            </a:r>
            <a:r>
              <a:rPr lang="he-IL" sz="2600" dirty="0">
                <a:solidFill>
                  <a:srgbClr val="FF0000"/>
                </a:solidFill>
                <a:latin typeface="David" panose="020E0502060401010101" pitchFamily="34" charset="-79"/>
                <a:ea typeface="+mj-ea"/>
                <a:cs typeface="David" panose="020E0502060401010101" pitchFamily="34" charset="-79"/>
              </a:rPr>
              <a:t>– מפתחים מערכת לניהול והזמנות מתוך הסכמי מסגרת שתהיה מחוברת לכספים ולספקים.</a:t>
            </a:r>
          </a:p>
          <a:p>
            <a:pPr marL="0" indent="0">
              <a:buNone/>
            </a:pPr>
            <a:endParaRPr lang="he-IL" dirty="0">
              <a:latin typeface="David" panose="020E0502060401010101" pitchFamily="34" charset="-79"/>
              <a:cs typeface="David" panose="020E0502060401010101" pitchFamily="34" charset="-79"/>
            </a:endParaRPr>
          </a:p>
          <a:p>
            <a:endParaRPr lang="he-IL" dirty="0"/>
          </a:p>
          <a:p>
            <a:endParaRPr lang="he-IL" dirty="0"/>
          </a:p>
        </p:txBody>
      </p:sp>
    </p:spTree>
    <p:extLst>
      <p:ext uri="{BB962C8B-B14F-4D97-AF65-F5344CB8AC3E}">
        <p14:creationId xmlns:p14="http://schemas.microsoft.com/office/powerpoint/2010/main" val="198984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3C61C2D-00FA-41CA-A66E-B00B9193E196}"/>
              </a:ext>
            </a:extLst>
          </p:cNvPr>
          <p:cNvSpPr>
            <a:spLocks noGrp="1"/>
          </p:cNvSpPr>
          <p:nvPr>
            <p:ph type="title"/>
          </p:nvPr>
        </p:nvSpPr>
        <p:spPr/>
        <p:txBody>
          <a:bodyPr/>
          <a:lstStyle/>
          <a:p>
            <a:r>
              <a:rPr lang="he-IL" b="1" dirty="0">
                <a:solidFill>
                  <a:srgbClr val="FF0000"/>
                </a:solidFill>
                <a:latin typeface="David" panose="020E0502060401010101" pitchFamily="34" charset="-79"/>
                <a:cs typeface="David" panose="020E0502060401010101" pitchFamily="34" charset="-79"/>
              </a:rPr>
              <a:t>ועדת נהלים</a:t>
            </a:r>
          </a:p>
        </p:txBody>
      </p:sp>
      <p:sp>
        <p:nvSpPr>
          <p:cNvPr id="3" name="מציין מיקום תוכן 2">
            <a:extLst>
              <a:ext uri="{FF2B5EF4-FFF2-40B4-BE49-F238E27FC236}">
                <a16:creationId xmlns:a16="http://schemas.microsoft.com/office/drawing/2014/main" id="{A6721397-FA7D-4EE4-809F-97D0BCD647B7}"/>
              </a:ext>
            </a:extLst>
          </p:cNvPr>
          <p:cNvSpPr>
            <a:spLocks noGrp="1"/>
          </p:cNvSpPr>
          <p:nvPr>
            <p:ph idx="1"/>
          </p:nvPr>
        </p:nvSpPr>
        <p:spPr>
          <a:xfrm>
            <a:off x="704850" y="1466850"/>
            <a:ext cx="10648950" cy="5026025"/>
          </a:xfrm>
        </p:spPr>
        <p:txBody>
          <a:bodyPr>
            <a:normAutofit lnSpcReduction="10000"/>
          </a:bodyPr>
          <a:lstStyle/>
          <a:p>
            <a:r>
              <a:rPr lang="he-IL" dirty="0">
                <a:latin typeface="David" panose="020E0502060401010101" pitchFamily="34" charset="-79"/>
                <a:cs typeface="David" panose="020E0502060401010101" pitchFamily="34" charset="-79"/>
              </a:rPr>
              <a:t>בספטמבר 2018 הוקמה ועדת נהלים בקק"ל (ועדה לטיוב נהלים ופישוט הליכים)</a:t>
            </a:r>
          </a:p>
          <a:p>
            <a:r>
              <a:rPr lang="he-IL" b="1" dirty="0">
                <a:latin typeface="David" panose="020E0502060401010101" pitchFamily="34" charset="-79"/>
                <a:cs typeface="David" panose="020E0502060401010101" pitchFamily="34" charset="-79"/>
              </a:rPr>
              <a:t>חברי הוועדה</a:t>
            </a:r>
            <a:r>
              <a:rPr lang="he-IL" dirty="0">
                <a:latin typeface="David" panose="020E0502060401010101" pitchFamily="34" charset="-79"/>
                <a:cs typeface="David" panose="020E0502060401010101" pitchFamily="34" charset="-79"/>
              </a:rPr>
              <a:t>: דורית חבני, מיקי סהר, שוקי רוזן, מדלן כהן, חיים מסינג, רן קציר, אבי מוסן, ירמי דוד, מיכל שגיא חנין, רונית פלח.</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תפקידי הוועדה לפשט הליכים בארגון ולטייב נהלים.</a:t>
            </a:r>
          </a:p>
          <a:p>
            <a:endParaRPr lang="he-IL" dirty="0">
              <a:latin typeface="David" panose="020E0502060401010101" pitchFamily="34" charset="-79"/>
              <a:cs typeface="David" panose="020E0502060401010101" pitchFamily="34" charset="-79"/>
            </a:endParaRPr>
          </a:p>
          <a:p>
            <a:r>
              <a:rPr lang="he-IL" dirty="0">
                <a:latin typeface="David" panose="020E0502060401010101" pitchFamily="34" charset="-79"/>
                <a:cs typeface="David" panose="020E0502060401010101" pitchFamily="34" charset="-79"/>
              </a:rPr>
              <a:t>לאחר עבודה אושרה המלצת הוועדה בדבר מספר הקלות לפישוט הליכים וטיוב נהלים </a:t>
            </a:r>
          </a:p>
          <a:p>
            <a:pPr marL="0" indent="0">
              <a:buNone/>
            </a:pPr>
            <a:endParaRPr lang="he-IL"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a:p>
            <a:r>
              <a:rPr lang="he-IL" b="1" dirty="0">
                <a:latin typeface="David" panose="020E0502060401010101" pitchFamily="34" charset="-79"/>
                <a:cs typeface="David" panose="020E0502060401010101" pitchFamily="34" charset="-79"/>
              </a:rPr>
              <a:t>הוועדה זמינה לשמוע כל הערה מהשטח כדי לייעל את העבודה השוטפת.</a:t>
            </a:r>
          </a:p>
        </p:txBody>
      </p:sp>
    </p:spTree>
    <p:extLst>
      <p:ext uri="{BB962C8B-B14F-4D97-AF65-F5344CB8AC3E}">
        <p14:creationId xmlns:p14="http://schemas.microsoft.com/office/powerpoint/2010/main" val="313286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3C61C2D-00FA-41CA-A66E-B00B9193E196}"/>
              </a:ext>
            </a:extLst>
          </p:cNvPr>
          <p:cNvSpPr>
            <a:spLocks noGrp="1"/>
          </p:cNvSpPr>
          <p:nvPr>
            <p:ph type="title"/>
          </p:nvPr>
        </p:nvSpPr>
        <p:spPr/>
        <p:txBody>
          <a:bodyPr/>
          <a:lstStyle/>
          <a:p>
            <a:pPr algn="ctr"/>
            <a:r>
              <a:rPr lang="he-IL" b="1" dirty="0">
                <a:solidFill>
                  <a:srgbClr val="FF0000"/>
                </a:solidFill>
                <a:latin typeface="David" panose="020E0502060401010101" pitchFamily="34" charset="-79"/>
                <a:cs typeface="David" panose="020E0502060401010101" pitchFamily="34" charset="-79"/>
              </a:rPr>
              <a:t>פישוט הליכים וועדות מקצועיות בקק"ל</a:t>
            </a:r>
          </a:p>
        </p:txBody>
      </p:sp>
      <p:sp>
        <p:nvSpPr>
          <p:cNvPr id="3" name="מציין מיקום תוכן 2">
            <a:extLst>
              <a:ext uri="{FF2B5EF4-FFF2-40B4-BE49-F238E27FC236}">
                <a16:creationId xmlns:a16="http://schemas.microsoft.com/office/drawing/2014/main" id="{A6721397-FA7D-4EE4-809F-97D0BCD647B7}"/>
              </a:ext>
            </a:extLst>
          </p:cNvPr>
          <p:cNvSpPr>
            <a:spLocks noGrp="1"/>
          </p:cNvSpPr>
          <p:nvPr>
            <p:ph idx="1"/>
          </p:nvPr>
        </p:nvSpPr>
        <p:spPr>
          <a:xfrm>
            <a:off x="200025" y="1466850"/>
            <a:ext cx="11620500" cy="5026025"/>
          </a:xfrm>
        </p:spPr>
        <p:txBody>
          <a:bodyPr>
            <a:normAutofit lnSpcReduction="10000"/>
          </a:bodyPr>
          <a:lstStyle/>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4000" b="1" i="0" u="none" strike="noStrike" kern="1200" cap="none" spc="0" normalizeH="0" baseline="0" noProof="0" dirty="0">
                <a:ln>
                  <a:noFill/>
                </a:ln>
                <a:solidFill>
                  <a:schemeClr val="accent1"/>
                </a:solidFill>
                <a:effectLst/>
                <a:uLnTx/>
                <a:uFillTx/>
                <a:latin typeface="David" panose="020E0502060401010101" pitchFamily="34" charset="-79"/>
                <a:ea typeface="+mn-ea"/>
                <a:cs typeface="David" panose="020E0502060401010101" pitchFamily="34" charset="-79"/>
              </a:rPr>
              <a:t>ועדת מכרזים עליונה</a:t>
            </a:r>
          </a:p>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4000" b="1" i="0" u="none" strike="noStrike" kern="1200" cap="none" spc="0" normalizeH="0" baseline="0" noProof="0" dirty="0">
                <a:ln>
                  <a:noFill/>
                </a:ln>
                <a:solidFill>
                  <a:schemeClr val="accent1"/>
                </a:solidFill>
                <a:effectLst/>
                <a:uLnTx/>
                <a:uFillTx/>
                <a:latin typeface="David" panose="020E0502060401010101" pitchFamily="34" charset="-79"/>
                <a:ea typeface="+mn-ea"/>
                <a:cs typeface="David" panose="020E0502060401010101" pitchFamily="34" charset="-79"/>
              </a:rPr>
              <a:t>ועדת מכרזים כללית </a:t>
            </a:r>
          </a:p>
          <a:p>
            <a:pPr marL="228600" marR="0" lvl="0" indent="-228600" algn="ct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he-IL" sz="4000" b="1" i="0" u="none" strike="noStrike" kern="1200" cap="none" spc="0" normalizeH="0" baseline="0" noProof="0" dirty="0">
                <a:ln>
                  <a:noFill/>
                </a:ln>
                <a:solidFill>
                  <a:schemeClr val="accent1"/>
                </a:solidFill>
                <a:effectLst/>
                <a:uLnTx/>
                <a:uFillTx/>
                <a:latin typeface="David" panose="020E0502060401010101" pitchFamily="34" charset="-79"/>
                <a:ea typeface="+mn-ea"/>
                <a:cs typeface="David" panose="020E0502060401010101" pitchFamily="34" charset="-79"/>
              </a:rPr>
              <a:t>ועדת מכרזים </a:t>
            </a:r>
            <a:r>
              <a:rPr kumimoji="0" lang="he-IL" sz="4000" b="1" i="0" u="none" strike="noStrike" kern="1200" cap="none" spc="0" normalizeH="0" baseline="0" noProof="0" dirty="0" err="1">
                <a:ln>
                  <a:noFill/>
                </a:ln>
                <a:solidFill>
                  <a:schemeClr val="accent1"/>
                </a:solidFill>
                <a:effectLst/>
                <a:uLnTx/>
                <a:uFillTx/>
                <a:latin typeface="David" panose="020E0502060401010101" pitchFamily="34" charset="-79"/>
                <a:ea typeface="+mn-ea"/>
                <a:cs typeface="David" panose="020E0502060401010101" pitchFamily="34" charset="-79"/>
              </a:rPr>
              <a:t>לשתפ"ים</a:t>
            </a:r>
            <a:r>
              <a:rPr kumimoji="0" lang="he-IL" sz="4000" b="1" i="0" u="none" strike="noStrike" kern="1200" cap="none" spc="0" normalizeH="0" baseline="0" noProof="0" dirty="0">
                <a:ln>
                  <a:noFill/>
                </a:ln>
                <a:solidFill>
                  <a:schemeClr val="accent1"/>
                </a:solidFill>
                <a:effectLst/>
                <a:uLnTx/>
                <a:uFillTx/>
                <a:latin typeface="David" panose="020E0502060401010101" pitchFamily="34" charset="-79"/>
                <a:ea typeface="+mn-ea"/>
                <a:cs typeface="David" panose="020E0502060401010101" pitchFamily="34" charset="-79"/>
              </a:rPr>
              <a:t> </a:t>
            </a: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he-IL" sz="4000" b="1" i="0" u="none" strike="noStrike" kern="1200" cap="none" spc="0" normalizeH="0" baseline="0" noProof="0" dirty="0">
              <a:ln>
                <a:noFill/>
              </a:ln>
              <a:solidFill>
                <a:schemeClr val="accent1"/>
              </a:solidFill>
              <a:effectLst/>
              <a:uLnTx/>
              <a:uFillTx/>
              <a:latin typeface="David" panose="020E0502060401010101" pitchFamily="34" charset="-79"/>
              <a:ea typeface="+mn-ea"/>
              <a:cs typeface="David" panose="020E0502060401010101" pitchFamily="34" charset="-79"/>
            </a:endParaRPr>
          </a:p>
          <a:p>
            <a:pPr marL="0" marR="0" lvl="0" indent="0" algn="ctr" defTabSz="914400" rtl="1" eaLnBrk="1" fontAlgn="auto" latinLnBrk="0" hangingPunct="1">
              <a:lnSpc>
                <a:spcPct val="90000"/>
              </a:lnSpc>
              <a:spcBef>
                <a:spcPts val="1000"/>
              </a:spcBef>
              <a:spcAft>
                <a:spcPts val="0"/>
              </a:spcAft>
              <a:buClrTx/>
              <a:buSzTx/>
              <a:buNone/>
              <a:tabLst/>
              <a:defRPr/>
            </a:pPr>
            <a:r>
              <a:rPr kumimoji="0" lang="he-IL" sz="4000" b="1"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ידונו בנושאים שבסמכותם תוך האצלת סמכויות </a:t>
            </a:r>
          </a:p>
          <a:p>
            <a:pPr marL="0" marR="0" lvl="0" indent="0" algn="ctr" defTabSz="914400" rtl="1" eaLnBrk="1" fontAlgn="auto" latinLnBrk="0" hangingPunct="1">
              <a:lnSpc>
                <a:spcPct val="90000"/>
              </a:lnSpc>
              <a:spcBef>
                <a:spcPts val="1000"/>
              </a:spcBef>
              <a:spcAft>
                <a:spcPts val="0"/>
              </a:spcAft>
              <a:buClrTx/>
              <a:buSzTx/>
              <a:buNone/>
              <a:tabLst/>
              <a:defRPr/>
            </a:pPr>
            <a:r>
              <a:rPr kumimoji="0" lang="he-IL" sz="28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הכוונה שחלק מהנושאים שנידונים בוועדה </a:t>
            </a:r>
          </a:p>
          <a:p>
            <a:pPr marL="0" marR="0" lvl="0" indent="0" algn="ctr" defTabSz="914400" rtl="1" eaLnBrk="1" fontAlgn="auto" latinLnBrk="0" hangingPunct="1">
              <a:lnSpc>
                <a:spcPct val="90000"/>
              </a:lnSpc>
              <a:spcBef>
                <a:spcPts val="1000"/>
              </a:spcBef>
              <a:spcAft>
                <a:spcPts val="0"/>
              </a:spcAft>
              <a:buClrTx/>
              <a:buSzTx/>
              <a:buNone/>
              <a:tabLst/>
              <a:defRPr/>
            </a:pPr>
            <a:r>
              <a:rPr kumimoji="0" lang="he-IL" sz="2800" b="0"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יהיו בסמכות היחידות ללא צורך בהגעה לוועדות</a:t>
            </a:r>
            <a:endParaRPr kumimoji="0" lang="he-IL" sz="4000" b="1"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endParaRPr>
          </a:p>
          <a:p>
            <a:pPr marL="0" marR="0" lvl="0" indent="0" algn="ctr" defTabSz="914400" rtl="1" eaLnBrk="1" fontAlgn="auto" latinLnBrk="0" hangingPunct="1">
              <a:lnSpc>
                <a:spcPct val="90000"/>
              </a:lnSpc>
              <a:spcBef>
                <a:spcPts val="1000"/>
              </a:spcBef>
              <a:spcAft>
                <a:spcPts val="0"/>
              </a:spcAft>
              <a:buClrTx/>
              <a:buSzTx/>
              <a:buNone/>
              <a:tabLst/>
              <a:defRPr/>
            </a:pPr>
            <a:r>
              <a:rPr kumimoji="0" lang="he-IL" sz="4000" b="1" i="0" u="none" strike="noStrike" kern="1200" cap="none" spc="0" normalizeH="0" baseline="0" noProof="0" dirty="0">
                <a:ln>
                  <a:noFill/>
                </a:ln>
                <a:solidFill>
                  <a:prstClr val="black"/>
                </a:solidFill>
                <a:effectLst/>
                <a:uLnTx/>
                <a:uFillTx/>
                <a:latin typeface="David" panose="020E0502060401010101" pitchFamily="34" charset="-79"/>
                <a:ea typeface="+mn-ea"/>
                <a:cs typeface="David" panose="020E0502060401010101" pitchFamily="34" charset="-79"/>
              </a:rPr>
              <a:t>כמפורט להלן:</a:t>
            </a:r>
          </a:p>
          <a:p>
            <a:endParaRPr lang="he-IL" b="1"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81931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7ECFC79-A110-420D-89C6-57237330EE7E}"/>
              </a:ext>
            </a:extLst>
          </p:cNvPr>
          <p:cNvSpPr>
            <a:spLocks noGrp="1"/>
          </p:cNvSpPr>
          <p:nvPr>
            <p:ph type="title"/>
          </p:nvPr>
        </p:nvSpPr>
        <p:spPr>
          <a:xfrm>
            <a:off x="752475" y="457200"/>
            <a:ext cx="11163300" cy="1325563"/>
          </a:xfrm>
        </p:spPr>
        <p:txBody>
          <a:bodyPr/>
          <a:lstStyle/>
          <a:p>
            <a:pPr algn="ctr"/>
            <a:r>
              <a:rPr lang="he-IL" b="1" dirty="0">
                <a:solidFill>
                  <a:srgbClr val="FF0000"/>
                </a:solidFill>
              </a:rPr>
              <a:t>האצלת סמכויות מועדת מכרזים עליונה, כללית ושתפים</a:t>
            </a:r>
            <a:endParaRPr lang="he-IL" sz="3600" b="1" dirty="0"/>
          </a:p>
        </p:txBody>
      </p:sp>
      <p:sp>
        <p:nvSpPr>
          <p:cNvPr id="3" name="מציין מיקום תוכן 2">
            <a:extLst>
              <a:ext uri="{FF2B5EF4-FFF2-40B4-BE49-F238E27FC236}">
                <a16:creationId xmlns:a16="http://schemas.microsoft.com/office/drawing/2014/main" id="{F9BF0499-7617-457E-BCD5-504B847CFDC5}"/>
              </a:ext>
            </a:extLst>
          </p:cNvPr>
          <p:cNvSpPr>
            <a:spLocks noGrp="1"/>
          </p:cNvSpPr>
          <p:nvPr>
            <p:ph idx="1"/>
          </p:nvPr>
        </p:nvSpPr>
        <p:spPr>
          <a:xfrm>
            <a:off x="385762" y="1963738"/>
            <a:ext cx="11420475" cy="4065587"/>
          </a:xfrm>
        </p:spPr>
        <p:txBody>
          <a:bodyPr>
            <a:normAutofit/>
          </a:bodyPr>
          <a:lstStyle/>
          <a:p>
            <a:pPr marL="0" indent="0" rtl="0">
              <a:buNone/>
            </a:pPr>
            <a:r>
              <a:rPr lang="he-IL" b="1" dirty="0">
                <a:solidFill>
                  <a:schemeClr val="accent5">
                    <a:lumMod val="75000"/>
                  </a:schemeClr>
                </a:solidFill>
                <a:latin typeface="David" panose="020E0502060401010101" pitchFamily="34" charset="-79"/>
                <a:cs typeface="David" panose="020E0502060401010101" pitchFamily="34" charset="-79"/>
              </a:rPr>
              <a:t>1. </a:t>
            </a:r>
            <a:r>
              <a:rPr lang="he-IL" dirty="0">
                <a:latin typeface="David" panose="020E0502060401010101" pitchFamily="34" charset="-79"/>
                <a:cs typeface="David" panose="020E0502060401010101" pitchFamily="34" charset="-79"/>
              </a:rPr>
              <a:t>מימושי אופציה בחוזים לאחר שריון תקציבי תוך עדכון המערכת הממוחשבת בלבד. </a:t>
            </a:r>
          </a:p>
          <a:p>
            <a:pPr marL="0" indent="0">
              <a:buNone/>
            </a:pPr>
            <a:r>
              <a:rPr lang="he-IL" b="1" dirty="0">
                <a:solidFill>
                  <a:schemeClr val="accent5">
                    <a:lumMod val="75000"/>
                  </a:schemeClr>
                </a:solidFill>
                <a:latin typeface="David" panose="020E0502060401010101" pitchFamily="34" charset="-79"/>
                <a:cs typeface="David" panose="020E0502060401010101" pitchFamily="34" charset="-79"/>
              </a:rPr>
              <a:t>2. </a:t>
            </a:r>
            <a:r>
              <a:rPr lang="he-IL" dirty="0">
                <a:latin typeface="David" panose="020E0502060401010101" pitchFamily="34" charset="-79"/>
                <a:cs typeface="David" panose="020E0502060401010101" pitchFamily="34" charset="-79"/>
              </a:rPr>
              <a:t>דיווחים לוועדה יוזנו במערכת ויועברו לידיעת הוועדה ע"י אגף התקשרויות במייל אחת לרבעון.</a:t>
            </a:r>
          </a:p>
          <a:p>
            <a:pPr marL="0" indent="0">
              <a:buNone/>
            </a:pPr>
            <a:r>
              <a:rPr lang="he-IL" b="1" dirty="0">
                <a:solidFill>
                  <a:schemeClr val="accent5">
                    <a:lumMod val="75000"/>
                  </a:schemeClr>
                </a:solidFill>
                <a:latin typeface="David" panose="020E0502060401010101" pitchFamily="34" charset="-79"/>
                <a:cs typeface="David" panose="020E0502060401010101" pitchFamily="34" charset="-79"/>
              </a:rPr>
              <a:t>3. </a:t>
            </a:r>
            <a:r>
              <a:rPr lang="he-IL" dirty="0">
                <a:latin typeface="David" panose="020E0502060401010101" pitchFamily="34" charset="-79"/>
                <a:cs typeface="David" panose="020E0502060401010101" pitchFamily="34" charset="-79"/>
              </a:rPr>
              <a:t>הרחבת התקשרות בזמן ללא תוספת כספית להתקשרות תוך עדכון המערכת הממוחשבת.</a:t>
            </a:r>
          </a:p>
          <a:p>
            <a:pPr marL="0" indent="0">
              <a:buNone/>
            </a:pPr>
            <a:r>
              <a:rPr lang="he-IL" b="1" dirty="0">
                <a:solidFill>
                  <a:schemeClr val="accent5">
                    <a:lumMod val="75000"/>
                  </a:schemeClr>
                </a:solidFill>
                <a:latin typeface="David" panose="020E0502060401010101" pitchFamily="34" charset="-79"/>
                <a:cs typeface="David" panose="020E0502060401010101" pitchFamily="34" charset="-79"/>
              </a:rPr>
              <a:t>4. </a:t>
            </a:r>
            <a:r>
              <a:rPr lang="he-IL" dirty="0">
                <a:latin typeface="David" panose="020E0502060401010101" pitchFamily="34" charset="-79"/>
                <a:cs typeface="David" panose="020E0502060401010101" pitchFamily="34" charset="-79"/>
              </a:rPr>
              <a:t>הרחבת התקשרות עד 15% או עד לסכום של 50,000 ₪ הנמוך מבניהם בכל התקשרות לאחר שריון תקציבי תוך עדכון המערכת הממוחשבת. </a:t>
            </a:r>
          </a:p>
          <a:p>
            <a:pPr marL="0" indent="0" algn="just">
              <a:buNone/>
            </a:pPr>
            <a:r>
              <a:rPr lang="he-IL" b="1" dirty="0">
                <a:solidFill>
                  <a:schemeClr val="accent5">
                    <a:lumMod val="75000"/>
                  </a:schemeClr>
                </a:solidFill>
                <a:latin typeface="David" panose="020E0502060401010101" pitchFamily="34" charset="-79"/>
                <a:cs typeface="David" panose="020E0502060401010101" pitchFamily="34" charset="-79"/>
              </a:rPr>
              <a:t>5. </a:t>
            </a:r>
            <a:r>
              <a:rPr lang="he-IL" dirty="0">
                <a:latin typeface="David" panose="020E0502060401010101" pitchFamily="34" charset="-79"/>
                <a:cs typeface="David" panose="020E0502060401010101" pitchFamily="34" charset="-79"/>
              </a:rPr>
              <a:t>הפסקת התקשרות – יערך שימוע מראש ללא אישור מקדים של הוועדה.</a:t>
            </a:r>
          </a:p>
          <a:p>
            <a:pPr marL="0" marR="0" lvl="0" indent="0" algn="r" defTabSz="914400" rtl="1" eaLnBrk="1" fontAlgn="auto" latinLnBrk="0" hangingPunct="1">
              <a:lnSpc>
                <a:spcPct val="90000"/>
              </a:lnSpc>
              <a:spcBef>
                <a:spcPts val="1000"/>
              </a:spcBef>
              <a:spcAft>
                <a:spcPts val="0"/>
              </a:spcAft>
              <a:buClrTx/>
              <a:buSzTx/>
              <a:buNone/>
              <a:tabLst/>
              <a:defRPr/>
            </a:pPr>
            <a:endParaRPr lang="he-IL" dirty="0">
              <a:highlight>
                <a:srgbClr val="FFFF00"/>
              </a:highlight>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58224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933450" y="-19050"/>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מימוש אופציה (סעיף 54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515600" cy="5667375"/>
          </a:xfrm>
        </p:spPr>
        <p:txBody>
          <a:bodyPr>
            <a:normAutofit fontScale="92500"/>
          </a:bodyPr>
          <a:lstStyle/>
          <a:p>
            <a:pPr marR="408305" algn="just">
              <a:lnSpc>
                <a:spcPct val="115000"/>
              </a:lnSpc>
              <a:spcBef>
                <a:spcPts val="600"/>
              </a:spcBef>
              <a:spcAft>
                <a:spcPts val="600"/>
              </a:spcAft>
              <a:buSzPts val="1200"/>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מנהל היחידה המזמינה רשאי להחליט על מימוש זכות ברירה בהסכם שכרתה קק"ל להתקשרות שאינה התקשרות מיוחדת או שאינה התקשרות לביצוע עבודות הנדסיות,  ובלבד שהוקצה תקציב לצורך מימוש זכות הברירה. על אף האמור, ועדת המכרזים תהיה רשאית לקבוע בהתקשרות מסוימת או בסוג מסוים של התקשרויות, כי מימוש זכות הברירה יותנה באישורה מראש.</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מנהל היחידה המזמינה רשאי להחליט על מימוש זכות ברירה בהסכם שכרתה קק"ל להתקשרות לביצוע עבודות הנדסיות עד לשווי מצטבר של 500,000 ש"ח (כולל מע"מ), ובלבד שהוקצה תקציב לצורך מימוש זכות הברירה. עלה שווין של זכויות הברירה שמומשו בהסכם על 500,000 ש"ח, מימוש זכות הברירה מותנה באישור מראש של ועדת המכרזים.</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יחידה מזמינה שמימשה זכות ברירה, תדווח על כך באופן שיקבע אגף התקשרויות.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endParaRPr lang="he-IL" dirty="0"/>
          </a:p>
        </p:txBody>
      </p:sp>
    </p:spTree>
    <p:extLst>
      <p:ext uri="{BB962C8B-B14F-4D97-AF65-F5344CB8AC3E}">
        <p14:creationId xmlns:p14="http://schemas.microsoft.com/office/powerpoint/2010/main" val="315516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C605D54-A803-422D-ABF6-29701686EBE2}"/>
              </a:ext>
            </a:extLst>
          </p:cNvPr>
          <p:cNvSpPr>
            <a:spLocks noGrp="1"/>
          </p:cNvSpPr>
          <p:nvPr>
            <p:ph type="title"/>
          </p:nvPr>
        </p:nvSpPr>
        <p:spPr>
          <a:xfrm>
            <a:off x="838200" y="18255"/>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דיווחים לוועדה</a:t>
            </a:r>
          </a:p>
        </p:txBody>
      </p:sp>
      <p:sp>
        <p:nvSpPr>
          <p:cNvPr id="3" name="מציין מיקום תוכן 2">
            <a:extLst>
              <a:ext uri="{FF2B5EF4-FFF2-40B4-BE49-F238E27FC236}">
                <a16:creationId xmlns:a16="http://schemas.microsoft.com/office/drawing/2014/main" id="{AC504881-D71F-444D-9873-41BF46752212}"/>
              </a:ext>
            </a:extLst>
          </p:cNvPr>
          <p:cNvSpPr>
            <a:spLocks noGrp="1"/>
          </p:cNvSpPr>
          <p:nvPr>
            <p:ph idx="1"/>
          </p:nvPr>
        </p:nvSpPr>
        <p:spPr>
          <a:xfrm>
            <a:off x="838200" y="1253330"/>
            <a:ext cx="10515600" cy="4995069"/>
          </a:xfrm>
        </p:spPr>
        <p:txBody>
          <a:bodyPr>
            <a:normAutofit fontScale="85000" lnSpcReduction="20000"/>
          </a:bodyPr>
          <a:lstStyle/>
          <a:p>
            <a:r>
              <a:rPr lang="he-IL" dirty="0"/>
              <a:t>כל הדיווחים / עדכונים לוועדה יוזנו במערכת מכרזים ויועברו לוועדה אחת לרבעון על ידי אגף התקשרויות.</a:t>
            </a:r>
          </a:p>
          <a:p>
            <a:endParaRPr lang="he-IL" dirty="0"/>
          </a:p>
          <a:p>
            <a:r>
              <a:rPr lang="he-IL" sz="4400" b="1" dirty="0">
                <a:solidFill>
                  <a:srgbClr val="FF0000"/>
                </a:solidFill>
                <a:latin typeface="David" panose="020E0502060401010101" pitchFamily="34" charset="-79"/>
                <a:ea typeface="+mj-ea"/>
                <a:cs typeface="David" panose="020E0502060401010101" pitchFamily="34" charset="-79"/>
              </a:rPr>
              <a:t>מתן זכות טיעון לפני החלטה (סעיף 57 לנוהל)</a:t>
            </a:r>
            <a:endParaRPr kumimoji="0" lang="he-IL" sz="4400" b="1" i="0" u="none" strike="noStrike" kern="1200" cap="none" spc="0" normalizeH="0" baseline="0" noProof="0" dirty="0">
              <a:ln>
                <a:noFill/>
              </a:ln>
              <a:solidFill>
                <a:srgbClr val="FF0000"/>
              </a:solidFill>
              <a:effectLst/>
              <a:uLnTx/>
              <a:uFillTx/>
              <a:latin typeface="David" panose="020E0502060401010101" pitchFamily="34" charset="-79"/>
              <a:ea typeface="+mj-ea"/>
              <a:cs typeface="David" panose="020E0502060401010101" pitchFamily="34" charset="-79"/>
            </a:endParaRPr>
          </a:p>
          <a:p>
            <a:pPr marL="342900" marR="408305" lvl="0" indent="-342900" algn="r" rtl="1">
              <a:lnSpc>
                <a:spcPct val="150000"/>
              </a:lnSpc>
              <a:spcBef>
                <a:spcPts val="600"/>
              </a:spcBef>
              <a:spcAft>
                <a:spcPts val="600"/>
              </a:spcAft>
              <a:buSzPts val="1200"/>
              <a:buFont typeface="+mj-cs"/>
              <a:buAutoNum type="hebrew2Minus"/>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בכל מקום שבו נקבע בנוהל זה כי החלטה מסוימת כפופה למתן זכות טיעון למציע או כי ועדת המכרזים רשאית להעניק למציע זכות טיעון בטרם תקבל החלטה, רשאית היחידה המזמינה להעניק למציע או לספק זכות טיעון בטרם תפנה אל הוועדה. לאחר מכן תובא עמדתו של המציע או הספק בפני הוועדה יחד עם המלצתה של היחידה המזמינה, לצורך קבלת החלטה בוועדה.</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408305" lvl="0" indent="-342900" algn="just" rtl="1">
              <a:lnSpc>
                <a:spcPct val="150000"/>
              </a:lnSpc>
              <a:spcBef>
                <a:spcPts val="600"/>
              </a:spcBef>
              <a:spcAft>
                <a:spcPts val="600"/>
              </a:spcAft>
              <a:buSzPts val="1200"/>
              <a:buFont typeface="+mj-cs"/>
              <a:buAutoNum type="hebrew2Minus"/>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זכות הטיעון יכול שתינתן בכתב או בעל-פה.</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he-IL" dirty="0"/>
          </a:p>
        </p:txBody>
      </p:sp>
    </p:spTree>
    <p:extLst>
      <p:ext uri="{BB962C8B-B14F-4D97-AF65-F5344CB8AC3E}">
        <p14:creationId xmlns:p14="http://schemas.microsoft.com/office/powerpoint/2010/main" val="3508954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933450" y="-19050"/>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התקשרויות ללא אישור ועדה (סעיף 14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515600" cy="5667375"/>
          </a:xfrm>
        </p:spPr>
        <p:txBody>
          <a:bodyPr>
            <a:normAutofit/>
          </a:bodyPr>
          <a:lstStyle/>
          <a:p>
            <a:pPr marR="408305" algn="just">
              <a:lnSpc>
                <a:spcPct val="115000"/>
              </a:lnSpc>
              <a:spcBef>
                <a:spcPts val="600"/>
              </a:spcBef>
              <a:spcAft>
                <a:spcPts val="600"/>
              </a:spcAft>
              <a:buSzPts val="1200"/>
            </a:pPr>
            <a:r>
              <a:rPr lang="he-IL" b="1" dirty="0">
                <a:solidFill>
                  <a:srgbClr val="FF0000"/>
                </a:solidFill>
                <a:latin typeface="David" panose="020E0502060401010101" pitchFamily="34" charset="-79"/>
                <a:cs typeface="David" panose="020E0502060401010101" pitchFamily="34" charset="-79"/>
              </a:rPr>
              <a:t>הרחבת התקשרות</a:t>
            </a:r>
          </a:p>
          <a:p>
            <a:pPr marL="539750" algn="just" rtl="1">
              <a:lnSpc>
                <a:spcPct val="115000"/>
              </a:lnSpc>
              <a:spcBef>
                <a:spcPts val="600"/>
              </a:spcBef>
              <a:spcAft>
                <a:spcPts val="600"/>
              </a:spcAft>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התקשרות המשך שאינה התקשרות מיוחדת הנערכת במהלך תקופת ההתקשרות או בסמוך למועד סיומה שמתקיים בה לפחות אחד מאלה: (התקשרות כאמור תעודכן במערכת המכרזים של קק"ל):</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948690" lvl="0" indent="-342900" algn="just" rtl="1">
              <a:lnSpc>
                <a:spcPct val="150000"/>
              </a:lnSpc>
              <a:spcBef>
                <a:spcPts val="600"/>
              </a:spcBef>
              <a:spcAft>
                <a:spcPts val="600"/>
              </a:spcAft>
              <a:buSzPts val="1200"/>
              <a:buFont typeface="+mj-lt"/>
              <a:buAutoNum type="arabicPeriod"/>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היא הארכת התקשרות בזמן ללא עלות נוספת.</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948690" lvl="0" indent="-342900" algn="just" rtl="1">
              <a:lnSpc>
                <a:spcPct val="150000"/>
              </a:lnSpc>
              <a:spcBef>
                <a:spcPts val="600"/>
              </a:spcBef>
              <a:spcAft>
                <a:spcPts val="600"/>
              </a:spcAft>
              <a:buSzPts val="1200"/>
              <a:buFont typeface="+mj-lt"/>
              <a:buAutoNum type="arabicPeriod"/>
            </a:pPr>
            <a:r>
              <a:rPr lang="he-IL" sz="2800" dirty="0">
                <a:effectLst/>
                <a:latin typeface="Times New Roman" panose="02020603050405020304" pitchFamily="18" charset="0"/>
                <a:ea typeface="Times New Roman" panose="02020603050405020304" pitchFamily="18" charset="0"/>
                <a:cs typeface="David" panose="020E0502060401010101" pitchFamily="34" charset="-79"/>
              </a:rPr>
              <a:t>שוויה של התקשרות ההמשך אינו עולה על 50,000 ש"ח ואינו עולה על 15% משווי ההתקשרות הראשונה ויש תקציב מתאים.</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sz="2400" dirty="0">
                <a:effectLst/>
                <a:latin typeface="Calibri" panose="020F0502020204030204" pitchFamily="34" charset="0"/>
                <a:ea typeface="Calibri" panose="020F0502020204030204" pitchFamily="34" charset="0"/>
                <a:cs typeface="Arial" panose="020B0604020202020204" pitchFamily="34" charset="0"/>
              </a:rPr>
              <a:t> </a:t>
            </a:r>
          </a:p>
          <a:p>
            <a:pPr marR="408305" algn="just">
              <a:lnSpc>
                <a:spcPct val="115000"/>
              </a:lnSpc>
              <a:spcBef>
                <a:spcPts val="600"/>
              </a:spcBef>
              <a:spcAft>
                <a:spcPts val="600"/>
              </a:spcAft>
              <a:buSzPts val="1200"/>
            </a:pPr>
            <a:endParaRPr lang="he-IL" dirty="0"/>
          </a:p>
        </p:txBody>
      </p:sp>
    </p:spTree>
    <p:extLst>
      <p:ext uri="{BB962C8B-B14F-4D97-AF65-F5344CB8AC3E}">
        <p14:creationId xmlns:p14="http://schemas.microsoft.com/office/powerpoint/2010/main" val="263924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933450" y="-19050"/>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התקשרויות ללא אישור ועדה (סעיף 14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515600" cy="5667375"/>
          </a:xfrm>
        </p:spPr>
        <p:txBody>
          <a:bodyPr>
            <a:normAutofit/>
          </a:bodyPr>
          <a:lstStyle/>
          <a:p>
            <a:pPr marR="408305" algn="just">
              <a:lnSpc>
                <a:spcPct val="115000"/>
              </a:lnSpc>
              <a:spcBef>
                <a:spcPts val="600"/>
              </a:spcBef>
              <a:spcAft>
                <a:spcPts val="600"/>
              </a:spcAft>
              <a:buSzPts val="1200"/>
            </a:pPr>
            <a:r>
              <a:rPr lang="he-IL" b="1" dirty="0">
                <a:solidFill>
                  <a:srgbClr val="FF0000"/>
                </a:solidFill>
                <a:latin typeface="David" panose="020E0502060401010101" pitchFamily="34" charset="-79"/>
                <a:cs typeface="David" panose="020E0502060401010101" pitchFamily="34" charset="-79"/>
              </a:rPr>
              <a:t>איגום משאבים</a:t>
            </a:r>
          </a:p>
          <a:p>
            <a:pPr marL="457200" lvl="1" indent="0" algn="just" rtl="1">
              <a:lnSpc>
                <a:spcPct val="150000"/>
              </a:lnSpc>
              <a:spcBef>
                <a:spcPts val="600"/>
              </a:spcBef>
              <a:spcAft>
                <a:spcPts val="600"/>
              </a:spcAft>
              <a:buNone/>
            </a:pPr>
            <a:r>
              <a:rPr lang="he-IL" sz="2400" dirty="0">
                <a:effectLst/>
                <a:latin typeface="Times New Roman" panose="02020603050405020304" pitchFamily="18" charset="0"/>
                <a:ea typeface="Times New Roman" panose="02020603050405020304" pitchFamily="18" charset="0"/>
                <a:cs typeface="David" panose="020E0502060401010101" pitchFamily="34" charset="-79"/>
              </a:rPr>
              <a:t>התקשרות עם צד שלישי לצורך איגום משאבים בהתקשרות המבוצעת על ידי קק"ל לצרכים המשותפים לקק"ל ולצד השלישי (למשל: ניטור החולה, תחזוקה של פרויקט החולה) התקשרות כאמור תעודכן במערכת המכרזים של קק"ל.</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p>
            <a:pPr marL="539750" algn="just" rtl="1">
              <a:lnSpc>
                <a:spcPct val="115000"/>
              </a:lnSpc>
              <a:spcBef>
                <a:spcPts val="600"/>
              </a:spcBef>
              <a:spcAft>
                <a:spcPts val="6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endParaRPr lang="he-IL" dirty="0"/>
          </a:p>
        </p:txBody>
      </p:sp>
    </p:spTree>
    <p:extLst>
      <p:ext uri="{BB962C8B-B14F-4D97-AF65-F5344CB8AC3E}">
        <p14:creationId xmlns:p14="http://schemas.microsoft.com/office/powerpoint/2010/main" val="102835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88FB4F1-4630-4F56-93A6-79762826FF9C}"/>
              </a:ext>
            </a:extLst>
          </p:cNvPr>
          <p:cNvSpPr>
            <a:spLocks noGrp="1"/>
          </p:cNvSpPr>
          <p:nvPr>
            <p:ph type="title"/>
          </p:nvPr>
        </p:nvSpPr>
        <p:spPr>
          <a:xfrm>
            <a:off x="933450" y="-19050"/>
            <a:ext cx="10515600" cy="1325563"/>
          </a:xfrm>
        </p:spPr>
        <p:txBody>
          <a:bodyPr/>
          <a:lstStyle/>
          <a:p>
            <a:r>
              <a:rPr lang="he-IL" b="1" dirty="0">
                <a:solidFill>
                  <a:srgbClr val="FF0000"/>
                </a:solidFill>
                <a:latin typeface="David" panose="020E0502060401010101" pitchFamily="34" charset="-79"/>
                <a:cs typeface="David" panose="020E0502060401010101" pitchFamily="34" charset="-79"/>
              </a:rPr>
              <a:t>התקשרויות ללא אישור ועדה (סעיף 14 לנוהל)</a:t>
            </a:r>
          </a:p>
        </p:txBody>
      </p:sp>
      <p:sp>
        <p:nvSpPr>
          <p:cNvPr id="3" name="מציין מיקום תוכן 2">
            <a:extLst>
              <a:ext uri="{FF2B5EF4-FFF2-40B4-BE49-F238E27FC236}">
                <a16:creationId xmlns:a16="http://schemas.microsoft.com/office/drawing/2014/main" id="{B1228B02-FB3D-4160-B7A4-F1323FB3137C}"/>
              </a:ext>
            </a:extLst>
          </p:cNvPr>
          <p:cNvSpPr>
            <a:spLocks noGrp="1"/>
          </p:cNvSpPr>
          <p:nvPr>
            <p:ph idx="1"/>
          </p:nvPr>
        </p:nvSpPr>
        <p:spPr>
          <a:xfrm>
            <a:off x="838200" y="914400"/>
            <a:ext cx="10515600" cy="5667375"/>
          </a:xfrm>
        </p:spPr>
        <p:txBody>
          <a:bodyPr>
            <a:normAutofit/>
          </a:bodyPr>
          <a:lstStyle/>
          <a:p>
            <a:pPr algn="just" rtl="1">
              <a:lnSpc>
                <a:spcPct val="115000"/>
              </a:lnSpc>
              <a:spcBef>
                <a:spcPts val="600"/>
              </a:spcBef>
              <a:spcAft>
                <a:spcPts val="600"/>
              </a:spcAft>
            </a:pPr>
            <a:endParaRPr lang="he-IL" sz="1800" b="1" dirty="0">
              <a:effectLst/>
              <a:latin typeface="Times New Roman" panose="02020603050405020304" pitchFamily="18" charset="0"/>
              <a:ea typeface="Times New Roman" panose="02020603050405020304" pitchFamily="18" charset="0"/>
              <a:cs typeface="David" panose="020E0502060401010101" pitchFamily="34" charset="-79"/>
            </a:endParaRPr>
          </a:p>
          <a:p>
            <a:pPr algn="just" rtl="1">
              <a:lnSpc>
                <a:spcPct val="115000"/>
              </a:lnSpc>
              <a:spcBef>
                <a:spcPts val="600"/>
              </a:spcBef>
              <a:spcAft>
                <a:spcPts val="600"/>
              </a:spcAft>
            </a:pPr>
            <a:r>
              <a:rPr lang="he-IL" sz="3200" dirty="0">
                <a:latin typeface="Times New Roman" panose="02020603050405020304" pitchFamily="18" charset="0"/>
                <a:cs typeface="David" panose="020E0502060401010101" pitchFamily="34" charset="-79"/>
              </a:rPr>
              <a:t>הגדרה</a:t>
            </a:r>
          </a:p>
          <a:p>
            <a:pPr marL="996950" lvl="1" algn="just">
              <a:lnSpc>
                <a:spcPct val="115000"/>
              </a:lnSpc>
              <a:spcBef>
                <a:spcPts val="600"/>
              </a:spcBef>
              <a:spcAft>
                <a:spcPts val="600"/>
              </a:spcAft>
            </a:pPr>
            <a:r>
              <a:rPr lang="he-IL" sz="3200" b="1" dirty="0">
                <a:effectLst/>
                <a:latin typeface="Times New Roman" panose="02020603050405020304" pitchFamily="18" charset="0"/>
                <a:ea typeface="Times New Roman" panose="02020603050405020304" pitchFamily="18" charset="0"/>
                <a:cs typeface="David" panose="020E0502060401010101" pitchFamily="34" charset="-79"/>
              </a:rPr>
              <a:t> </a:t>
            </a:r>
            <a:r>
              <a:rPr lang="he-IL" sz="3200" dirty="0">
                <a:effectLst/>
                <a:latin typeface="Times New Roman" panose="02020603050405020304" pitchFamily="18" charset="0"/>
                <a:ea typeface="Times New Roman" panose="02020603050405020304" pitchFamily="18" charset="0"/>
                <a:cs typeface="David" panose="020E0502060401010101" pitchFamily="34" charset="-79"/>
              </a:rPr>
              <a:t>"</a:t>
            </a:r>
            <a:r>
              <a:rPr lang="he-IL" sz="3200" b="1" dirty="0">
                <a:solidFill>
                  <a:srgbClr val="FF0000"/>
                </a:solidFill>
                <a:effectLst/>
                <a:latin typeface="Times New Roman" panose="02020603050405020304" pitchFamily="18" charset="0"/>
                <a:ea typeface="Times New Roman" panose="02020603050405020304" pitchFamily="18" charset="0"/>
                <a:cs typeface="David" panose="020E0502060401010101" pitchFamily="34" charset="-79"/>
              </a:rPr>
              <a:t>קבלת חסות</a:t>
            </a:r>
            <a:r>
              <a:rPr lang="he-IL" sz="3200" dirty="0">
                <a:effectLst/>
                <a:latin typeface="Times New Roman" panose="02020603050405020304" pitchFamily="18" charset="0"/>
                <a:ea typeface="Times New Roman" panose="02020603050405020304" pitchFamily="18" charset="0"/>
                <a:cs typeface="David" panose="020E0502060401010101" pitchFamily="34" charset="-79"/>
              </a:rPr>
              <a:t>" - קבלת כסף או שווה כסף מגורם חיצוני עבור אירוע או פעילות שקק"ל יזמה או מפיקה. וזאת בין אם הפניה לקבלת החסות הגיע בעקבות פנייה לקק"ל ע"י מעניק החסות ובין אם בעקבות פנייה של קק"ל לגורם החיצוני. </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539750" algn="just" rtl="1">
              <a:lnSpc>
                <a:spcPct val="115000"/>
              </a:lnSpc>
              <a:spcBef>
                <a:spcPts val="600"/>
              </a:spcBef>
              <a:spcAft>
                <a:spcPts val="600"/>
              </a:spcAft>
            </a:pPr>
            <a:r>
              <a:rPr lang="he-IL" sz="1800" dirty="0">
                <a:effectLst/>
                <a:latin typeface="Times New Roman" panose="02020603050405020304" pitchFamily="18" charset="0"/>
                <a:ea typeface="Times New Roman" panose="02020603050405020304" pitchFamily="18" charset="0"/>
                <a:cs typeface="David" panose="020E0502060401010101" pitchFamily="34" charset="-79"/>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Bef>
                <a:spcPts val="600"/>
              </a:spcBef>
              <a:spcAft>
                <a:spcPts val="600"/>
              </a:spcAft>
            </a:pPr>
            <a:endParaRPr lang="en-US" sz="1800" b="1" dirty="0">
              <a:effectLst/>
              <a:latin typeface="Times New Roman" panose="02020603050405020304" pitchFamily="18" charset="0"/>
              <a:ea typeface="Times New Roman" panose="02020603050405020304" pitchFamily="18" charset="0"/>
              <a:cs typeface="David" panose="020E0502060401010101" pitchFamily="34" charset="-79"/>
            </a:endParaRPr>
          </a:p>
          <a:p>
            <a:pPr marL="539750" algn="just" rtl="1">
              <a:lnSpc>
                <a:spcPct val="115000"/>
              </a:lnSpc>
              <a:spcBef>
                <a:spcPts val="600"/>
              </a:spcBef>
              <a:spcAft>
                <a:spcPts val="6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408305" algn="just">
              <a:lnSpc>
                <a:spcPct val="115000"/>
              </a:lnSpc>
              <a:spcBef>
                <a:spcPts val="600"/>
              </a:spcBef>
              <a:spcAft>
                <a:spcPts val="600"/>
              </a:spcAft>
              <a:buSzPts val="1200"/>
            </a:pPr>
            <a:endParaRPr lang="he-IL" dirty="0"/>
          </a:p>
        </p:txBody>
      </p:sp>
    </p:spTree>
    <p:extLst>
      <p:ext uri="{BB962C8B-B14F-4D97-AF65-F5344CB8AC3E}">
        <p14:creationId xmlns:p14="http://schemas.microsoft.com/office/powerpoint/2010/main" val="3339223918"/>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25116</TotalTime>
  <Words>1511</Words>
  <Application>Microsoft Office PowerPoint</Application>
  <PresentationFormat>מסך רחב</PresentationFormat>
  <Paragraphs>124</Paragraphs>
  <Slides>18</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18</vt:i4>
      </vt:variant>
    </vt:vector>
  </HeadingPairs>
  <TitlesOfParts>
    <vt:vector size="24" baseType="lpstr">
      <vt:lpstr>Arial</vt:lpstr>
      <vt:lpstr>Calibri</vt:lpstr>
      <vt:lpstr>Calibri Light</vt:lpstr>
      <vt:lpstr>David</vt:lpstr>
      <vt:lpstr>Times New Roman</vt:lpstr>
      <vt:lpstr>ערכת נושא Office</vt:lpstr>
      <vt:lpstr>מתווה ועדות  פישוט הליכים  והאצלת סמכויות בארגון </vt:lpstr>
      <vt:lpstr>ועדת נהלים</vt:lpstr>
      <vt:lpstr>פישוט הליכים וועדות מקצועיות בקק"ל</vt:lpstr>
      <vt:lpstr>האצלת סמכויות מועדת מכרזים עליונה, כללית ושתפים</vt:lpstr>
      <vt:lpstr>מימוש אופציה (סעיף 54 לנוהל)</vt:lpstr>
      <vt:lpstr>דיווחים לוועדה</vt:lpstr>
      <vt:lpstr>התקשרויות ללא אישור ועדה (סעיף 14 לנוהל)</vt:lpstr>
      <vt:lpstr>התקשרויות ללא אישור ועדה (סעיף 14 לנוהל)</vt:lpstr>
      <vt:lpstr>התקשרויות ללא אישור ועדה (סעיף 14 לנוהל)</vt:lpstr>
      <vt:lpstr>התקשרויות ללא אישור ועדה (סעיף 14 לנוהל)</vt:lpstr>
      <vt:lpstr>התקשרות קטנה שונתה ל 100 אש"ח (סעיף 13 לנוהל)</vt:lpstr>
      <vt:lpstr>האצלת סמכויות מועדת מכרזים כללית עד 100 אלף ₪  באישור של יועץ משפטי ודיווח לוועדה </vt:lpstr>
      <vt:lpstr>שינויים בוועדת מכרזים לשתפי"ם ומחקרים</vt:lpstr>
      <vt:lpstr>ועדות פרויקטים</vt:lpstr>
      <vt:lpstr>ועדות המשך</vt:lpstr>
      <vt:lpstr>פישוט הליכים </vt:lpstr>
      <vt:lpstr>מועד לביצוע</vt:lpstr>
      <vt:lpstr>פישוט שלב 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מתווה ועדות</dc:title>
  <dc:creator>דורית חבני</dc:creator>
  <cp:lastModifiedBy>דבורה אבוחצירא</cp:lastModifiedBy>
  <cp:revision>134</cp:revision>
  <cp:lastPrinted>2021-06-27T12:19:39Z</cp:lastPrinted>
  <dcterms:created xsi:type="dcterms:W3CDTF">2021-03-09T12:24:11Z</dcterms:created>
  <dcterms:modified xsi:type="dcterms:W3CDTF">2021-07-25T05:17:05Z</dcterms:modified>
</cp:coreProperties>
</file>