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ppt" ContentType="application/vnd.ms-powerpoint"/>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0"/>
  </p:notesMasterIdLst>
  <p:sldIdLst>
    <p:sldId id="296" r:id="rId2"/>
    <p:sldId id="256" r:id="rId3"/>
    <p:sldId id="261" r:id="rId4"/>
    <p:sldId id="263" r:id="rId5"/>
    <p:sldId id="260" r:id="rId6"/>
    <p:sldId id="306" r:id="rId7"/>
    <p:sldId id="302" r:id="rId8"/>
    <p:sldId id="264" r:id="rId9"/>
    <p:sldId id="265" r:id="rId10"/>
    <p:sldId id="277" r:id="rId11"/>
    <p:sldId id="278" r:id="rId12"/>
    <p:sldId id="297" r:id="rId13"/>
    <p:sldId id="299" r:id="rId14"/>
    <p:sldId id="292" r:id="rId15"/>
    <p:sldId id="273" r:id="rId16"/>
    <p:sldId id="304" r:id="rId17"/>
    <p:sldId id="295" r:id="rId18"/>
    <p:sldId id="274" r:id="rId19"/>
    <p:sldId id="285" r:id="rId20"/>
    <p:sldId id="305" r:id="rId21"/>
    <p:sldId id="266" r:id="rId22"/>
    <p:sldId id="281" r:id="rId23"/>
    <p:sldId id="275" r:id="rId24"/>
    <p:sldId id="280" r:id="rId25"/>
    <p:sldId id="282" r:id="rId26"/>
    <p:sldId id="286" r:id="rId27"/>
    <p:sldId id="288" r:id="rId28"/>
    <p:sldId id="276" r:id="rId29"/>
    <p:sldId id="289" r:id="rId30"/>
    <p:sldId id="290" r:id="rId31"/>
    <p:sldId id="262" r:id="rId32"/>
    <p:sldId id="311" r:id="rId33"/>
    <p:sldId id="312" r:id="rId34"/>
    <p:sldId id="313" r:id="rId35"/>
    <p:sldId id="314" r:id="rId36"/>
    <p:sldId id="315" r:id="rId37"/>
    <p:sldId id="303" r:id="rId38"/>
    <p:sldId id="300" r:id="rId39"/>
  </p:sldIdLst>
  <p:sldSz cx="9144000" cy="6858000" type="screen4x3"/>
  <p:notesSz cx="6724650" cy="9774238"/>
  <p:defaultTextStyle>
    <a:defPPr>
      <a:defRPr lang="he-IL"/>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66FF"/>
    <a:srgbClr val="B7DEE8"/>
    <a:srgbClr val="C3D69B"/>
    <a:srgbClr val="FCD5B5"/>
    <a:srgbClr val="000000"/>
    <a:srgbClr val="0000FF"/>
    <a:srgbClr val="F8F8F8"/>
    <a:srgbClr val="174DF9"/>
    <a:srgbClr val="175D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110" d="100"/>
          <a:sy n="110" d="100"/>
        </p:scale>
        <p:origin x="846" y="138"/>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10635" y="0"/>
            <a:ext cx="2914015" cy="488712"/>
          </a:xfrm>
          <a:prstGeom prst="rect">
            <a:avLst/>
          </a:prstGeom>
        </p:spPr>
        <p:txBody>
          <a:bodyPr vert="horz" lIns="91440" tIns="45720" rIns="91440" bIns="45720" rtlCol="1"/>
          <a:lstStyle>
            <a:lvl1pPr algn="r">
              <a:defRPr sz="1200"/>
            </a:lvl1pPr>
          </a:lstStyle>
          <a:p>
            <a:endParaRPr lang="he-IL" dirty="0"/>
          </a:p>
        </p:txBody>
      </p:sp>
      <p:sp>
        <p:nvSpPr>
          <p:cNvPr id="3" name="מציין מיקום של תאריך 2"/>
          <p:cNvSpPr>
            <a:spLocks noGrp="1"/>
          </p:cNvSpPr>
          <p:nvPr>
            <p:ph type="dt" idx="1"/>
          </p:nvPr>
        </p:nvSpPr>
        <p:spPr>
          <a:xfrm>
            <a:off x="1557" y="0"/>
            <a:ext cx="2914015" cy="488712"/>
          </a:xfrm>
          <a:prstGeom prst="rect">
            <a:avLst/>
          </a:prstGeom>
        </p:spPr>
        <p:txBody>
          <a:bodyPr vert="horz" lIns="91440" tIns="45720" rIns="91440" bIns="45720" rtlCol="1"/>
          <a:lstStyle>
            <a:lvl1pPr algn="l">
              <a:defRPr sz="1200"/>
            </a:lvl1pPr>
          </a:lstStyle>
          <a:p>
            <a:fld id="{F5088DC5-81CB-4D6F-82D4-71ADA1CDE9D6}" type="datetimeFigureOut">
              <a:rPr lang="he-IL" smtClean="0"/>
              <a:pPr/>
              <a:t>ח'/אייר/תשע"ט</a:t>
            </a:fld>
            <a:endParaRPr lang="he-IL" dirty="0"/>
          </a:p>
        </p:txBody>
      </p:sp>
      <p:sp>
        <p:nvSpPr>
          <p:cNvPr id="4" name="מציין מיקום של תמונת שקופית 3"/>
          <p:cNvSpPr>
            <a:spLocks noGrp="1" noRot="1" noChangeAspect="1"/>
          </p:cNvSpPr>
          <p:nvPr>
            <p:ph type="sldImg" idx="2"/>
          </p:nvPr>
        </p:nvSpPr>
        <p:spPr>
          <a:xfrm>
            <a:off x="919163" y="733425"/>
            <a:ext cx="4886325" cy="3665538"/>
          </a:xfrm>
          <a:prstGeom prst="rect">
            <a:avLst/>
          </a:prstGeom>
          <a:noFill/>
          <a:ln w="12700">
            <a:solidFill>
              <a:prstClr val="black"/>
            </a:solidFill>
          </a:ln>
        </p:spPr>
        <p:txBody>
          <a:bodyPr vert="horz" lIns="91440" tIns="45720" rIns="91440" bIns="45720" rtlCol="1" anchor="ctr"/>
          <a:lstStyle/>
          <a:p>
            <a:endParaRPr lang="he-IL" dirty="0"/>
          </a:p>
        </p:txBody>
      </p:sp>
      <p:sp>
        <p:nvSpPr>
          <p:cNvPr id="5" name="מציין מיקום של הערות 4"/>
          <p:cNvSpPr>
            <a:spLocks noGrp="1"/>
          </p:cNvSpPr>
          <p:nvPr>
            <p:ph type="body" sz="quarter" idx="3"/>
          </p:nvPr>
        </p:nvSpPr>
        <p:spPr>
          <a:xfrm>
            <a:off x="672465" y="4642763"/>
            <a:ext cx="5379720" cy="4398407"/>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10635" y="9283830"/>
            <a:ext cx="2914015" cy="488712"/>
          </a:xfrm>
          <a:prstGeom prst="rect">
            <a:avLst/>
          </a:prstGeom>
        </p:spPr>
        <p:txBody>
          <a:bodyPr vert="horz" lIns="91440" tIns="45720" rIns="91440" bIns="45720" rtlCol="1" anchor="b"/>
          <a:lstStyle>
            <a:lvl1pPr algn="r">
              <a:defRPr sz="1200"/>
            </a:lvl1pPr>
          </a:lstStyle>
          <a:p>
            <a:endParaRPr lang="he-IL" dirty="0"/>
          </a:p>
        </p:txBody>
      </p:sp>
      <p:sp>
        <p:nvSpPr>
          <p:cNvPr id="7" name="מציין מיקום של מספר שקופית 6"/>
          <p:cNvSpPr>
            <a:spLocks noGrp="1"/>
          </p:cNvSpPr>
          <p:nvPr>
            <p:ph type="sldNum" sz="quarter" idx="5"/>
          </p:nvPr>
        </p:nvSpPr>
        <p:spPr>
          <a:xfrm>
            <a:off x="1557" y="9283830"/>
            <a:ext cx="2914015" cy="488712"/>
          </a:xfrm>
          <a:prstGeom prst="rect">
            <a:avLst/>
          </a:prstGeom>
        </p:spPr>
        <p:txBody>
          <a:bodyPr vert="horz" lIns="91440" tIns="45720" rIns="91440" bIns="45720" rtlCol="1" anchor="b"/>
          <a:lstStyle>
            <a:lvl1pPr algn="l">
              <a:defRPr sz="1200"/>
            </a:lvl1pPr>
          </a:lstStyle>
          <a:p>
            <a:fld id="{D5F4768E-8213-436A-A2D8-96A8C3E82A48}" type="slidenum">
              <a:rPr lang="he-IL" smtClean="0"/>
              <a:pPr/>
              <a:t>‹#›</a:t>
            </a:fld>
            <a:endParaRPr lang="he-IL" dirty="0"/>
          </a:p>
        </p:txBody>
      </p:sp>
    </p:spTree>
    <p:extLst>
      <p:ext uri="{BB962C8B-B14F-4D97-AF65-F5344CB8AC3E}">
        <p14:creationId xmlns:p14="http://schemas.microsoft.com/office/powerpoint/2010/main" val="271347456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endParaRPr lang="he-IL" dirty="0"/>
          </a:p>
        </p:txBody>
      </p:sp>
      <p:sp>
        <p:nvSpPr>
          <p:cNvPr id="4" name="מציין מיקום של מספר שקופית 3"/>
          <p:cNvSpPr>
            <a:spLocks noGrp="1"/>
          </p:cNvSpPr>
          <p:nvPr>
            <p:ph type="sldNum" sz="quarter" idx="10"/>
          </p:nvPr>
        </p:nvSpPr>
        <p:spPr/>
        <p:txBody>
          <a:bodyPr/>
          <a:lstStyle/>
          <a:p>
            <a:fld id="{D5F4768E-8213-436A-A2D8-96A8C3E82A48}" type="slidenum">
              <a:rPr lang="he-IL" smtClean="0"/>
              <a:pPr/>
              <a:t>2</a:t>
            </a:fld>
            <a:endParaRPr lang="he-IL" dirty="0"/>
          </a:p>
        </p:txBody>
      </p:sp>
    </p:spTree>
    <p:extLst>
      <p:ext uri="{BB962C8B-B14F-4D97-AF65-F5344CB8AC3E}">
        <p14:creationId xmlns:p14="http://schemas.microsoft.com/office/powerpoint/2010/main" val="3987417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B1243074-FF2D-48A3-A33B-C4002CC97672}" type="slidenum">
              <a:rPr lang="he-IL" smtClean="0">
                <a:solidFill>
                  <a:prstClr val="black"/>
                </a:solidFill>
              </a:rPr>
              <a:pPr/>
              <a:t>7</a:t>
            </a:fld>
            <a:endParaRPr lang="he-IL">
              <a:solidFill>
                <a:prstClr val="black"/>
              </a:solidFill>
            </a:endParaRPr>
          </a:p>
        </p:txBody>
      </p:sp>
    </p:spTree>
    <p:extLst>
      <p:ext uri="{BB962C8B-B14F-4D97-AF65-F5344CB8AC3E}">
        <p14:creationId xmlns:p14="http://schemas.microsoft.com/office/powerpoint/2010/main" val="3988371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endParaRPr lang="he-IL" dirty="0"/>
          </a:p>
        </p:txBody>
      </p:sp>
      <p:sp>
        <p:nvSpPr>
          <p:cNvPr id="4" name="מציין מיקום של מספר שקופית 3"/>
          <p:cNvSpPr>
            <a:spLocks noGrp="1"/>
          </p:cNvSpPr>
          <p:nvPr>
            <p:ph type="sldNum" sz="quarter" idx="10"/>
          </p:nvPr>
        </p:nvSpPr>
        <p:spPr/>
        <p:txBody>
          <a:bodyPr/>
          <a:lstStyle/>
          <a:p>
            <a:fld id="{D5F4768E-8213-436A-A2D8-96A8C3E82A48}" type="slidenum">
              <a:rPr lang="he-IL" smtClean="0"/>
              <a:pPr/>
              <a:t>17</a:t>
            </a:fld>
            <a:endParaRPr lang="he-IL" dirty="0"/>
          </a:p>
        </p:txBody>
      </p:sp>
    </p:spTree>
    <p:extLst>
      <p:ext uri="{BB962C8B-B14F-4D97-AF65-F5344CB8AC3E}">
        <p14:creationId xmlns:p14="http://schemas.microsoft.com/office/powerpoint/2010/main" val="4267217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D5F4768E-8213-436A-A2D8-96A8C3E82A48}" type="slidenum">
              <a:rPr lang="he-IL" smtClean="0"/>
              <a:pPr/>
              <a:t>37</a:t>
            </a:fld>
            <a:endParaRPr lang="he-IL" dirty="0"/>
          </a:p>
        </p:txBody>
      </p:sp>
    </p:spTree>
    <p:extLst>
      <p:ext uri="{BB962C8B-B14F-4D97-AF65-F5344CB8AC3E}">
        <p14:creationId xmlns:p14="http://schemas.microsoft.com/office/powerpoint/2010/main" val="1349667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lvl1pPr>
              <a:defRPr/>
            </a:lvl1pPr>
          </a:lstStyle>
          <a:p>
            <a:pPr>
              <a:defRPr/>
            </a:pPr>
            <a:fld id="{39BC2B80-C357-40C2-8481-A767AAAD89E2}" type="datetimeFigureOut">
              <a:rPr lang="he-IL"/>
              <a:pPr>
                <a:defRPr/>
              </a:pPr>
              <a:t>ח'/אייר/תשע"ט</a:t>
            </a:fld>
            <a:endParaRPr lang="he-IL" dirty="0"/>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he-IL" dirty="0"/>
          </a:p>
        </p:txBody>
      </p:sp>
      <p:sp>
        <p:nvSpPr>
          <p:cNvPr id="6" name="מציין מיקום של מספר שקופית 5"/>
          <p:cNvSpPr>
            <a:spLocks noGrp="1"/>
          </p:cNvSpPr>
          <p:nvPr>
            <p:ph type="sldNum" sz="quarter" idx="12"/>
          </p:nvPr>
        </p:nvSpPr>
        <p:spPr/>
        <p:txBody>
          <a:bodyPr/>
          <a:lstStyle>
            <a:lvl1pPr>
              <a:defRPr/>
            </a:lvl1pPr>
          </a:lstStyle>
          <a:p>
            <a:pPr>
              <a:defRPr/>
            </a:pPr>
            <a:fld id="{0F686C9D-15C5-4939-AA8B-EBE04979DF1D}" type="slidenum">
              <a:rPr lang="he-IL"/>
              <a:pPr>
                <a:defRPr/>
              </a:pPr>
              <a:t>‹#›</a:t>
            </a:fld>
            <a:endParaRPr lang="he-IL"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a:lvl1pPr>
          </a:lstStyle>
          <a:p>
            <a:pPr>
              <a:defRPr/>
            </a:pPr>
            <a:fld id="{E832CFE1-4909-44D5-BF05-5DFBC202D136}" type="datetimeFigureOut">
              <a:rPr lang="he-IL"/>
              <a:pPr>
                <a:defRPr/>
              </a:pPr>
              <a:t>ח'/אייר/תשע"ט</a:t>
            </a:fld>
            <a:endParaRPr lang="he-IL" dirty="0"/>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he-IL" dirty="0"/>
          </a:p>
        </p:txBody>
      </p:sp>
      <p:sp>
        <p:nvSpPr>
          <p:cNvPr id="6" name="מציין מיקום של מספר שקופית 5"/>
          <p:cNvSpPr>
            <a:spLocks noGrp="1"/>
          </p:cNvSpPr>
          <p:nvPr>
            <p:ph type="sldNum" sz="quarter" idx="12"/>
          </p:nvPr>
        </p:nvSpPr>
        <p:spPr/>
        <p:txBody>
          <a:bodyPr/>
          <a:lstStyle>
            <a:lvl1pPr>
              <a:defRPr/>
            </a:lvl1pPr>
          </a:lstStyle>
          <a:p>
            <a:pPr>
              <a:defRPr/>
            </a:pPr>
            <a:fld id="{4808573D-5544-49A0-A4DC-852EE8C6B0C5}" type="slidenum">
              <a:rPr lang="he-IL"/>
              <a:pPr>
                <a:defRPr/>
              </a:pPr>
              <a:t>‹#›</a:t>
            </a:fld>
            <a:endParaRPr lang="he-IL"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a:lvl1pPr>
          </a:lstStyle>
          <a:p>
            <a:pPr>
              <a:defRPr/>
            </a:pPr>
            <a:fld id="{98F5B16C-3F87-443E-AF75-89FFF4EAC209}" type="datetimeFigureOut">
              <a:rPr lang="he-IL"/>
              <a:pPr>
                <a:defRPr/>
              </a:pPr>
              <a:t>ח'/אייר/תשע"ט</a:t>
            </a:fld>
            <a:endParaRPr lang="he-IL" dirty="0"/>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he-IL" dirty="0"/>
          </a:p>
        </p:txBody>
      </p:sp>
      <p:sp>
        <p:nvSpPr>
          <p:cNvPr id="6" name="מציין מיקום של מספר שקופית 5"/>
          <p:cNvSpPr>
            <a:spLocks noGrp="1"/>
          </p:cNvSpPr>
          <p:nvPr>
            <p:ph type="sldNum" sz="quarter" idx="12"/>
          </p:nvPr>
        </p:nvSpPr>
        <p:spPr/>
        <p:txBody>
          <a:bodyPr/>
          <a:lstStyle>
            <a:lvl1pPr>
              <a:defRPr/>
            </a:lvl1pPr>
          </a:lstStyle>
          <a:p>
            <a:pPr>
              <a:defRPr/>
            </a:pPr>
            <a:fld id="{FC34F012-482B-49BA-AB14-CE233ADCA095}" type="slidenum">
              <a:rPr lang="he-IL"/>
              <a:pPr>
                <a:defRPr/>
              </a:pPr>
              <a:t>‹#›</a:t>
            </a:fld>
            <a:endParaRPr lang="he-IL"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4139952" y="116632"/>
            <a:ext cx="4546848" cy="576064"/>
          </a:xfrm>
        </p:spPr>
        <p:txBody>
          <a:bodyPr/>
          <a:lstStyle/>
          <a:p>
            <a:r>
              <a:rPr lang="he-IL" dirty="0" smtClean="0"/>
              <a:t>לחץ כדי לערוך סגנון כותרת של תבנית בסיס</a:t>
            </a:r>
            <a:endParaRPr lang="he-IL" dirty="0"/>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a:lvl1pPr>
          </a:lstStyle>
          <a:p>
            <a:pPr>
              <a:defRPr/>
            </a:pPr>
            <a:fld id="{BC2BC56A-2FF7-4A49-8A3F-FC7300D3DDC9}" type="datetimeFigureOut">
              <a:rPr lang="he-IL"/>
              <a:pPr>
                <a:defRPr/>
              </a:pPr>
              <a:t>ח'/אייר/תשע"ט</a:t>
            </a:fld>
            <a:endParaRPr lang="he-IL" dirty="0"/>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he-IL" dirty="0"/>
          </a:p>
        </p:txBody>
      </p:sp>
      <p:sp>
        <p:nvSpPr>
          <p:cNvPr id="6" name="מציין מיקום של מספר שקופית 5"/>
          <p:cNvSpPr>
            <a:spLocks noGrp="1"/>
          </p:cNvSpPr>
          <p:nvPr>
            <p:ph type="sldNum" sz="quarter" idx="12"/>
          </p:nvPr>
        </p:nvSpPr>
        <p:spPr/>
        <p:txBody>
          <a:bodyPr/>
          <a:lstStyle>
            <a:lvl1pPr>
              <a:defRPr/>
            </a:lvl1pPr>
          </a:lstStyle>
          <a:p>
            <a:pPr>
              <a:defRPr/>
            </a:pPr>
            <a:fld id="{4AD0A300-C370-4FA3-A32C-2CE39E7B438A}" type="slidenum">
              <a:rPr lang="he-IL"/>
              <a:pPr>
                <a:defRPr/>
              </a:pPr>
              <a:t>‹#›</a:t>
            </a:fld>
            <a:endParaRPr lang="he-IL" dirty="0"/>
          </a:p>
        </p:txBody>
      </p:sp>
      <p:cxnSp>
        <p:nvCxnSpPr>
          <p:cNvPr id="7" name="מחבר ישר 6"/>
          <p:cNvCxnSpPr/>
          <p:nvPr userDrawn="1"/>
        </p:nvCxnSpPr>
        <p:spPr>
          <a:xfrm flipH="1">
            <a:off x="-28574" y="836712"/>
            <a:ext cx="9172574" cy="8384"/>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lvl1pPr>
              <a:defRPr/>
            </a:lvl1pPr>
          </a:lstStyle>
          <a:p>
            <a:pPr>
              <a:defRPr/>
            </a:pPr>
            <a:fld id="{2719D363-276E-45B5-B20C-65CF6D53902F}" type="datetimeFigureOut">
              <a:rPr lang="he-IL"/>
              <a:pPr>
                <a:defRPr/>
              </a:pPr>
              <a:t>ח'/אייר/תשע"ט</a:t>
            </a:fld>
            <a:endParaRPr lang="he-IL" dirty="0"/>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he-IL" dirty="0"/>
          </a:p>
        </p:txBody>
      </p:sp>
      <p:sp>
        <p:nvSpPr>
          <p:cNvPr id="6" name="מציין מיקום של מספר שקופית 5"/>
          <p:cNvSpPr>
            <a:spLocks noGrp="1"/>
          </p:cNvSpPr>
          <p:nvPr>
            <p:ph type="sldNum" sz="quarter" idx="12"/>
          </p:nvPr>
        </p:nvSpPr>
        <p:spPr/>
        <p:txBody>
          <a:bodyPr/>
          <a:lstStyle>
            <a:lvl1pPr>
              <a:defRPr/>
            </a:lvl1pPr>
          </a:lstStyle>
          <a:p>
            <a:pPr>
              <a:defRPr/>
            </a:pPr>
            <a:fld id="{63490D83-8C75-4DA4-86C2-A15A3C752D7E}" type="slidenum">
              <a:rPr lang="he-IL"/>
              <a:pPr>
                <a:defRPr/>
              </a:pPr>
              <a:t>‹#›</a:t>
            </a:fld>
            <a:endParaRPr lang="he-I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3"/>
          <p:cNvSpPr>
            <a:spLocks noGrp="1"/>
          </p:cNvSpPr>
          <p:nvPr>
            <p:ph type="dt" sz="half" idx="10"/>
          </p:nvPr>
        </p:nvSpPr>
        <p:spPr/>
        <p:txBody>
          <a:bodyPr/>
          <a:lstStyle>
            <a:lvl1pPr>
              <a:defRPr/>
            </a:lvl1pPr>
          </a:lstStyle>
          <a:p>
            <a:pPr>
              <a:defRPr/>
            </a:pPr>
            <a:fld id="{97D6FFE6-3922-4514-ABE4-3D3B472E8230}" type="datetimeFigureOut">
              <a:rPr lang="he-IL"/>
              <a:pPr>
                <a:defRPr/>
              </a:pPr>
              <a:t>ח'/אייר/תשע"ט</a:t>
            </a:fld>
            <a:endParaRPr lang="he-IL" dirty="0"/>
          </a:p>
        </p:txBody>
      </p:sp>
      <p:sp>
        <p:nvSpPr>
          <p:cNvPr id="6" name="מציין מיקום של כותרת תחתונה 4"/>
          <p:cNvSpPr>
            <a:spLocks noGrp="1"/>
          </p:cNvSpPr>
          <p:nvPr>
            <p:ph type="ftr" sz="quarter" idx="11"/>
          </p:nvPr>
        </p:nvSpPr>
        <p:spPr/>
        <p:txBody>
          <a:bodyPr/>
          <a:lstStyle>
            <a:lvl1pPr>
              <a:defRPr/>
            </a:lvl1pPr>
          </a:lstStyle>
          <a:p>
            <a:pPr>
              <a:defRPr/>
            </a:pPr>
            <a:endParaRPr lang="he-IL" dirty="0"/>
          </a:p>
        </p:txBody>
      </p:sp>
      <p:sp>
        <p:nvSpPr>
          <p:cNvPr id="7" name="מציין מיקום של מספר שקופית 5"/>
          <p:cNvSpPr>
            <a:spLocks noGrp="1"/>
          </p:cNvSpPr>
          <p:nvPr>
            <p:ph type="sldNum" sz="quarter" idx="12"/>
          </p:nvPr>
        </p:nvSpPr>
        <p:spPr/>
        <p:txBody>
          <a:bodyPr/>
          <a:lstStyle>
            <a:lvl1pPr>
              <a:defRPr/>
            </a:lvl1pPr>
          </a:lstStyle>
          <a:p>
            <a:pPr>
              <a:defRPr/>
            </a:pPr>
            <a:fld id="{CDAF039C-F3B2-40AB-BC19-A0F14ADBA2FB}" type="slidenum">
              <a:rPr lang="he-IL"/>
              <a:pPr>
                <a:defRPr/>
              </a:pPr>
              <a:t>‹#›</a:t>
            </a:fld>
            <a:endParaRPr lang="he-I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3"/>
          <p:cNvSpPr>
            <a:spLocks noGrp="1"/>
          </p:cNvSpPr>
          <p:nvPr>
            <p:ph type="dt" sz="half" idx="10"/>
          </p:nvPr>
        </p:nvSpPr>
        <p:spPr/>
        <p:txBody>
          <a:bodyPr/>
          <a:lstStyle>
            <a:lvl1pPr>
              <a:defRPr/>
            </a:lvl1pPr>
          </a:lstStyle>
          <a:p>
            <a:pPr>
              <a:defRPr/>
            </a:pPr>
            <a:fld id="{E9312F61-0856-42CD-A2E6-A93B6A575A56}" type="datetimeFigureOut">
              <a:rPr lang="he-IL"/>
              <a:pPr>
                <a:defRPr/>
              </a:pPr>
              <a:t>ח'/אייר/תשע"ט</a:t>
            </a:fld>
            <a:endParaRPr lang="he-IL" dirty="0"/>
          </a:p>
        </p:txBody>
      </p:sp>
      <p:sp>
        <p:nvSpPr>
          <p:cNvPr id="8" name="מציין מיקום של כותרת תחתונה 4"/>
          <p:cNvSpPr>
            <a:spLocks noGrp="1"/>
          </p:cNvSpPr>
          <p:nvPr>
            <p:ph type="ftr" sz="quarter" idx="11"/>
          </p:nvPr>
        </p:nvSpPr>
        <p:spPr/>
        <p:txBody>
          <a:bodyPr/>
          <a:lstStyle>
            <a:lvl1pPr>
              <a:defRPr/>
            </a:lvl1pPr>
          </a:lstStyle>
          <a:p>
            <a:pPr>
              <a:defRPr/>
            </a:pPr>
            <a:endParaRPr lang="he-IL" dirty="0"/>
          </a:p>
        </p:txBody>
      </p:sp>
      <p:sp>
        <p:nvSpPr>
          <p:cNvPr id="9" name="מציין מיקום של מספר שקופית 5"/>
          <p:cNvSpPr>
            <a:spLocks noGrp="1"/>
          </p:cNvSpPr>
          <p:nvPr>
            <p:ph type="sldNum" sz="quarter" idx="12"/>
          </p:nvPr>
        </p:nvSpPr>
        <p:spPr/>
        <p:txBody>
          <a:bodyPr/>
          <a:lstStyle>
            <a:lvl1pPr>
              <a:defRPr/>
            </a:lvl1pPr>
          </a:lstStyle>
          <a:p>
            <a:pPr>
              <a:defRPr/>
            </a:pPr>
            <a:fld id="{67878EB3-51F6-428F-BF47-707FC7DE9AFB}" type="slidenum">
              <a:rPr lang="he-IL"/>
              <a:pPr>
                <a:defRPr/>
              </a:pPr>
              <a:t>‹#›</a:t>
            </a:fld>
            <a:endParaRPr lang="he-IL"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3"/>
          <p:cNvSpPr>
            <a:spLocks noGrp="1"/>
          </p:cNvSpPr>
          <p:nvPr>
            <p:ph type="dt" sz="half" idx="10"/>
          </p:nvPr>
        </p:nvSpPr>
        <p:spPr/>
        <p:txBody>
          <a:bodyPr/>
          <a:lstStyle>
            <a:lvl1pPr>
              <a:defRPr/>
            </a:lvl1pPr>
          </a:lstStyle>
          <a:p>
            <a:pPr>
              <a:defRPr/>
            </a:pPr>
            <a:fld id="{9DE9A891-D2E4-43F5-8E24-57ADD336C1A9}" type="datetimeFigureOut">
              <a:rPr lang="he-IL"/>
              <a:pPr>
                <a:defRPr/>
              </a:pPr>
              <a:t>ח'/אייר/תשע"ט</a:t>
            </a:fld>
            <a:endParaRPr lang="he-IL" dirty="0"/>
          </a:p>
        </p:txBody>
      </p:sp>
      <p:sp>
        <p:nvSpPr>
          <p:cNvPr id="4" name="מציין מיקום של כותרת תחתונה 4"/>
          <p:cNvSpPr>
            <a:spLocks noGrp="1"/>
          </p:cNvSpPr>
          <p:nvPr>
            <p:ph type="ftr" sz="quarter" idx="11"/>
          </p:nvPr>
        </p:nvSpPr>
        <p:spPr/>
        <p:txBody>
          <a:bodyPr/>
          <a:lstStyle>
            <a:lvl1pPr>
              <a:defRPr/>
            </a:lvl1pPr>
          </a:lstStyle>
          <a:p>
            <a:pPr>
              <a:defRPr/>
            </a:pPr>
            <a:endParaRPr lang="he-IL" dirty="0"/>
          </a:p>
        </p:txBody>
      </p:sp>
      <p:sp>
        <p:nvSpPr>
          <p:cNvPr id="5" name="מציין מיקום של מספר שקופית 5"/>
          <p:cNvSpPr>
            <a:spLocks noGrp="1"/>
          </p:cNvSpPr>
          <p:nvPr>
            <p:ph type="sldNum" sz="quarter" idx="12"/>
          </p:nvPr>
        </p:nvSpPr>
        <p:spPr/>
        <p:txBody>
          <a:bodyPr/>
          <a:lstStyle>
            <a:lvl1pPr>
              <a:defRPr/>
            </a:lvl1pPr>
          </a:lstStyle>
          <a:p>
            <a:pPr>
              <a:defRPr/>
            </a:pPr>
            <a:fld id="{37BE6455-921A-4614-A7DA-D0CD77C36E27}" type="slidenum">
              <a:rPr lang="he-IL"/>
              <a:pPr>
                <a:defRPr/>
              </a:pPr>
              <a:t>‹#›</a:t>
            </a:fld>
            <a:endParaRPr lang="he-IL"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3"/>
          <p:cNvSpPr>
            <a:spLocks noGrp="1"/>
          </p:cNvSpPr>
          <p:nvPr>
            <p:ph type="dt" sz="half" idx="10"/>
          </p:nvPr>
        </p:nvSpPr>
        <p:spPr/>
        <p:txBody>
          <a:bodyPr/>
          <a:lstStyle>
            <a:lvl1pPr>
              <a:defRPr/>
            </a:lvl1pPr>
          </a:lstStyle>
          <a:p>
            <a:pPr>
              <a:defRPr/>
            </a:pPr>
            <a:fld id="{E5B6EA1A-E4CA-4A92-8A98-DF7E261A0116}" type="datetimeFigureOut">
              <a:rPr lang="he-IL"/>
              <a:pPr>
                <a:defRPr/>
              </a:pPr>
              <a:t>ח'/אייר/תשע"ט</a:t>
            </a:fld>
            <a:endParaRPr lang="he-IL" dirty="0"/>
          </a:p>
        </p:txBody>
      </p:sp>
      <p:sp>
        <p:nvSpPr>
          <p:cNvPr id="3" name="מציין מיקום של כותרת תחתונה 4"/>
          <p:cNvSpPr>
            <a:spLocks noGrp="1"/>
          </p:cNvSpPr>
          <p:nvPr>
            <p:ph type="ftr" sz="quarter" idx="11"/>
          </p:nvPr>
        </p:nvSpPr>
        <p:spPr/>
        <p:txBody>
          <a:bodyPr/>
          <a:lstStyle>
            <a:lvl1pPr>
              <a:defRPr/>
            </a:lvl1pPr>
          </a:lstStyle>
          <a:p>
            <a:pPr>
              <a:defRPr/>
            </a:pPr>
            <a:endParaRPr lang="he-IL" dirty="0"/>
          </a:p>
        </p:txBody>
      </p:sp>
      <p:sp>
        <p:nvSpPr>
          <p:cNvPr id="4" name="מציין מיקום של מספר שקופית 5"/>
          <p:cNvSpPr>
            <a:spLocks noGrp="1"/>
          </p:cNvSpPr>
          <p:nvPr>
            <p:ph type="sldNum" sz="quarter" idx="12"/>
          </p:nvPr>
        </p:nvSpPr>
        <p:spPr/>
        <p:txBody>
          <a:bodyPr/>
          <a:lstStyle>
            <a:lvl1pPr>
              <a:defRPr/>
            </a:lvl1pPr>
          </a:lstStyle>
          <a:p>
            <a:pPr>
              <a:defRPr/>
            </a:pPr>
            <a:fld id="{6D23DF91-033F-4248-B184-691F3D6036FD}" type="slidenum">
              <a:rPr lang="he-IL"/>
              <a:pPr>
                <a:defRPr/>
              </a:pPr>
              <a:t>‹#›</a:t>
            </a:fld>
            <a:endParaRPr lang="he-IL" dirty="0"/>
          </a:p>
        </p:txBody>
      </p:sp>
      <p:cxnSp>
        <p:nvCxnSpPr>
          <p:cNvPr id="5" name="מחבר ישר 4"/>
          <p:cNvCxnSpPr/>
          <p:nvPr userDrawn="1"/>
        </p:nvCxnSpPr>
        <p:spPr>
          <a:xfrm flipH="1">
            <a:off x="0" y="980728"/>
            <a:ext cx="9144001"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3"/>
          <p:cNvSpPr>
            <a:spLocks noGrp="1"/>
          </p:cNvSpPr>
          <p:nvPr>
            <p:ph type="dt" sz="half" idx="10"/>
          </p:nvPr>
        </p:nvSpPr>
        <p:spPr/>
        <p:txBody>
          <a:bodyPr/>
          <a:lstStyle>
            <a:lvl1pPr>
              <a:defRPr/>
            </a:lvl1pPr>
          </a:lstStyle>
          <a:p>
            <a:pPr>
              <a:defRPr/>
            </a:pPr>
            <a:fld id="{B4634942-5FD2-47A8-AE18-F717DFAC34D9}" type="datetimeFigureOut">
              <a:rPr lang="he-IL"/>
              <a:pPr>
                <a:defRPr/>
              </a:pPr>
              <a:t>ח'/אייר/תשע"ט</a:t>
            </a:fld>
            <a:endParaRPr lang="he-IL" dirty="0"/>
          </a:p>
        </p:txBody>
      </p:sp>
      <p:sp>
        <p:nvSpPr>
          <p:cNvPr id="6" name="מציין מיקום של כותרת תחתונה 4"/>
          <p:cNvSpPr>
            <a:spLocks noGrp="1"/>
          </p:cNvSpPr>
          <p:nvPr>
            <p:ph type="ftr" sz="quarter" idx="11"/>
          </p:nvPr>
        </p:nvSpPr>
        <p:spPr/>
        <p:txBody>
          <a:bodyPr/>
          <a:lstStyle>
            <a:lvl1pPr>
              <a:defRPr/>
            </a:lvl1pPr>
          </a:lstStyle>
          <a:p>
            <a:pPr>
              <a:defRPr/>
            </a:pPr>
            <a:endParaRPr lang="he-IL" dirty="0"/>
          </a:p>
        </p:txBody>
      </p:sp>
      <p:sp>
        <p:nvSpPr>
          <p:cNvPr id="7" name="מציין מיקום של מספר שקופית 5"/>
          <p:cNvSpPr>
            <a:spLocks noGrp="1"/>
          </p:cNvSpPr>
          <p:nvPr>
            <p:ph type="sldNum" sz="quarter" idx="12"/>
          </p:nvPr>
        </p:nvSpPr>
        <p:spPr/>
        <p:txBody>
          <a:bodyPr/>
          <a:lstStyle>
            <a:lvl1pPr>
              <a:defRPr/>
            </a:lvl1pPr>
          </a:lstStyle>
          <a:p>
            <a:pPr>
              <a:defRPr/>
            </a:pPr>
            <a:fld id="{DB17C2A3-93A2-45FA-872C-76E5131721C6}" type="slidenum">
              <a:rPr lang="he-IL"/>
              <a:pPr>
                <a:defRPr/>
              </a:pPr>
              <a:t>‹#›</a:t>
            </a:fld>
            <a:endParaRPr lang="he-IL"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dirty="0" smtClean="0"/>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3"/>
          <p:cNvSpPr>
            <a:spLocks noGrp="1"/>
          </p:cNvSpPr>
          <p:nvPr>
            <p:ph type="dt" sz="half" idx="10"/>
          </p:nvPr>
        </p:nvSpPr>
        <p:spPr/>
        <p:txBody>
          <a:bodyPr/>
          <a:lstStyle>
            <a:lvl1pPr>
              <a:defRPr/>
            </a:lvl1pPr>
          </a:lstStyle>
          <a:p>
            <a:pPr>
              <a:defRPr/>
            </a:pPr>
            <a:fld id="{52567FA9-8ECB-49B4-AAF1-3B5E048074DD}" type="datetimeFigureOut">
              <a:rPr lang="he-IL"/>
              <a:pPr>
                <a:defRPr/>
              </a:pPr>
              <a:t>ח'/אייר/תשע"ט</a:t>
            </a:fld>
            <a:endParaRPr lang="he-IL" dirty="0"/>
          </a:p>
        </p:txBody>
      </p:sp>
      <p:sp>
        <p:nvSpPr>
          <p:cNvPr id="6" name="מציין מיקום של כותרת תחתונה 4"/>
          <p:cNvSpPr>
            <a:spLocks noGrp="1"/>
          </p:cNvSpPr>
          <p:nvPr>
            <p:ph type="ftr" sz="quarter" idx="11"/>
          </p:nvPr>
        </p:nvSpPr>
        <p:spPr/>
        <p:txBody>
          <a:bodyPr/>
          <a:lstStyle>
            <a:lvl1pPr>
              <a:defRPr/>
            </a:lvl1pPr>
          </a:lstStyle>
          <a:p>
            <a:pPr>
              <a:defRPr/>
            </a:pPr>
            <a:endParaRPr lang="he-IL" dirty="0"/>
          </a:p>
        </p:txBody>
      </p:sp>
      <p:sp>
        <p:nvSpPr>
          <p:cNvPr id="7" name="מציין מיקום של מספר שקופית 5"/>
          <p:cNvSpPr>
            <a:spLocks noGrp="1"/>
          </p:cNvSpPr>
          <p:nvPr>
            <p:ph type="sldNum" sz="quarter" idx="12"/>
          </p:nvPr>
        </p:nvSpPr>
        <p:spPr/>
        <p:txBody>
          <a:bodyPr/>
          <a:lstStyle>
            <a:lvl1pPr>
              <a:defRPr/>
            </a:lvl1pPr>
          </a:lstStyle>
          <a:p>
            <a:pPr>
              <a:defRPr/>
            </a:pPr>
            <a:fld id="{AA23A71F-6E64-4430-82FA-3AA95BE785D0}" type="slidenum">
              <a:rPr lang="he-IL"/>
              <a:pPr>
                <a:defRPr/>
              </a:pPr>
              <a:t>‹#›</a:t>
            </a:fld>
            <a:endParaRPr lang="he-IL"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1026" name="מציין מיקום של כותרת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1027" name="מציין מיקום טקסט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p>
        </p:txBody>
      </p:sp>
      <p:sp>
        <p:nvSpPr>
          <p:cNvPr id="4" name="מציין מיקום של תאריך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66710D4-2696-4ED0-AAFC-80CB924F7478}" type="datetimeFigureOut">
              <a:rPr lang="he-IL"/>
              <a:pPr>
                <a:defRPr/>
              </a:pPr>
              <a:t>ח'/אייר/תשע"ט</a:t>
            </a:fld>
            <a:endParaRPr lang="he-IL" dirty="0"/>
          </a:p>
        </p:txBody>
      </p:sp>
      <p:sp>
        <p:nvSpPr>
          <p:cNvPr id="5" name="מציין מיקום של כותרת תחתונה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he-IL" dirty="0"/>
          </a:p>
        </p:txBody>
      </p:sp>
      <p:sp>
        <p:nvSpPr>
          <p:cNvPr id="6" name="מציין מיקום של מספר שקופית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1B1F7B6-98ED-407C-812F-21389554A7F2}" type="slidenum">
              <a:rPr lang="he-IL"/>
              <a:pPr>
                <a:defRPr/>
              </a:pPr>
              <a:t>‹#›</a:t>
            </a:fld>
            <a:endParaRPr lang="he-IL"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Microsoft_PowerPoint_97-2003_Presentation1.ppt"/><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jpe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emf"/><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PowerPoint_Presentation1.ppt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6.emf"/></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nvGraphicFramePr>
        <p:xfrm>
          <a:off x="755650" y="549275"/>
          <a:ext cx="7704138" cy="5778500"/>
        </p:xfrm>
        <a:graphic>
          <a:graphicData uri="http://schemas.openxmlformats.org/presentationml/2006/ole">
            <mc:AlternateContent xmlns:mc="http://schemas.openxmlformats.org/markup-compatibility/2006">
              <mc:Choice xmlns:v="urn:schemas-microsoft-com:vml" Requires="v">
                <p:oleObj spid="_x0000_s1090" name="מצגת" r:id="rId3" imgW="4603929" imgH="3453219" progId="PowerPoint.Show.8">
                  <p:embed/>
                </p:oleObj>
              </mc:Choice>
              <mc:Fallback>
                <p:oleObj name="מצגת" r:id="rId3" imgW="4603929" imgH="3453219" progId="PowerPoint.Show.8">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549275"/>
                        <a:ext cx="7704138" cy="577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Picture 4" descr="KKL_COLOR_2line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92575" y="260350"/>
            <a:ext cx="1030288" cy="1368425"/>
          </a:xfrm>
          <a:prstGeom prst="rect">
            <a:avLst/>
          </a:prstGeom>
          <a:noFill/>
        </p:spPr>
      </p:pic>
      <p:sp>
        <p:nvSpPr>
          <p:cNvPr id="8" name="Rectangle 2"/>
          <p:cNvSpPr>
            <a:spLocks noGrp="1" noChangeArrowheads="1"/>
          </p:cNvSpPr>
          <p:nvPr>
            <p:ph type="ctrTitle"/>
          </p:nvPr>
        </p:nvSpPr>
        <p:spPr>
          <a:xfrm>
            <a:off x="3240882" y="5751513"/>
            <a:ext cx="2733675" cy="576262"/>
          </a:xfrm>
          <a:prstGeom prst="roundRect">
            <a:avLst/>
          </a:prstGeom>
          <a:solidFill>
            <a:srgbClr val="006600"/>
          </a:solidFill>
        </p:spPr>
        <p:txBody>
          <a:bodyPr/>
          <a:lstStyle/>
          <a:p>
            <a:r>
              <a:rPr lang="he-IL" sz="4000" dirty="0">
                <a:solidFill>
                  <a:schemeClr val="bg1"/>
                </a:solidFill>
              </a:rPr>
              <a:t>מרחב מרכז</a:t>
            </a:r>
            <a:endParaRPr lang="en-US" sz="40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 name="מלבן 1"/>
          <p:cNvSpPr/>
          <p:nvPr/>
        </p:nvSpPr>
        <p:spPr>
          <a:xfrm>
            <a:off x="827584" y="188640"/>
            <a:ext cx="5616624" cy="646331"/>
          </a:xfrm>
          <a:prstGeom prst="rect">
            <a:avLst/>
          </a:prstGeom>
        </p:spPr>
        <p:txBody>
          <a:bodyPr wrap="square">
            <a:spAutoFit/>
          </a:bodyPr>
          <a:lstStyle/>
          <a:p>
            <a:r>
              <a:rPr lang="he-IL"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מרחבים ביוספריים</a:t>
            </a:r>
          </a:p>
        </p:txBody>
      </p:sp>
      <p:sp>
        <p:nvSpPr>
          <p:cNvPr id="36865" name="Rectangle 1"/>
          <p:cNvSpPr>
            <a:spLocks noChangeArrowheads="1"/>
          </p:cNvSpPr>
          <p:nvPr/>
        </p:nvSpPr>
        <p:spPr bwMode="auto">
          <a:xfrm>
            <a:off x="251520" y="1057954"/>
            <a:ext cx="8712968"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lang="he-IL" sz="2400" dirty="0" smtClean="0">
                <a:solidFill>
                  <a:schemeClr val="bg1"/>
                </a:solidFill>
                <a:ea typeface="Times New Roman" pitchFamily="18" charset="0"/>
                <a:cs typeface="David" pitchFamily="34" charset="-79"/>
              </a:rPr>
              <a:t>מרחב ביוספרי" הוא ביטוי לתפיסה מתקדמת לניהול בר-קיימא של חטיבת שטח, תוך התייחסות שוויונית ומכובדת לכל מרכיבי השטח וצרכיהם, לרבות החי, הצומח והאוכלוסיה על ישוביה ומפעליה.</a:t>
            </a:r>
          </a:p>
          <a:p>
            <a:pPr marL="0" marR="0" lvl="0" indent="0" algn="just" defTabSz="914400" rtl="1" eaLnBrk="1" fontAlgn="base" latinLnBrk="0" hangingPunct="1">
              <a:lnSpc>
                <a:spcPct val="100000"/>
              </a:lnSpc>
              <a:spcBef>
                <a:spcPct val="0"/>
              </a:spcBef>
              <a:spcAft>
                <a:spcPct val="0"/>
              </a:spcAft>
              <a:buClrTx/>
              <a:buSzTx/>
              <a:buFontTx/>
              <a:buNone/>
              <a:tabLst/>
            </a:pPr>
            <a:endParaRPr lang="en-US" sz="2400" dirty="0" smtClean="0">
              <a:solidFill>
                <a:schemeClr val="bg1"/>
              </a:solidFill>
              <a:ea typeface="Times New Roman" pitchFamily="18" charset="0"/>
              <a:cs typeface="David" pitchFamily="34" charset="-79"/>
            </a:endParaRPr>
          </a:p>
          <a:p>
            <a:pPr marL="0" marR="0" lvl="0" indent="0" algn="just" defTabSz="914400" rtl="1" eaLnBrk="0" fontAlgn="base" latinLnBrk="0" hangingPunct="0">
              <a:lnSpc>
                <a:spcPct val="100000"/>
              </a:lnSpc>
              <a:spcBef>
                <a:spcPct val="0"/>
              </a:spcBef>
              <a:spcAft>
                <a:spcPct val="0"/>
              </a:spcAft>
              <a:buClrTx/>
              <a:buSzTx/>
              <a:buFontTx/>
              <a:buNone/>
              <a:tabLst/>
            </a:pPr>
            <a:r>
              <a:rPr lang="he-IL" sz="2400" dirty="0" smtClean="0">
                <a:solidFill>
                  <a:schemeClr val="bg1"/>
                </a:solidFill>
                <a:ea typeface="Times New Roman" pitchFamily="18" charset="0"/>
                <a:cs typeface="David" pitchFamily="34" charset="-79"/>
              </a:rPr>
              <a:t>המרחבים הביוספריים מתמודדים עם הקונפליקט העולמי והמקומי שבין עליה דרמטית בכמות האוכלוסין המלווה בפיתוח ובעליה ברמת החיים, לבין ההכרח הקיומי לשמירה על הסביבה ומשאבי הטבע.</a:t>
            </a:r>
            <a:endParaRPr lang="en-US" sz="2400" dirty="0" smtClean="0">
              <a:solidFill>
                <a:schemeClr val="bg1"/>
              </a:solidFill>
              <a:ea typeface="Times New Roman" pitchFamily="18" charset="0"/>
              <a:cs typeface="David" pitchFamily="34" charset="-79"/>
            </a:endParaRPr>
          </a:p>
          <a:p>
            <a:pPr marL="0" marR="0" lvl="0" indent="0" algn="just" defTabSz="914400" rtl="1" eaLnBrk="0" fontAlgn="base" latinLnBrk="0" hangingPunct="0">
              <a:lnSpc>
                <a:spcPct val="100000"/>
              </a:lnSpc>
              <a:spcBef>
                <a:spcPct val="0"/>
              </a:spcBef>
              <a:spcAft>
                <a:spcPct val="0"/>
              </a:spcAft>
              <a:buClrTx/>
              <a:buSzTx/>
              <a:buFontTx/>
              <a:buNone/>
              <a:tabLst/>
            </a:pPr>
            <a:r>
              <a:rPr lang="he-IL" sz="2400" dirty="0" smtClean="0">
                <a:solidFill>
                  <a:schemeClr val="bg1"/>
                </a:solidFill>
                <a:ea typeface="Times New Roman" pitchFamily="18" charset="0"/>
                <a:cs typeface="David" pitchFamily="34" charset="-79"/>
              </a:rPr>
              <a:t>במסגרת זו ניתן משקל רב לשימור ארוך טווח של ערכי השטח ומשאביו, ולייצוג נאות של צרכי הדורות הבאים שמן הסתם אין להם דרך להשתתף בהליכי קבלת ההחלטות דהיום.</a:t>
            </a:r>
          </a:p>
          <a:p>
            <a:pPr marL="0" marR="0" lvl="0" indent="0" algn="just" defTabSz="914400" rtl="1" eaLnBrk="0" fontAlgn="base" latinLnBrk="0" hangingPunct="0">
              <a:lnSpc>
                <a:spcPct val="100000"/>
              </a:lnSpc>
              <a:spcBef>
                <a:spcPct val="0"/>
              </a:spcBef>
              <a:spcAft>
                <a:spcPct val="0"/>
              </a:spcAft>
              <a:buClrTx/>
              <a:buSzTx/>
              <a:buFontTx/>
              <a:buNone/>
              <a:tabLst/>
            </a:pPr>
            <a:endParaRPr lang="en-US" sz="2400" dirty="0" smtClean="0">
              <a:solidFill>
                <a:schemeClr val="bg1"/>
              </a:solidFill>
              <a:ea typeface="Times New Roman" pitchFamily="18" charset="0"/>
              <a:cs typeface="David" pitchFamily="34" charset="-79"/>
            </a:endParaRPr>
          </a:p>
          <a:p>
            <a:pPr marL="0" marR="0" lvl="0" indent="0" algn="just" defTabSz="914400" rtl="1" eaLnBrk="0" fontAlgn="base" latinLnBrk="0" hangingPunct="0">
              <a:lnSpc>
                <a:spcPct val="100000"/>
              </a:lnSpc>
              <a:spcBef>
                <a:spcPct val="0"/>
              </a:spcBef>
              <a:spcAft>
                <a:spcPct val="0"/>
              </a:spcAft>
              <a:buClrTx/>
              <a:buSzTx/>
              <a:buFontTx/>
              <a:buNone/>
              <a:tabLst/>
            </a:pPr>
            <a:r>
              <a:rPr lang="he-IL" sz="2400" dirty="0" smtClean="0">
                <a:solidFill>
                  <a:schemeClr val="bg1"/>
                </a:solidFill>
                <a:ea typeface="Times New Roman" pitchFamily="18" charset="0"/>
                <a:cs typeface="David" pitchFamily="34" charset="-79"/>
              </a:rPr>
              <a:t>להבדיל משמורת טבע, לא שואב המרחב הביוספרי את עצמתו ממעמד סטטוטורי נוקשה ומאכיפת חוקים ותקנות ע"י גוף ממסדי, אלא מ</a:t>
            </a:r>
            <a:r>
              <a:rPr lang="he-IL" sz="2800" b="1" dirty="0" smtClean="0">
                <a:solidFill>
                  <a:schemeClr val="bg1"/>
                </a:solidFill>
                <a:ea typeface="Times New Roman" pitchFamily="18" charset="0"/>
                <a:cs typeface="David" pitchFamily="34" charset="-79"/>
              </a:rPr>
              <a:t>"אמנת</a:t>
            </a:r>
            <a:r>
              <a:rPr lang="he-IL" sz="2800" dirty="0" smtClean="0">
                <a:solidFill>
                  <a:schemeClr val="bg1"/>
                </a:solidFill>
                <a:ea typeface="Times New Roman" pitchFamily="18" charset="0"/>
                <a:cs typeface="David" pitchFamily="34" charset="-79"/>
              </a:rPr>
              <a:t> </a:t>
            </a:r>
            <a:r>
              <a:rPr lang="he-IL" sz="2800" b="1" dirty="0" smtClean="0">
                <a:solidFill>
                  <a:schemeClr val="bg1"/>
                </a:solidFill>
                <a:ea typeface="Times New Roman" pitchFamily="18" charset="0"/>
                <a:cs typeface="David" pitchFamily="34" charset="-79"/>
              </a:rPr>
              <a:t>פעולה"</a:t>
            </a:r>
            <a:r>
              <a:rPr lang="he-IL" sz="2400" dirty="0" smtClean="0">
                <a:solidFill>
                  <a:schemeClr val="bg1"/>
                </a:solidFill>
                <a:ea typeface="Times New Roman" pitchFamily="18" charset="0"/>
                <a:cs typeface="David" pitchFamily="34" charset="-79"/>
              </a:rPr>
              <a:t> שגובשה על ידי כל בעלי הענין, המגדירה את המטרות וההסכמות הבסיסיות המשותפות להם ובעיקר את אופן קבלת ההחלטות בהמשך.</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2051721" y="188640"/>
            <a:ext cx="6786396" cy="646331"/>
          </a:xfrm>
          <a:prstGeom prst="rect">
            <a:avLst/>
          </a:prstGeom>
        </p:spPr>
        <p:txBody>
          <a:bodyPr wrap="square">
            <a:spAutoFit/>
          </a:bodyPr>
          <a:lstStyle/>
          <a:p>
            <a:pPr algn="l" rtl="0"/>
            <a:r>
              <a:rPr lang="he-IL"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מרחב ביוספרי – רמות מנשה</a:t>
            </a:r>
          </a:p>
        </p:txBody>
      </p:sp>
      <p:sp>
        <p:nvSpPr>
          <p:cNvPr id="3" name="מלבן 2"/>
          <p:cNvSpPr/>
          <p:nvPr/>
        </p:nvSpPr>
        <p:spPr>
          <a:xfrm>
            <a:off x="251520" y="1124744"/>
            <a:ext cx="8478688" cy="2308324"/>
          </a:xfrm>
          <a:prstGeom prst="rect">
            <a:avLst/>
          </a:prstGeom>
        </p:spPr>
        <p:txBody>
          <a:bodyPr wrap="square">
            <a:spAutoFit/>
          </a:bodyPr>
          <a:lstStyle/>
          <a:p>
            <a:r>
              <a:rPr lang="he-IL" sz="2400" dirty="0" smtClean="0">
                <a:solidFill>
                  <a:schemeClr val="bg1"/>
                </a:solidFill>
                <a:ea typeface="Times New Roman" pitchFamily="18" charset="0"/>
                <a:cs typeface="David" pitchFamily="34" charset="-79"/>
              </a:rPr>
              <a:t>המרחבים הביוספריים הראשונים בעולם הוכרזו כבר ב- 1976.</a:t>
            </a:r>
          </a:p>
          <a:p>
            <a:r>
              <a:rPr lang="he-IL" sz="2400" dirty="0" smtClean="0">
                <a:solidFill>
                  <a:schemeClr val="bg1"/>
                </a:solidFill>
                <a:ea typeface="Times New Roman" pitchFamily="18" charset="0"/>
                <a:cs typeface="David" pitchFamily="34" charset="-79"/>
              </a:rPr>
              <a:t>עד אוקטובר 1993 הוכרזו  311 מרחבים ביוספריים ב-80 מדינות שונות.  </a:t>
            </a:r>
          </a:p>
          <a:p>
            <a:r>
              <a:rPr lang="he-IL" sz="2400" b="1" dirty="0" smtClean="0">
                <a:solidFill>
                  <a:schemeClr val="bg1"/>
                </a:solidFill>
                <a:ea typeface="Times New Roman" pitchFamily="18" charset="0"/>
                <a:cs typeface="David" pitchFamily="34" charset="-79"/>
              </a:rPr>
              <a:t>המרחב ביוספרי אזור רמת מנשה קיבל הכרה בינ"ל ע"י מועצת אונסק"ו העולמית ביוני 2011. </a:t>
            </a:r>
            <a:r>
              <a:rPr lang="he-IL" sz="2400" dirty="0" smtClean="0">
                <a:solidFill>
                  <a:schemeClr val="bg1"/>
                </a:solidFill>
                <a:ea typeface="Times New Roman" pitchFamily="18" charset="0"/>
                <a:cs typeface="David" pitchFamily="34" charset="-79"/>
              </a:rPr>
              <a:t/>
            </a:r>
            <a:br>
              <a:rPr lang="he-IL" sz="2400" dirty="0" smtClean="0">
                <a:solidFill>
                  <a:schemeClr val="bg1"/>
                </a:solidFill>
                <a:ea typeface="Times New Roman" pitchFamily="18" charset="0"/>
                <a:cs typeface="David" pitchFamily="34" charset="-79"/>
              </a:rPr>
            </a:br>
            <a:r>
              <a:rPr lang="he-IL" sz="2400" dirty="0" smtClean="0">
                <a:solidFill>
                  <a:schemeClr val="bg1"/>
                </a:solidFill>
                <a:ea typeface="Times New Roman" pitchFamily="18" charset="0"/>
                <a:cs typeface="David" pitchFamily="34" charset="-79"/>
              </a:rPr>
              <a:t/>
            </a:r>
            <a:br>
              <a:rPr lang="he-IL" sz="2400" dirty="0" smtClean="0">
                <a:solidFill>
                  <a:schemeClr val="bg1"/>
                </a:solidFill>
                <a:ea typeface="Times New Roman" pitchFamily="18" charset="0"/>
                <a:cs typeface="David" pitchFamily="34" charset="-79"/>
              </a:rPr>
            </a:br>
            <a:endParaRPr lang="he-IL" sz="2400" dirty="0" smtClean="0">
              <a:solidFill>
                <a:schemeClr val="bg1"/>
              </a:solidFill>
              <a:ea typeface="Times New Roman" pitchFamily="18" charset="0"/>
              <a:cs typeface="David" pitchFamily="34" charset="-79"/>
            </a:endParaRPr>
          </a:p>
        </p:txBody>
      </p:sp>
      <p:sp>
        <p:nvSpPr>
          <p:cNvPr id="5" name="מלבן 4"/>
          <p:cNvSpPr/>
          <p:nvPr/>
        </p:nvSpPr>
        <p:spPr>
          <a:xfrm>
            <a:off x="6156176" y="2673129"/>
            <a:ext cx="2915816" cy="3420167"/>
          </a:xfrm>
          <a:prstGeom prst="rect">
            <a:avLst/>
          </a:prstGeom>
        </p:spPr>
        <p:txBody>
          <a:bodyPr wrap="square">
            <a:spAutoFit/>
          </a:bodyPr>
          <a:lstStyle/>
          <a:p>
            <a:pPr>
              <a:lnSpc>
                <a:spcPts val="2640"/>
              </a:lnSpc>
            </a:pPr>
            <a:r>
              <a:rPr lang="he-IL" dirty="0" smtClean="0">
                <a:solidFill>
                  <a:schemeClr val="bg1"/>
                </a:solidFill>
                <a:ea typeface="Times New Roman" pitchFamily="18" charset="0"/>
                <a:cs typeface="David" pitchFamily="34" charset="-79"/>
              </a:rPr>
              <a:t/>
            </a:r>
            <a:br>
              <a:rPr lang="he-IL" dirty="0" smtClean="0">
                <a:solidFill>
                  <a:schemeClr val="bg1"/>
                </a:solidFill>
                <a:ea typeface="Times New Roman" pitchFamily="18" charset="0"/>
                <a:cs typeface="David" pitchFamily="34" charset="-79"/>
              </a:rPr>
            </a:br>
            <a:r>
              <a:rPr lang="he-IL" dirty="0" smtClean="0">
                <a:solidFill>
                  <a:schemeClr val="bg1"/>
                </a:solidFill>
                <a:ea typeface="Times New Roman" pitchFamily="18" charset="0"/>
                <a:cs typeface="David" pitchFamily="34" charset="-79"/>
              </a:rPr>
              <a:t/>
            </a:r>
            <a:br>
              <a:rPr lang="he-IL" dirty="0" smtClean="0">
                <a:solidFill>
                  <a:schemeClr val="bg1"/>
                </a:solidFill>
                <a:ea typeface="Times New Roman" pitchFamily="18" charset="0"/>
                <a:cs typeface="David" pitchFamily="34" charset="-79"/>
              </a:rPr>
            </a:br>
            <a:r>
              <a:rPr lang="he-IL" sz="2000" dirty="0" smtClean="0">
                <a:solidFill>
                  <a:schemeClr val="bg1"/>
                </a:solidFill>
                <a:ea typeface="Times New Roman" pitchFamily="18" charset="0"/>
                <a:cs typeface="David" pitchFamily="34" charset="-79"/>
              </a:rPr>
              <a:t>"מרחב ביוספרי רמת מנשה" משתרע על פני  197,000 דונם – שטח כפול מזה של גוש דן. המרחב כולל שטחי מרעה, שטחי חקלאות, יערות נטועים ויערות אלון טבעיים, מגוון של בעלי צמחים וצמחייה טבעית נדירה.</a:t>
            </a:r>
          </a:p>
        </p:txBody>
      </p:sp>
      <p:pic>
        <p:nvPicPr>
          <p:cNvPr id="2050" name="Picture 2" descr="R:\veredo\אילן\רט''ג - קק''ל\תגליע_1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1165759" y="1580268"/>
            <a:ext cx="3983163" cy="595243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2987824" y="188640"/>
            <a:ext cx="5945858"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lang="he-IL"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ניהול מי נגר בערים רגישות למים</a:t>
            </a:r>
          </a:p>
        </p:txBody>
      </p:sp>
      <p:sp>
        <p:nvSpPr>
          <p:cNvPr id="4" name="מלבן 3"/>
          <p:cNvSpPr/>
          <p:nvPr/>
        </p:nvSpPr>
        <p:spPr>
          <a:xfrm>
            <a:off x="179512" y="1124744"/>
            <a:ext cx="8784976" cy="2985433"/>
          </a:xfrm>
          <a:prstGeom prst="rect">
            <a:avLst/>
          </a:prstGeom>
        </p:spPr>
        <p:txBody>
          <a:bodyPr wrap="square">
            <a:spAutoFit/>
          </a:bodyPr>
          <a:lstStyle/>
          <a:p>
            <a:r>
              <a:rPr lang="he-IL" sz="2800" dirty="0" smtClean="0">
                <a:solidFill>
                  <a:schemeClr val="bg1"/>
                </a:solidFill>
                <a:ea typeface="Times New Roman" pitchFamily="18" charset="0"/>
                <a:cs typeface="David" pitchFamily="34" charset="-79"/>
              </a:rPr>
              <a:t>בכל שנה, כ-200 מיליון קוב מים של מי נגר מזוהמים נקווים במערכות הביוב ומוזרמים למי הים, תוך בזבוז כמויות אדירות של מים יקרי ערך וזיהום מאגרי המים הטבעיים. </a:t>
            </a:r>
          </a:p>
          <a:p>
            <a:endParaRPr lang="he-IL" sz="2800" dirty="0" smtClean="0">
              <a:solidFill>
                <a:schemeClr val="bg1"/>
              </a:solidFill>
              <a:ea typeface="Times New Roman" pitchFamily="18" charset="0"/>
              <a:cs typeface="David" pitchFamily="34" charset="-79"/>
            </a:endParaRPr>
          </a:p>
          <a:p>
            <a:r>
              <a:rPr lang="he-IL" sz="2800" dirty="0" smtClean="0">
                <a:solidFill>
                  <a:schemeClr val="bg1"/>
                </a:solidFill>
                <a:ea typeface="Times New Roman" pitchFamily="18" charset="0"/>
                <a:cs typeface="David" pitchFamily="34" charset="-79"/>
              </a:rPr>
              <a:t>בשנים האחרונות מקודמים במרחב מרכז 2 </a:t>
            </a:r>
            <a:r>
              <a:rPr lang="he-IL" sz="2800" dirty="0" err="1" smtClean="0">
                <a:solidFill>
                  <a:schemeClr val="bg1"/>
                </a:solidFill>
                <a:ea typeface="Times New Roman" pitchFamily="18" charset="0"/>
                <a:cs typeface="David" pitchFamily="34" charset="-79"/>
              </a:rPr>
              <a:t>פרוייקטיים</a:t>
            </a:r>
            <a:r>
              <a:rPr lang="he-IL" sz="2800" dirty="0" smtClean="0">
                <a:solidFill>
                  <a:schemeClr val="bg1"/>
                </a:solidFill>
                <a:ea typeface="Times New Roman" pitchFamily="18" charset="0"/>
                <a:cs typeface="David" pitchFamily="34" charset="-79"/>
              </a:rPr>
              <a:t> עירוניים לניצול מים מבוזבזים אלו.</a:t>
            </a:r>
          </a:p>
          <a:p>
            <a:endParaRPr lang="he-IL" sz="2000" dirty="0" smtClean="0">
              <a:solidFill>
                <a:schemeClr val="bg1"/>
              </a:solidFill>
              <a:ea typeface="Times New Roman" pitchFamily="18" charset="0"/>
              <a:cs typeface="David" pitchFamily="34" charset="-79"/>
            </a:endParaRPr>
          </a:p>
        </p:txBody>
      </p:sp>
      <p:sp>
        <p:nvSpPr>
          <p:cNvPr id="8" name="מלבן 7"/>
          <p:cNvSpPr/>
          <p:nvPr/>
        </p:nvSpPr>
        <p:spPr>
          <a:xfrm>
            <a:off x="3707904" y="4431883"/>
            <a:ext cx="5220072" cy="1877437"/>
          </a:xfrm>
          <a:prstGeom prst="rect">
            <a:avLst/>
          </a:prstGeom>
        </p:spPr>
        <p:txBody>
          <a:bodyPr wrap="square">
            <a:spAutoFit/>
          </a:bodyPr>
          <a:lstStyle/>
          <a:p>
            <a:r>
              <a:rPr lang="he-IL" sz="2800" b="1" dirty="0" smtClean="0">
                <a:solidFill>
                  <a:schemeClr val="bg1"/>
                </a:solidFill>
                <a:ea typeface="Times New Roman" pitchFamily="18" charset="0"/>
                <a:cs typeface="David" pitchFamily="34" charset="-79"/>
              </a:rPr>
              <a:t>מערכת </a:t>
            </a:r>
            <a:r>
              <a:rPr lang="he-IL" sz="2800" b="1" dirty="0" err="1" smtClean="0">
                <a:solidFill>
                  <a:schemeClr val="bg1"/>
                </a:solidFill>
                <a:ea typeface="Times New Roman" pitchFamily="18" charset="0"/>
                <a:cs typeface="David" pitchFamily="34" charset="-79"/>
              </a:rPr>
              <a:t>הביופילטר</a:t>
            </a:r>
            <a:r>
              <a:rPr lang="he-IL" sz="2200" b="1" dirty="0" smtClean="0">
                <a:solidFill>
                  <a:schemeClr val="bg1"/>
                </a:solidFill>
                <a:ea typeface="Times New Roman" pitchFamily="18" charset="0"/>
                <a:cs typeface="David" pitchFamily="34" charset="-79"/>
              </a:rPr>
              <a:t> </a:t>
            </a:r>
            <a:r>
              <a:rPr lang="he-IL" sz="2200" dirty="0" smtClean="0">
                <a:solidFill>
                  <a:schemeClr val="bg1"/>
                </a:solidFill>
                <a:ea typeface="Times New Roman" pitchFamily="18" charset="0"/>
                <a:cs typeface="David" pitchFamily="34" charset="-79"/>
              </a:rPr>
              <a:t>היא שיטה של אגירת מי הנגר העירוניים וטיפול בהם באמצעות מערכת סינון וזנים ייחודיים של צמחים ובקטריות, בעלי יעילות גבוהה בטיפול במזהמים. המים המטוהרים מוזרמים חזרה לאקוויפר לשימוש עירוני.</a:t>
            </a:r>
          </a:p>
        </p:txBody>
      </p:sp>
      <p:pic>
        <p:nvPicPr>
          <p:cNvPr id="15362" name="Picture 2" descr="M:\ורד\ביו פילטר\P703151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4077072"/>
            <a:ext cx="3545814" cy="2659360"/>
          </a:xfrm>
          <a:prstGeom prst="rect">
            <a:avLst/>
          </a:prstGeom>
          <a:ln>
            <a:noFill/>
          </a:ln>
          <a:effectLst>
            <a:outerShdw blurRad="292100" dist="139700" dir="2700000" algn="tl" rotWithShape="0">
              <a:srgbClr val="333333">
                <a:alpha val="65000"/>
              </a:srgbClr>
            </a:outerShdw>
          </a:effectLst>
        </p:spPr>
      </p:pic>
      <p:pic>
        <p:nvPicPr>
          <p:cNvPr id="15363" name="Picture 3" descr="M:\ורד\ביו פילטר\P7031512.JPG"/>
          <p:cNvPicPr>
            <a:picLocks noChangeAspect="1" noChangeArrowheads="1"/>
          </p:cNvPicPr>
          <p:nvPr/>
        </p:nvPicPr>
        <p:blipFill>
          <a:blip r:embed="rId3" cstate="email">
            <a:lum contrast="30000"/>
            <a:extLst>
              <a:ext uri="{28A0092B-C50C-407E-A947-70E740481C1C}">
                <a14:useLocalDpi xmlns:a14="http://schemas.microsoft.com/office/drawing/2010/main"/>
              </a:ext>
            </a:extLst>
          </a:blip>
          <a:srcRect/>
          <a:stretch>
            <a:fillRect/>
          </a:stretch>
        </p:blipFill>
        <p:spPr bwMode="auto">
          <a:xfrm>
            <a:off x="72008" y="47789"/>
            <a:ext cx="2051720" cy="1148963"/>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47664" y="188640"/>
            <a:ext cx="604867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lang="he-IL"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ניהול מי נגר בערים רגישות למים</a:t>
            </a:r>
          </a:p>
        </p:txBody>
      </p:sp>
      <p:sp>
        <p:nvSpPr>
          <p:cNvPr id="1536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he-IL" dirty="0"/>
          </a:p>
        </p:txBody>
      </p:sp>
      <p:pic>
        <p:nvPicPr>
          <p:cNvPr id="15361" name="Picture 1" descr="aganim (4) [iPhon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2" y="3454185"/>
            <a:ext cx="2448272" cy="3264363"/>
          </a:xfrm>
          <a:prstGeom prst="rect">
            <a:avLst/>
          </a:prstGeom>
          <a:ln>
            <a:noFill/>
          </a:ln>
          <a:effectLst>
            <a:outerShdw blurRad="292100" dist="139700" dir="2700000" algn="tl" rotWithShape="0">
              <a:srgbClr val="333333">
                <a:alpha val="65000"/>
              </a:srgbClr>
            </a:outerShdw>
          </a:effectLst>
        </p:spPr>
      </p:pic>
      <p:sp>
        <p:nvSpPr>
          <p:cNvPr id="15363" name="Rectangle 3"/>
          <p:cNvSpPr>
            <a:spLocks noChangeArrowheads="1"/>
          </p:cNvSpPr>
          <p:nvPr/>
        </p:nvSpPr>
        <p:spPr bwMode="auto">
          <a:xfrm>
            <a:off x="323528" y="1150586"/>
            <a:ext cx="8640960" cy="22159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1" eaLnBrk="1" fontAlgn="base" latinLnBrk="0" hangingPunct="1">
              <a:lnSpc>
                <a:spcPct val="100000"/>
              </a:lnSpc>
              <a:spcBef>
                <a:spcPct val="0"/>
              </a:spcBef>
              <a:spcAft>
                <a:spcPct val="0"/>
              </a:spcAft>
              <a:buClrTx/>
              <a:buSzTx/>
              <a:buFontTx/>
              <a:buNone/>
              <a:tabLst/>
            </a:pPr>
            <a:r>
              <a:rPr lang="he-IL" sz="2200" dirty="0" smtClean="0">
                <a:solidFill>
                  <a:schemeClr val="bg1"/>
                </a:solidFill>
                <a:ea typeface="Times New Roman" pitchFamily="18" charset="0"/>
                <a:cs typeface="David" pitchFamily="34" charset="-79"/>
              </a:rPr>
              <a:t>אתר </a:t>
            </a:r>
            <a:r>
              <a:rPr lang="he-IL" sz="2800" b="1" dirty="0" smtClean="0">
                <a:solidFill>
                  <a:schemeClr val="bg1"/>
                </a:solidFill>
                <a:ea typeface="Times New Roman" pitchFamily="18" charset="0"/>
                <a:cs typeface="David" pitchFamily="34" charset="-79"/>
              </a:rPr>
              <a:t>"אגנים ירוקים" </a:t>
            </a:r>
            <a:r>
              <a:rPr lang="he-IL" sz="2200" dirty="0" smtClean="0">
                <a:solidFill>
                  <a:schemeClr val="bg1"/>
                </a:solidFill>
                <a:ea typeface="Times New Roman" pitchFamily="18" charset="0"/>
                <a:cs typeface="David" pitchFamily="34" charset="-79"/>
              </a:rPr>
              <a:t>בהוד השרון, הוא אחד הפרויקטים האקולוגיים החשובים המבוצעים כיום בישראל, במטרה לתרום לטיהור ושיקום נחל הירקון. מי שפכים מטוהרים מהמט"ש של הוד השרון וכפר סבא עוברים טיפול מיוחד במסגרת האגנים, ומוזרמים לנחל הירקון, לצורך שיפור איכות המים בנחל. בקרוב, מתוכננת להתחיל גם שאיבת מים מהאגנים להשקיית מדשאות וגידולים חקלאיים.</a:t>
            </a:r>
            <a:endParaRPr lang="en-US" sz="2200" dirty="0" smtClean="0">
              <a:solidFill>
                <a:schemeClr val="bg1"/>
              </a:solidFill>
              <a:ea typeface="Times New Roman" pitchFamily="18" charset="0"/>
              <a:cs typeface="David" pitchFamily="34" charset="-79"/>
            </a:endParaRPr>
          </a:p>
          <a:p>
            <a:pPr marL="0" marR="0" lvl="0" indent="0" defTabSz="914400" rtl="1" eaLnBrk="0" fontAlgn="base" latinLnBrk="0" hangingPunct="0">
              <a:lnSpc>
                <a:spcPct val="100000"/>
              </a:lnSpc>
              <a:spcBef>
                <a:spcPct val="0"/>
              </a:spcBef>
              <a:spcAft>
                <a:spcPct val="0"/>
              </a:spcAft>
              <a:buClrTx/>
              <a:buSzTx/>
              <a:buFontTx/>
              <a:buNone/>
              <a:tabLst/>
            </a:pPr>
            <a:r>
              <a:rPr lang="he-IL" sz="2200" dirty="0" smtClean="0">
                <a:solidFill>
                  <a:schemeClr val="bg1"/>
                </a:solidFill>
                <a:ea typeface="Times New Roman" pitchFamily="18" charset="0"/>
                <a:cs typeface="David" pitchFamily="34" charset="-79"/>
              </a:rPr>
              <a:t>המים המזוהמים מוזרמים לבריכות רדודות עם צמחי מים וחצץ מסוגים שונים. </a:t>
            </a:r>
            <a:endParaRPr kumimoji="0" lang="he-IL" sz="22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מלבן 5"/>
          <p:cNvSpPr/>
          <p:nvPr/>
        </p:nvSpPr>
        <p:spPr>
          <a:xfrm>
            <a:off x="2736304" y="3429000"/>
            <a:ext cx="6228184" cy="3139321"/>
          </a:xfrm>
          <a:prstGeom prst="rect">
            <a:avLst/>
          </a:prstGeom>
        </p:spPr>
        <p:txBody>
          <a:bodyPr wrap="square">
            <a:spAutoFit/>
          </a:bodyPr>
          <a:lstStyle/>
          <a:p>
            <a:pPr lvl="0" eaLnBrk="0" hangingPunct="0"/>
            <a:r>
              <a:rPr lang="he-IL" sz="2200" dirty="0" smtClean="0">
                <a:solidFill>
                  <a:schemeClr val="bg1"/>
                </a:solidFill>
                <a:ea typeface="Times New Roman" pitchFamily="18" charset="0"/>
                <a:cs typeface="David" pitchFamily="34" charset="-79"/>
              </a:rPr>
              <a:t>המעבר דרך האגנים גורם לתהליכים כימיים, פיזיקאליים וביולוגיים, המביאים להרחקה של חלקיקים מזהמים, וכתוצאה מכך לשיפור איכות המים. למעשה, מדובר במערכת של ביצות מלאכותיות, שמחקות את תהליכי הטיהור המתרחשים בביצות טבעיות. </a:t>
            </a:r>
            <a:endParaRPr lang="en-US" sz="2200" dirty="0" smtClean="0">
              <a:solidFill>
                <a:schemeClr val="bg1"/>
              </a:solidFill>
              <a:ea typeface="Times New Roman" pitchFamily="18" charset="0"/>
              <a:cs typeface="David" pitchFamily="34" charset="-79"/>
            </a:endParaRPr>
          </a:p>
          <a:p>
            <a:pPr lvl="0" rtl="0" eaLnBrk="0" hangingPunct="0"/>
            <a:r>
              <a:rPr lang="he-IL" sz="2200" dirty="0" smtClean="0">
                <a:solidFill>
                  <a:schemeClr val="bg1"/>
                </a:solidFill>
                <a:ea typeface="Times New Roman" pitchFamily="18" charset="0"/>
                <a:cs typeface="David" pitchFamily="34" charset="-79"/>
              </a:rPr>
              <a:t>המים המטופלים מגיעים עד לרמת איכות קרובה למי שתייה. הם מוזרמים לנחל קנה העובר בסמוך, וממנו זורמים לירקון. כך מסייעים בטיהור הנחל משפכים וחומרים מזהמים, שהוזרמו אליו במשך שנים ופגעו בו קשות</a:t>
            </a:r>
            <a:r>
              <a:rPr lang="he-IL" sz="2200" dirty="0" smtClean="0">
                <a:solidFill>
                  <a:schemeClr val="bg1"/>
                </a:solidFill>
                <a:ea typeface="Times New Roman" pitchFamily="18" charset="0"/>
              </a:rPr>
              <a:t>.</a:t>
            </a:r>
            <a:r>
              <a:rPr lang="he-IL" dirty="0" smtClean="0">
                <a:ea typeface="Times New Roman" pitchFamily="18" charset="0"/>
              </a:rPr>
              <a:t> </a:t>
            </a:r>
            <a:endParaRPr lang="he-IL"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1547665" y="188640"/>
            <a:ext cx="5544616" cy="646331"/>
          </a:xfrm>
          <a:prstGeom prst="rect">
            <a:avLst/>
          </a:prstGeom>
        </p:spPr>
        <p:txBody>
          <a:bodyPr wrap="square">
            <a:spAutoFit/>
          </a:bodyPr>
          <a:lstStyle/>
          <a:p>
            <a:pPr lvl="0" indent="1127125" eaLnBrk="0" hangingPunct="0">
              <a:tabLst>
                <a:tab pos="-36513" algn="l"/>
              </a:tabLst>
            </a:pPr>
            <a:r>
              <a:rPr lang="he-IL"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קציר נגר עירוני</a:t>
            </a:r>
            <a:endParaRPr lang="en-US"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6625" name="Picture 1" descr="C:\Users\veredo\AppData\Local\Microsoft\Windows\Temporary Internet Files\Content.Outlook\KO56LHH4\P30200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1" y="3254288"/>
            <a:ext cx="4536504" cy="3402378"/>
          </a:xfrm>
          <a:prstGeom prst="rect">
            <a:avLst/>
          </a:prstGeom>
          <a:noFill/>
        </p:spPr>
      </p:pic>
      <p:pic>
        <p:nvPicPr>
          <p:cNvPr id="5" name="Picture 3" descr="ROLL308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4499992" y="4581128"/>
            <a:ext cx="2933566" cy="1957239"/>
          </a:xfrm>
          <a:prstGeom prst="rect">
            <a:avLst/>
          </a:prstGeom>
          <a:noFill/>
          <a:ln/>
        </p:spPr>
      </p:pic>
      <p:sp>
        <p:nvSpPr>
          <p:cNvPr id="6" name="מלבן 5"/>
          <p:cNvSpPr/>
          <p:nvPr/>
        </p:nvSpPr>
        <p:spPr>
          <a:xfrm>
            <a:off x="179512" y="988273"/>
            <a:ext cx="8820472" cy="2800767"/>
          </a:xfrm>
          <a:prstGeom prst="rect">
            <a:avLst/>
          </a:prstGeom>
        </p:spPr>
        <p:txBody>
          <a:bodyPr wrap="square">
            <a:spAutoFit/>
          </a:bodyPr>
          <a:lstStyle/>
          <a:p>
            <a:r>
              <a:rPr lang="he-IL" sz="2400" dirty="0" smtClean="0">
                <a:solidFill>
                  <a:schemeClr val="bg1"/>
                </a:solidFill>
                <a:ea typeface="Times New Roman" pitchFamily="18" charset="0"/>
                <a:cs typeface="David" pitchFamily="34" charset="-79"/>
              </a:rPr>
              <a:t>במרחב מרכז התמחות מקצועית בתחום של ניהול נגר עירוני. מי הנגר הזורמים בתחומי השטח האורבאני של העיר מגיעים אל היער בכמות גדולה ובאנרגיה גבוהה הגורמים לבעיות סחף ונזקים כבדים ליער ולמתקניו.</a:t>
            </a:r>
          </a:p>
          <a:p>
            <a:r>
              <a:rPr lang="he-IL" sz="2400" dirty="0" smtClean="0">
                <a:solidFill>
                  <a:schemeClr val="bg1"/>
                </a:solidFill>
                <a:ea typeface="Times New Roman" pitchFamily="18" charset="0"/>
                <a:cs typeface="David" pitchFamily="34" charset="-79"/>
              </a:rPr>
              <a:t>ניהול הנגר בצורה מבוקרת מהמוצא העירוני ועד לשטח היער, מקטין את הנזקים ומשמש להשקיית היער והעשרת מי תהום.</a:t>
            </a:r>
          </a:p>
          <a:p>
            <a:r>
              <a:rPr lang="he-IL" sz="2400" dirty="0" smtClean="0">
                <a:solidFill>
                  <a:schemeClr val="bg1"/>
                </a:solidFill>
                <a:ea typeface="Times New Roman" pitchFamily="18" charset="0"/>
                <a:cs typeface="David" pitchFamily="34" charset="-79"/>
              </a:rPr>
              <a:t>המים הופכים בתהליך זה </a:t>
            </a:r>
            <a:r>
              <a:rPr lang="he-IL" sz="2800" b="1" dirty="0" smtClean="0">
                <a:solidFill>
                  <a:schemeClr val="bg1"/>
                </a:solidFill>
                <a:ea typeface="Times New Roman" pitchFamily="18" charset="0"/>
                <a:cs typeface="David" pitchFamily="34" charset="-79"/>
              </a:rPr>
              <a:t>ממפגע למשאב.</a:t>
            </a:r>
            <a:endParaRPr lang="he-IL" sz="2400" b="1" dirty="0" smtClean="0">
              <a:solidFill>
                <a:schemeClr val="bg1"/>
              </a:solidFill>
              <a:ea typeface="Times New Roman" pitchFamily="18" charset="0"/>
              <a:cs typeface="David" pitchFamily="34" charset="-79"/>
            </a:endParaRPr>
          </a:p>
          <a:p>
            <a:endParaRPr lang="he-IL" sz="2400" dirty="0" smtClean="0">
              <a:solidFill>
                <a:schemeClr val="bg1"/>
              </a:solidFill>
              <a:ea typeface="Times New Roman" pitchFamily="18" charset="0"/>
              <a:cs typeface="David" pitchFamily="34" charset="-79"/>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1835697" y="188640"/>
            <a:ext cx="446449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lang="he-IL"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יערות קהילתיים</a:t>
            </a:r>
          </a:p>
        </p:txBody>
      </p:sp>
      <p:pic>
        <p:nvPicPr>
          <p:cNvPr id="3" name="תמונה 2" descr="קהילה"/>
          <p:cNvPicPr/>
          <p:nvPr/>
        </p:nvPicPr>
        <p:blipFill>
          <a:blip r:embed="rId2" cstate="email">
            <a:clrChange>
              <a:clrFrom>
                <a:srgbClr val="FFFFFF"/>
              </a:clrFrom>
              <a:clrTo>
                <a:srgbClr val="FFFFFF">
                  <a:alpha val="0"/>
                </a:srgbClr>
              </a:clrTo>
            </a:clrChange>
            <a:lum contrast="54000"/>
            <a:extLst>
              <a:ext uri="{28A0092B-C50C-407E-A947-70E740481C1C}">
                <a14:useLocalDpi xmlns:a14="http://schemas.microsoft.com/office/drawing/2010/main"/>
              </a:ext>
            </a:extLst>
          </a:blip>
          <a:srcRect/>
          <a:stretch>
            <a:fillRect/>
          </a:stretch>
        </p:blipFill>
        <p:spPr bwMode="auto">
          <a:xfrm rot="20207524">
            <a:off x="3166039" y="5557010"/>
            <a:ext cx="2537267" cy="694573"/>
          </a:xfrm>
          <a:prstGeom prst="rect">
            <a:avLst/>
          </a:prstGeom>
          <a:noFill/>
          <a:ln w="9525">
            <a:noFill/>
            <a:miter lim="800000"/>
            <a:headEnd/>
            <a:tailEnd/>
          </a:ln>
        </p:spPr>
      </p:pic>
      <p:sp>
        <p:nvSpPr>
          <p:cNvPr id="32770" name="Rectangle 2"/>
          <p:cNvSpPr>
            <a:spLocks noChangeArrowheads="1"/>
          </p:cNvSpPr>
          <p:nvPr/>
        </p:nvSpPr>
        <p:spPr bwMode="auto">
          <a:xfrm>
            <a:off x="467544" y="1196752"/>
            <a:ext cx="848851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lang="he-IL" sz="2800" dirty="0" smtClean="0">
                <a:solidFill>
                  <a:schemeClr val="bg1"/>
                </a:solidFill>
                <a:ea typeface="Times New Roman" pitchFamily="18" charset="0"/>
                <a:cs typeface="David" pitchFamily="34" charset="-79"/>
              </a:rPr>
              <a:t>שילוב הקהילה הקרובה ליער בתכנונו, בפיתוחו, באחזקתו ובשמירה עליו. זוהי דרך ליצירת מעורבות ומחויבות של הציבור החי סמוך ליער למען שמירתו וטיפוחו.</a:t>
            </a:r>
          </a:p>
        </p:txBody>
      </p:sp>
      <p:pic>
        <p:nvPicPr>
          <p:cNvPr id="8" name="Picture 2" descr="רהע 1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454558"/>
            <a:ext cx="3203848" cy="2403442"/>
          </a:xfrm>
          <a:prstGeom prst="rect">
            <a:avLst/>
          </a:prstGeom>
          <a:noFill/>
          <a:ln w="57150">
            <a:solidFill>
              <a:srgbClr val="FFFFFF"/>
            </a:solidFill>
            <a:miter lim="800000"/>
            <a:headEnd/>
            <a:tailEnd/>
          </a:ln>
        </p:spPr>
      </p:pic>
      <p:pic>
        <p:nvPicPr>
          <p:cNvPr id="9" name="Picture 5" descr="real timing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39752" y="2636912"/>
            <a:ext cx="3744416" cy="2482075"/>
          </a:xfrm>
          <a:prstGeom prst="rect">
            <a:avLst/>
          </a:prstGeom>
          <a:noFill/>
          <a:ln w="57150">
            <a:solidFill>
              <a:srgbClr val="FFFFFF"/>
            </a:solidFill>
            <a:miter lim="800000"/>
            <a:headEnd/>
            <a:tailEnd/>
          </a:ln>
        </p:spPr>
      </p:pic>
      <p:pic>
        <p:nvPicPr>
          <p:cNvPr id="10" name="Picture 4" descr="_____ 11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96136" y="4470544"/>
            <a:ext cx="3347864" cy="2387455"/>
          </a:xfrm>
          <a:prstGeom prst="rect">
            <a:avLst/>
          </a:prstGeom>
          <a:noFill/>
          <a:ln w="57150">
            <a:solidFill>
              <a:srgbClr val="FFFFFF"/>
            </a:solidFill>
            <a:miter lim="800000"/>
            <a:headEnd/>
            <a:tailEnd/>
          </a:ln>
        </p:spPr>
      </p:pic>
      <p:sp>
        <p:nvSpPr>
          <p:cNvPr id="12" name="מלבן 11"/>
          <p:cNvSpPr/>
          <p:nvPr/>
        </p:nvSpPr>
        <p:spPr>
          <a:xfrm>
            <a:off x="251520" y="68583"/>
            <a:ext cx="712000" cy="840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1" name="תמונה 10" descr="לוגו%20יער%20קהילתי"/>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5199" y="121521"/>
            <a:ext cx="703917" cy="7429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403648" y="188640"/>
            <a:ext cx="597666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lang="he-IL"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גן בוטני ראשון בקק"ל (אילנות)</a:t>
            </a:r>
          </a:p>
        </p:txBody>
      </p:sp>
      <p:pic>
        <p:nvPicPr>
          <p:cNvPr id="3" name="תמונה 2" descr="C:\Users\veredo\AppData\Local\Microsoft\Windows\Temporary Internet Files\Content.Word\20150602_114138_HDR.JPG"/>
          <p:cNvPicPr/>
          <p:nvPr/>
        </p:nvPicPr>
        <p:blipFill rotWithShape="1">
          <a:blip r:embed="rId2" cstate="print">
            <a:extLst>
              <a:ext uri="{28A0092B-C50C-407E-A947-70E740481C1C}">
                <a14:useLocalDpi xmlns:a14="http://schemas.microsoft.com/office/drawing/2010/main"/>
              </a:ext>
            </a:extLst>
          </a:blip>
          <a:srcRect/>
          <a:stretch/>
        </p:blipFill>
        <p:spPr bwMode="auto">
          <a:xfrm rot="5400000">
            <a:off x="5665140" y="3222476"/>
            <a:ext cx="3440662" cy="2664296"/>
          </a:xfrm>
          <a:prstGeom prst="rect">
            <a:avLst/>
          </a:prstGeom>
          <a:noFill/>
          <a:ln>
            <a:noFill/>
          </a:ln>
          <a:extLst>
            <a:ext uri="{53640926-AAD7-44D8-BBD7-CCE9431645EC}">
              <a14:shadowObscured xmlns:a14="http://schemas.microsoft.com/office/drawing/2010/main"/>
            </a:ext>
          </a:extLst>
        </p:spPr>
      </p:pic>
      <p:sp>
        <p:nvSpPr>
          <p:cNvPr id="6" name="מלבן 5"/>
          <p:cNvSpPr/>
          <p:nvPr/>
        </p:nvSpPr>
        <p:spPr>
          <a:xfrm>
            <a:off x="251520" y="1119137"/>
            <a:ext cx="8537457" cy="1384995"/>
          </a:xfrm>
          <a:prstGeom prst="rect">
            <a:avLst/>
          </a:prstGeom>
        </p:spPr>
        <p:txBody>
          <a:bodyPr wrap="square">
            <a:spAutoFit/>
          </a:bodyPr>
          <a:lstStyle/>
          <a:p>
            <a:r>
              <a:rPr lang="he-IL" sz="2800" dirty="0">
                <a:solidFill>
                  <a:schemeClr val="bg1"/>
                </a:solidFill>
                <a:ea typeface="Times New Roman" pitchFamily="18" charset="0"/>
                <a:cs typeface="David" pitchFamily="34" charset="-79"/>
              </a:rPr>
              <a:t>באוגוסט 2014 הכריזו משרד החקלאות והמועצה לגנים בוטניים על </a:t>
            </a:r>
            <a:r>
              <a:rPr lang="he-IL" sz="2800" dirty="0" smtClean="0">
                <a:solidFill>
                  <a:schemeClr val="bg1"/>
                </a:solidFill>
                <a:ea typeface="Times New Roman" pitchFamily="18" charset="0"/>
                <a:cs typeface="David" pitchFamily="34" charset="-79"/>
              </a:rPr>
              <a:t>הגן </a:t>
            </a:r>
            <a:r>
              <a:rPr lang="he-IL" sz="2800" dirty="0" err="1" smtClean="0">
                <a:solidFill>
                  <a:schemeClr val="bg1"/>
                </a:solidFill>
                <a:ea typeface="Times New Roman" pitchFamily="18" charset="0"/>
                <a:cs typeface="David" pitchFamily="34" charset="-79"/>
              </a:rPr>
              <a:t>היערני</a:t>
            </a:r>
            <a:r>
              <a:rPr lang="he-IL" sz="2800" dirty="0" smtClean="0">
                <a:solidFill>
                  <a:schemeClr val="bg1"/>
                </a:solidFill>
                <a:ea typeface="Times New Roman" pitchFamily="18" charset="0"/>
                <a:cs typeface="David" pitchFamily="34" charset="-79"/>
              </a:rPr>
              <a:t> באילנות </a:t>
            </a:r>
            <a:r>
              <a:rPr lang="he-IL" sz="2800" dirty="0">
                <a:solidFill>
                  <a:schemeClr val="bg1"/>
                </a:solidFill>
                <a:ea typeface="Times New Roman" pitchFamily="18" charset="0"/>
                <a:cs typeface="David" pitchFamily="34" charset="-79"/>
              </a:rPr>
              <a:t>כגן בוטני.</a:t>
            </a:r>
            <a:r>
              <a:rPr lang="he-IL" sz="2800" dirty="0" smtClean="0">
                <a:solidFill>
                  <a:schemeClr val="bg1"/>
                </a:solidFill>
                <a:ea typeface="Times New Roman" pitchFamily="18" charset="0"/>
                <a:cs typeface="David" pitchFamily="34" charset="-79"/>
              </a:rPr>
              <a:t>‏</a:t>
            </a:r>
          </a:p>
          <a:p>
            <a:r>
              <a:rPr lang="he-IL" sz="2800" dirty="0" smtClean="0">
                <a:solidFill>
                  <a:schemeClr val="bg1"/>
                </a:solidFill>
                <a:ea typeface="Times New Roman" pitchFamily="18" charset="0"/>
                <a:cs typeface="David" pitchFamily="34" charset="-79"/>
              </a:rPr>
              <a:t>בשנת 2015 זכה הגן בפרס נגישות ישראל.</a:t>
            </a:r>
            <a:endParaRPr lang="he-IL" sz="2800" dirty="0">
              <a:solidFill>
                <a:schemeClr val="bg1"/>
              </a:solidFill>
              <a:ea typeface="Times New Roman" pitchFamily="18" charset="0"/>
              <a:cs typeface="David" pitchFamily="34" charset="-79"/>
            </a:endParaRPr>
          </a:p>
        </p:txBody>
      </p:sp>
      <p:pic>
        <p:nvPicPr>
          <p:cNvPr id="7" name="תמונה 6"/>
          <p:cNvPicPr>
            <a:picLocks noChangeAspect="1"/>
          </p:cNvPicPr>
          <p:nvPr/>
        </p:nvPicPr>
        <p:blipFill rotWithShape="1">
          <a:blip r:embed="rId3" cstate="print">
            <a:extLst>
              <a:ext uri="{28A0092B-C50C-407E-A947-70E740481C1C}">
                <a14:useLocalDpi xmlns:a14="http://schemas.microsoft.com/office/drawing/2010/main"/>
              </a:ext>
            </a:extLst>
          </a:blip>
          <a:srcRect t="2011"/>
          <a:stretch/>
        </p:blipFill>
        <p:spPr>
          <a:xfrm>
            <a:off x="395536" y="2799928"/>
            <a:ext cx="5162550" cy="35093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מלבן 4"/>
          <p:cNvSpPr/>
          <p:nvPr/>
        </p:nvSpPr>
        <p:spPr>
          <a:xfrm>
            <a:off x="1917867" y="6140686"/>
            <a:ext cx="2117888" cy="276999"/>
          </a:xfrm>
          <a:prstGeom prst="rect">
            <a:avLst/>
          </a:prstGeom>
        </p:spPr>
        <p:txBody>
          <a:bodyPr wrap="none">
            <a:spAutoFit/>
          </a:bodyPr>
          <a:lstStyle/>
          <a:p>
            <a:pPr algn="ctr"/>
            <a:r>
              <a:rPr lang="he-IL" sz="1200" dirty="0"/>
              <a:t>מקום </a:t>
            </a:r>
            <a:r>
              <a:rPr lang="he-IL" sz="1200" dirty="0" smtClean="0"/>
              <a:t>שני: עמי זהבי, תרגיל באור</a:t>
            </a:r>
            <a:endParaRPr lang="he-IL" sz="1200" dirty="0"/>
          </a:p>
        </p:txBody>
      </p:sp>
    </p:spTree>
    <p:extLst>
      <p:ext uri="{BB962C8B-B14F-4D97-AF65-F5344CB8AC3E}">
        <p14:creationId xmlns:p14="http://schemas.microsoft.com/office/powerpoint/2010/main" val="38752351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1619672" y="116632"/>
            <a:ext cx="7356325" cy="646331"/>
          </a:xfrm>
          <a:prstGeom prst="rect">
            <a:avLst/>
          </a:prstGeom>
        </p:spPr>
        <p:txBody>
          <a:bodyPr wrap="square">
            <a:spAutoFit/>
          </a:bodyPr>
          <a:lstStyle/>
          <a:p>
            <a:pPr algn="l" rtl="0"/>
            <a:r>
              <a:rPr lang="he-IL"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פרוייקטים עירוניים לרווחת הקהילה</a:t>
            </a:r>
          </a:p>
        </p:txBody>
      </p:sp>
      <p:sp>
        <p:nvSpPr>
          <p:cNvPr id="3" name="Rectangle 2"/>
          <p:cNvSpPr>
            <a:spLocks noChangeArrowheads="1"/>
          </p:cNvSpPr>
          <p:nvPr/>
        </p:nvSpPr>
        <p:spPr bwMode="auto">
          <a:xfrm>
            <a:off x="251520" y="1504816"/>
            <a:ext cx="889248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1" eaLnBrk="0" fontAlgn="base" latinLnBrk="0" hangingPunct="0">
              <a:lnSpc>
                <a:spcPct val="100000"/>
              </a:lnSpc>
              <a:spcBef>
                <a:spcPct val="0"/>
              </a:spcBef>
              <a:spcAft>
                <a:spcPct val="0"/>
              </a:spcAft>
              <a:buClrTx/>
              <a:buSzTx/>
              <a:buFontTx/>
              <a:buNone/>
              <a:tabLst/>
            </a:pPr>
            <a:r>
              <a:rPr lang="he-IL" sz="2400" dirty="0" smtClean="0">
                <a:solidFill>
                  <a:schemeClr val="bg1"/>
                </a:solidFill>
                <a:ea typeface="Times New Roman" pitchFamily="18" charset="0"/>
                <a:cs typeface="David" pitchFamily="34" charset="-79"/>
              </a:rPr>
              <a:t>מרחב מרכז מקדם את ביצועם של פרויקטים רבים במגזר המוניציפלי החל בפרויקטים שאושרו בוועדת הפרויקטים העליונה במסגרת ה 262 </a:t>
            </a:r>
            <a:r>
              <a:rPr lang="he-IL" sz="2400" dirty="0" err="1" smtClean="0">
                <a:solidFill>
                  <a:schemeClr val="bg1"/>
                </a:solidFill>
                <a:ea typeface="Times New Roman" pitchFamily="18" charset="0"/>
                <a:cs typeface="David" pitchFamily="34" charset="-79"/>
              </a:rPr>
              <a:t>מלש"ח</a:t>
            </a:r>
            <a:r>
              <a:rPr lang="he-IL" sz="2400" dirty="0" smtClean="0">
                <a:solidFill>
                  <a:schemeClr val="bg1"/>
                </a:solidFill>
                <a:ea typeface="Times New Roman" pitchFamily="18" charset="0"/>
                <a:cs typeface="David" pitchFamily="34" charset="-79"/>
              </a:rPr>
              <a:t> דרך קולות קוראים 2017 ועד לפרויקטים מהקול קורא 2018 שנמצאים עדיין בתכנון.</a:t>
            </a:r>
          </a:p>
        </p:txBody>
      </p:sp>
      <p:pic>
        <p:nvPicPr>
          <p:cNvPr id="51203" name="Picture 3" descr="F:\תמונות ותוכניות של פרויקטים\בית הנשיא\DSC_003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169" y="4365104"/>
            <a:ext cx="3549727" cy="2376264"/>
          </a:xfrm>
          <a:prstGeom prst="rect">
            <a:avLst/>
          </a:prstGeom>
          <a:noFill/>
          <a:ln w="57150">
            <a:solidFill>
              <a:srgbClr val="FFFFFF"/>
            </a:solidFill>
          </a:ln>
        </p:spPr>
      </p:pic>
      <p:pic>
        <p:nvPicPr>
          <p:cNvPr id="51204" name="Picture 4" descr="F:\תמונות ותוכניות של פרויקטים\כפר יונה - בסיס צנחנים - פינת הורים\P101000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91292" y="3529881"/>
            <a:ext cx="3265473" cy="2448272"/>
          </a:xfrm>
          <a:prstGeom prst="rect">
            <a:avLst/>
          </a:prstGeom>
          <a:noFill/>
          <a:ln w="57150">
            <a:solidFill>
              <a:srgbClr val="FFFFFF"/>
            </a:solidFill>
          </a:ln>
        </p:spPr>
      </p:pic>
      <p:pic>
        <p:nvPicPr>
          <p:cNvPr id="51202" name="Picture 2" descr="F:\תמונות ותוכניות של פרויקטים\רעננה - בית איזי שפירא\P101007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12160" y="2852936"/>
            <a:ext cx="3053324" cy="2289994"/>
          </a:xfrm>
          <a:prstGeom prst="rect">
            <a:avLst/>
          </a:prstGeom>
          <a:noFill/>
          <a:ln w="57150">
            <a:solidFill>
              <a:srgbClr val="FFFFFF"/>
            </a:solid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187625" y="116632"/>
            <a:ext cx="5040559"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lang="he-IL"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רכיבת אופניים</a:t>
            </a:r>
          </a:p>
        </p:txBody>
      </p:sp>
      <p:pic>
        <p:nvPicPr>
          <p:cNvPr id="3" name="Picture 5" descr="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2051720" y="3256815"/>
            <a:ext cx="5040560" cy="34845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3793" name="Rectangle 1"/>
          <p:cNvSpPr>
            <a:spLocks noChangeArrowheads="1"/>
          </p:cNvSpPr>
          <p:nvPr/>
        </p:nvSpPr>
        <p:spPr bwMode="auto">
          <a:xfrm>
            <a:off x="323528" y="976660"/>
            <a:ext cx="8608516"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lang="he-IL" sz="2400" dirty="0" smtClean="0">
                <a:solidFill>
                  <a:schemeClr val="bg1"/>
                </a:solidFill>
                <a:ea typeface="Times New Roman" pitchFamily="18" charset="0"/>
                <a:cs typeface="David" pitchFamily="34" charset="-79"/>
              </a:rPr>
              <a:t>יערות קק"ל, במיוחד היערות שבמרחב מרכז, הפכו לחביבי הרוכבים, המצביעים בגלגליהם וממלאים  את היערות במשך השבוע כולו ובעיקר בסופי השבוע. </a:t>
            </a:r>
          </a:p>
          <a:p>
            <a:pPr marL="0" marR="0" lvl="0" indent="0" algn="just" defTabSz="914400" rtl="1" eaLnBrk="1" fontAlgn="base" latinLnBrk="0" hangingPunct="1">
              <a:lnSpc>
                <a:spcPct val="100000"/>
              </a:lnSpc>
              <a:spcBef>
                <a:spcPct val="0"/>
              </a:spcBef>
              <a:spcAft>
                <a:spcPct val="0"/>
              </a:spcAft>
              <a:buClrTx/>
              <a:buSzTx/>
              <a:buFontTx/>
              <a:buNone/>
              <a:tabLst/>
            </a:pPr>
            <a:r>
              <a:rPr lang="he-IL" sz="2400" dirty="0" smtClean="0">
                <a:solidFill>
                  <a:schemeClr val="bg1"/>
                </a:solidFill>
                <a:ea typeface="Times New Roman" pitchFamily="18" charset="0"/>
                <a:cs typeface="David" pitchFamily="34" charset="-79"/>
              </a:rPr>
              <a:t>במרחב כ 500 ק"מ של שבילי אופניים (סינגלים). </a:t>
            </a:r>
          </a:p>
          <a:p>
            <a:pPr marL="0" marR="0" lvl="0" indent="0" algn="just" defTabSz="914400" rtl="1" eaLnBrk="1" fontAlgn="base" latinLnBrk="0" hangingPunct="1">
              <a:lnSpc>
                <a:spcPct val="100000"/>
              </a:lnSpc>
              <a:spcBef>
                <a:spcPct val="0"/>
              </a:spcBef>
              <a:spcAft>
                <a:spcPct val="0"/>
              </a:spcAft>
              <a:buClrTx/>
              <a:buSzTx/>
              <a:buFontTx/>
              <a:buNone/>
              <a:tabLst/>
            </a:pPr>
            <a:r>
              <a:rPr lang="he-IL" sz="2400" dirty="0" smtClean="0">
                <a:solidFill>
                  <a:schemeClr val="bg1"/>
                </a:solidFill>
                <a:ea typeface="Times New Roman" pitchFamily="18" charset="0"/>
                <a:cs typeface="David" pitchFamily="34" charset="-79"/>
              </a:rPr>
              <a:t>הבולטים שבהם: "שביל מים לי-ם", שבילי יער בן –שמן, פארק עדולם (צרפת), יערות מנשה ורבים אחרים.</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2771800" y="188640"/>
            <a:ext cx="6219365" cy="646331"/>
          </a:xfrm>
          <a:prstGeom prst="rect">
            <a:avLst/>
          </a:prstGeom>
        </p:spPr>
        <p:txBody>
          <a:bodyPr wrap="square">
            <a:spAutoFit/>
          </a:bodyPr>
          <a:lstStyle/>
          <a:p>
            <a:pPr algn="l" rtl="0"/>
            <a:r>
              <a:rPr lang="he-IL"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מצאי ותחזוקת חניונים</a:t>
            </a:r>
          </a:p>
        </p:txBody>
      </p:sp>
      <p:sp>
        <p:nvSpPr>
          <p:cNvPr id="45058" name="Rectangle 2"/>
          <p:cNvSpPr>
            <a:spLocks noChangeArrowheads="1"/>
          </p:cNvSpPr>
          <p:nvPr/>
        </p:nvSpPr>
        <p:spPr bwMode="auto">
          <a:xfrm>
            <a:off x="35496" y="1093385"/>
            <a:ext cx="896448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1" eaLnBrk="0" fontAlgn="base" latinLnBrk="0" hangingPunct="0">
              <a:lnSpc>
                <a:spcPct val="100000"/>
              </a:lnSpc>
              <a:spcBef>
                <a:spcPct val="0"/>
              </a:spcBef>
              <a:spcAft>
                <a:spcPct val="0"/>
              </a:spcAft>
              <a:buClrTx/>
              <a:buSzTx/>
              <a:buFontTx/>
              <a:buNone/>
              <a:tabLst/>
            </a:pPr>
            <a:r>
              <a:rPr lang="he-IL" sz="2400" dirty="0" smtClean="0">
                <a:solidFill>
                  <a:schemeClr val="bg1"/>
                </a:solidFill>
                <a:ea typeface="Times New Roman" pitchFamily="18" charset="0"/>
                <a:cs typeface="David" pitchFamily="34" charset="-79"/>
              </a:rPr>
              <a:t>במרחב מרכז קיים נוהל מסודר ומעקב ממוחשב של אינוונטר החניונים המסייע לשמירה על איכות התחזוקה, על עמידה בתקנים של בטיחות מתקני משחק ועל מחויבותנו לציבור המשתמשים ולתורמים שתרמו ממיטב כספם למטרה זו. </a:t>
            </a:r>
          </a:p>
        </p:txBody>
      </p:sp>
      <p:sp>
        <p:nvSpPr>
          <p:cNvPr id="5" name="Rectangle 2"/>
          <p:cNvSpPr>
            <a:spLocks noChangeArrowheads="1"/>
          </p:cNvSpPr>
          <p:nvPr/>
        </p:nvSpPr>
        <p:spPr bwMode="auto">
          <a:xfrm>
            <a:off x="395536" y="2348880"/>
            <a:ext cx="856895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1" eaLnBrk="0" fontAlgn="base" latinLnBrk="0" hangingPunct="0">
              <a:lnSpc>
                <a:spcPct val="100000"/>
              </a:lnSpc>
              <a:spcBef>
                <a:spcPct val="0"/>
              </a:spcBef>
              <a:spcAft>
                <a:spcPct val="0"/>
              </a:spcAft>
              <a:buClrTx/>
              <a:buSzTx/>
              <a:buFontTx/>
              <a:buNone/>
              <a:tabLst/>
            </a:pPr>
            <a:r>
              <a:rPr lang="he-IL" sz="2400" dirty="0" smtClean="0">
                <a:solidFill>
                  <a:schemeClr val="bg1"/>
                </a:solidFill>
                <a:ea typeface="Times New Roman" pitchFamily="18" charset="0"/>
                <a:cs typeface="David" pitchFamily="34" charset="-79"/>
              </a:rPr>
              <a:t>במרחב 670 החניונים ובהם 8,220 מתקנים שונים מהם 160 אתרים עם 500 מתקנים משחק העוברים בדיקות חודשיות ושנתיות לפי ת"י 1498.</a:t>
            </a:r>
          </a:p>
        </p:txBody>
      </p:sp>
      <p:pic>
        <p:nvPicPr>
          <p:cNvPr id="6" name="תמונה 5" descr="P1010007"/>
          <p:cNvPicPr/>
          <p:nvPr/>
        </p:nvPicPr>
        <p:blipFill>
          <a:blip r:embed="rId2" cstate="email">
            <a:extLst>
              <a:ext uri="{28A0092B-C50C-407E-A947-70E740481C1C}">
                <a14:useLocalDpi xmlns:a14="http://schemas.microsoft.com/office/drawing/2010/main"/>
              </a:ext>
            </a:extLst>
          </a:blip>
          <a:srcRect/>
          <a:stretch>
            <a:fillRect/>
          </a:stretch>
        </p:blipFill>
        <p:spPr bwMode="auto">
          <a:xfrm>
            <a:off x="149794" y="3341505"/>
            <a:ext cx="4134174" cy="3327855"/>
          </a:xfrm>
          <a:prstGeom prst="rect">
            <a:avLst/>
          </a:prstGeom>
          <a:ln>
            <a:noFill/>
          </a:ln>
          <a:effectLst>
            <a:outerShdw blurRad="292100" dist="139700" dir="2700000" algn="tl" rotWithShape="0">
              <a:srgbClr val="333333">
                <a:alpha val="65000"/>
              </a:srgbClr>
            </a:outerShdw>
          </a:effectLst>
        </p:spPr>
      </p:pic>
      <p:pic>
        <p:nvPicPr>
          <p:cNvPr id="1027" name="Picture 3" descr="C:\Users\veredo\AppData\Local\Microsoft\Windows\Temporary Internet Files\Content.Outlook\KO56LHH4\P108321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3341505"/>
            <a:ext cx="4435200" cy="3326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466974" y="89993"/>
            <a:ext cx="8784976" cy="490538"/>
          </a:xfrm>
          <a:prstGeom prst="rect">
            <a:avLst/>
          </a:prstGeom>
          <a:noFill/>
          <a:ln w="9525">
            <a:noFill/>
            <a:miter lim="800000"/>
            <a:headEnd/>
            <a:tailEnd/>
          </a:ln>
        </p:spPr>
        <p:txBody>
          <a:bodyPr/>
          <a:lstStyle/>
          <a:p>
            <a:pPr algn="ctr">
              <a:spcAft>
                <a:spcPts val="1000"/>
              </a:spcAft>
            </a:pPr>
            <a:r>
              <a:rPr lang="he-IL"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תחום </a:t>
            </a:r>
            <a:r>
              <a:rPr lang="he-IL" sz="3600" b="1" u="sng" dirty="0">
                <a:ln w="18415" cmpd="sng">
                  <a:solidFill>
                    <a:srgbClr val="FFFFFF"/>
                  </a:solidFill>
                  <a:prstDash val="solid"/>
                </a:ln>
                <a:solidFill>
                  <a:srgbClr val="FFFFFF"/>
                </a:solidFill>
                <a:effectLst>
                  <a:outerShdw blurRad="63500" dir="3600000" algn="tl" rotWithShape="0">
                    <a:srgbClr val="000000">
                      <a:alpha val="70000"/>
                    </a:srgbClr>
                  </a:outerShdw>
                </a:effectLst>
              </a:rPr>
              <a:t>המרחב</a:t>
            </a:r>
          </a:p>
        </p:txBody>
      </p:sp>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50" y="1295400"/>
            <a:ext cx="3332163" cy="5302250"/>
          </a:xfrm>
          <a:prstGeom prst="rect">
            <a:avLst/>
          </a:prstGeom>
          <a:ln w="12700">
            <a:solidFill>
              <a:srgbClr val="174DF9"/>
            </a:solidFill>
          </a:ln>
        </p:spPr>
      </p:pic>
      <p:cxnSp>
        <p:nvCxnSpPr>
          <p:cNvPr id="9" name="מחבר ישר 8"/>
          <p:cNvCxnSpPr/>
          <p:nvPr/>
        </p:nvCxnSpPr>
        <p:spPr>
          <a:xfrm flipH="1">
            <a:off x="-180975" y="692696"/>
            <a:ext cx="943292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1" name="קבוצה 10"/>
          <p:cNvGrpSpPr/>
          <p:nvPr/>
        </p:nvGrpSpPr>
        <p:grpSpPr>
          <a:xfrm>
            <a:off x="1490012" y="4377937"/>
            <a:ext cx="503538" cy="509827"/>
            <a:chOff x="1490012" y="4377937"/>
            <a:chExt cx="503538" cy="509827"/>
          </a:xfrm>
        </p:grpSpPr>
        <p:sp>
          <p:nvSpPr>
            <p:cNvPr id="6" name="צורה חופשית 5"/>
            <p:cNvSpPr/>
            <p:nvPr/>
          </p:nvSpPr>
          <p:spPr>
            <a:xfrm>
              <a:off x="1782751" y="4377937"/>
              <a:ext cx="210799" cy="86706"/>
            </a:xfrm>
            <a:custGeom>
              <a:avLst/>
              <a:gdLst>
                <a:gd name="connsiteX0" fmla="*/ 177617 w 210799"/>
                <a:gd name="connsiteY0" fmla="*/ 0 h 86706"/>
                <a:gd name="connsiteX1" fmla="*/ 174328 w 210799"/>
                <a:gd name="connsiteY1" fmla="*/ 9867 h 86706"/>
                <a:gd name="connsiteX2" fmla="*/ 167750 w 210799"/>
                <a:gd name="connsiteY2" fmla="*/ 16446 h 86706"/>
                <a:gd name="connsiteX3" fmla="*/ 177617 w 210799"/>
                <a:gd name="connsiteY3" fmla="*/ 19735 h 86706"/>
                <a:gd name="connsiteX4" fmla="*/ 200642 w 210799"/>
                <a:gd name="connsiteY4" fmla="*/ 23024 h 86706"/>
                <a:gd name="connsiteX5" fmla="*/ 203931 w 210799"/>
                <a:gd name="connsiteY5" fmla="*/ 42759 h 86706"/>
                <a:gd name="connsiteX6" fmla="*/ 210509 w 210799"/>
                <a:gd name="connsiteY6" fmla="*/ 62495 h 86706"/>
                <a:gd name="connsiteX7" fmla="*/ 207220 w 210799"/>
                <a:gd name="connsiteY7" fmla="*/ 78941 h 86706"/>
                <a:gd name="connsiteX8" fmla="*/ 194063 w 210799"/>
                <a:gd name="connsiteY8" fmla="*/ 82230 h 86706"/>
                <a:gd name="connsiteX9" fmla="*/ 174328 w 210799"/>
                <a:gd name="connsiteY9" fmla="*/ 85519 h 86706"/>
                <a:gd name="connsiteX10" fmla="*/ 134858 w 210799"/>
                <a:gd name="connsiteY10" fmla="*/ 75651 h 86706"/>
                <a:gd name="connsiteX11" fmla="*/ 131568 w 210799"/>
                <a:gd name="connsiteY11" fmla="*/ 65784 h 86706"/>
                <a:gd name="connsiteX12" fmla="*/ 111833 w 210799"/>
                <a:gd name="connsiteY12" fmla="*/ 59205 h 86706"/>
                <a:gd name="connsiteX13" fmla="*/ 101966 w 210799"/>
                <a:gd name="connsiteY13" fmla="*/ 52627 h 86706"/>
                <a:gd name="connsiteX14" fmla="*/ 82230 w 210799"/>
                <a:gd name="connsiteY14" fmla="*/ 46049 h 86706"/>
                <a:gd name="connsiteX15" fmla="*/ 75652 w 210799"/>
                <a:gd name="connsiteY15" fmla="*/ 36181 h 86706"/>
                <a:gd name="connsiteX16" fmla="*/ 52627 w 210799"/>
                <a:gd name="connsiteY16" fmla="*/ 29603 h 86706"/>
                <a:gd name="connsiteX17" fmla="*/ 16446 w 210799"/>
                <a:gd name="connsiteY17" fmla="*/ 39470 h 86706"/>
                <a:gd name="connsiteX18" fmla="*/ 9868 w 210799"/>
                <a:gd name="connsiteY18" fmla="*/ 46049 h 86706"/>
                <a:gd name="connsiteX19" fmla="*/ 0 w 210799"/>
                <a:gd name="connsiteY19" fmla="*/ 49338 h 8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799" h="86706">
                  <a:moveTo>
                    <a:pt x="177617" y="0"/>
                  </a:moveTo>
                  <a:cubicBezTo>
                    <a:pt x="176521" y="3289"/>
                    <a:pt x="176112" y="6894"/>
                    <a:pt x="174328" y="9867"/>
                  </a:cubicBezTo>
                  <a:cubicBezTo>
                    <a:pt x="172733" y="12526"/>
                    <a:pt x="166769" y="13504"/>
                    <a:pt x="167750" y="16446"/>
                  </a:cubicBezTo>
                  <a:cubicBezTo>
                    <a:pt x="168846" y="19735"/>
                    <a:pt x="174217" y="19055"/>
                    <a:pt x="177617" y="19735"/>
                  </a:cubicBezTo>
                  <a:cubicBezTo>
                    <a:pt x="185219" y="21255"/>
                    <a:pt x="192967" y="21928"/>
                    <a:pt x="200642" y="23024"/>
                  </a:cubicBezTo>
                  <a:cubicBezTo>
                    <a:pt x="201738" y="29602"/>
                    <a:pt x="202314" y="36289"/>
                    <a:pt x="203931" y="42759"/>
                  </a:cubicBezTo>
                  <a:cubicBezTo>
                    <a:pt x="205613" y="49486"/>
                    <a:pt x="210509" y="62495"/>
                    <a:pt x="210509" y="62495"/>
                  </a:cubicBezTo>
                  <a:cubicBezTo>
                    <a:pt x="209413" y="67977"/>
                    <a:pt x="210799" y="74646"/>
                    <a:pt x="207220" y="78941"/>
                  </a:cubicBezTo>
                  <a:cubicBezTo>
                    <a:pt x="204326" y="82414"/>
                    <a:pt x="198496" y="81343"/>
                    <a:pt x="194063" y="82230"/>
                  </a:cubicBezTo>
                  <a:cubicBezTo>
                    <a:pt x="187523" y="83538"/>
                    <a:pt x="180906" y="84423"/>
                    <a:pt x="174328" y="85519"/>
                  </a:cubicBezTo>
                  <a:cubicBezTo>
                    <a:pt x="164111" y="84384"/>
                    <a:pt x="143703" y="86706"/>
                    <a:pt x="134858" y="75651"/>
                  </a:cubicBezTo>
                  <a:cubicBezTo>
                    <a:pt x="132692" y="72944"/>
                    <a:pt x="134389" y="67799"/>
                    <a:pt x="131568" y="65784"/>
                  </a:cubicBezTo>
                  <a:cubicBezTo>
                    <a:pt x="125925" y="61754"/>
                    <a:pt x="117603" y="63051"/>
                    <a:pt x="111833" y="59205"/>
                  </a:cubicBezTo>
                  <a:cubicBezTo>
                    <a:pt x="108544" y="57012"/>
                    <a:pt x="105578" y="54232"/>
                    <a:pt x="101966" y="52627"/>
                  </a:cubicBezTo>
                  <a:cubicBezTo>
                    <a:pt x="95629" y="49811"/>
                    <a:pt x="82230" y="46049"/>
                    <a:pt x="82230" y="46049"/>
                  </a:cubicBezTo>
                  <a:cubicBezTo>
                    <a:pt x="80037" y="42760"/>
                    <a:pt x="78739" y="38651"/>
                    <a:pt x="75652" y="36181"/>
                  </a:cubicBezTo>
                  <a:cubicBezTo>
                    <a:pt x="73508" y="34465"/>
                    <a:pt x="53486" y="29818"/>
                    <a:pt x="52627" y="29603"/>
                  </a:cubicBezTo>
                  <a:cubicBezTo>
                    <a:pt x="27588" y="37949"/>
                    <a:pt x="39691" y="34821"/>
                    <a:pt x="16446" y="39470"/>
                  </a:cubicBezTo>
                  <a:cubicBezTo>
                    <a:pt x="14253" y="41663"/>
                    <a:pt x="12527" y="44453"/>
                    <a:pt x="9868" y="46049"/>
                  </a:cubicBezTo>
                  <a:cubicBezTo>
                    <a:pt x="6895" y="47833"/>
                    <a:pt x="0" y="49338"/>
                    <a:pt x="0" y="49338"/>
                  </a:cubicBezTo>
                </a:path>
              </a:pathLst>
            </a:custGeom>
            <a:ln w="12700">
              <a:solidFill>
                <a:srgbClr val="174DF9"/>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dirty="0"/>
            </a:p>
          </p:txBody>
        </p:sp>
        <p:sp>
          <p:nvSpPr>
            <p:cNvPr id="8" name="צורה חופשית 7"/>
            <p:cNvSpPr/>
            <p:nvPr/>
          </p:nvSpPr>
          <p:spPr>
            <a:xfrm>
              <a:off x="1490012" y="4410829"/>
              <a:ext cx="279582" cy="476935"/>
            </a:xfrm>
            <a:custGeom>
              <a:avLst/>
              <a:gdLst>
                <a:gd name="connsiteX0" fmla="*/ 279582 w 279582"/>
                <a:gd name="connsiteY0" fmla="*/ 6578 h 476935"/>
                <a:gd name="connsiteX1" fmla="*/ 266425 w 279582"/>
                <a:gd name="connsiteY1" fmla="*/ 3289 h 476935"/>
                <a:gd name="connsiteX2" fmla="*/ 256558 w 279582"/>
                <a:gd name="connsiteY2" fmla="*/ 0 h 476935"/>
                <a:gd name="connsiteX3" fmla="*/ 246690 w 279582"/>
                <a:gd name="connsiteY3" fmla="*/ 3289 h 476935"/>
                <a:gd name="connsiteX4" fmla="*/ 233533 w 279582"/>
                <a:gd name="connsiteY4" fmla="*/ 6578 h 476935"/>
                <a:gd name="connsiteX5" fmla="*/ 230244 w 279582"/>
                <a:gd name="connsiteY5" fmla="*/ 16446 h 476935"/>
                <a:gd name="connsiteX6" fmla="*/ 240112 w 279582"/>
                <a:gd name="connsiteY6" fmla="*/ 39470 h 476935"/>
                <a:gd name="connsiteX7" fmla="*/ 236823 w 279582"/>
                <a:gd name="connsiteY7" fmla="*/ 49338 h 476935"/>
                <a:gd name="connsiteX8" fmla="*/ 230244 w 279582"/>
                <a:gd name="connsiteY8" fmla="*/ 55916 h 476935"/>
                <a:gd name="connsiteX9" fmla="*/ 217087 w 279582"/>
                <a:gd name="connsiteY9" fmla="*/ 82230 h 476935"/>
                <a:gd name="connsiteX10" fmla="*/ 213798 w 279582"/>
                <a:gd name="connsiteY10" fmla="*/ 95387 h 476935"/>
                <a:gd name="connsiteX11" fmla="*/ 203930 w 279582"/>
                <a:gd name="connsiteY11" fmla="*/ 101965 h 476935"/>
                <a:gd name="connsiteX12" fmla="*/ 197352 w 279582"/>
                <a:gd name="connsiteY12" fmla="*/ 148014 h 476935"/>
                <a:gd name="connsiteX13" fmla="*/ 194063 w 279582"/>
                <a:gd name="connsiteY13" fmla="*/ 157882 h 476935"/>
                <a:gd name="connsiteX14" fmla="*/ 180906 w 279582"/>
                <a:gd name="connsiteY14" fmla="*/ 171039 h 476935"/>
                <a:gd name="connsiteX15" fmla="*/ 171038 w 279582"/>
                <a:gd name="connsiteY15" fmla="*/ 187485 h 476935"/>
                <a:gd name="connsiteX16" fmla="*/ 151303 w 279582"/>
                <a:gd name="connsiteY16" fmla="*/ 194063 h 476935"/>
                <a:gd name="connsiteX17" fmla="*/ 148014 w 279582"/>
                <a:gd name="connsiteY17" fmla="*/ 203931 h 476935"/>
                <a:gd name="connsiteX18" fmla="*/ 131568 w 279582"/>
                <a:gd name="connsiteY18" fmla="*/ 213798 h 476935"/>
                <a:gd name="connsiteX19" fmla="*/ 128279 w 279582"/>
                <a:gd name="connsiteY19" fmla="*/ 223666 h 476935"/>
                <a:gd name="connsiteX20" fmla="*/ 121700 w 279582"/>
                <a:gd name="connsiteY20" fmla="*/ 230244 h 476935"/>
                <a:gd name="connsiteX21" fmla="*/ 118411 w 279582"/>
                <a:gd name="connsiteY21" fmla="*/ 243401 h 476935"/>
                <a:gd name="connsiteX22" fmla="*/ 115122 w 279582"/>
                <a:gd name="connsiteY22" fmla="*/ 253269 h 476935"/>
                <a:gd name="connsiteX23" fmla="*/ 108543 w 279582"/>
                <a:gd name="connsiteY23" fmla="*/ 282872 h 476935"/>
                <a:gd name="connsiteX24" fmla="*/ 92097 w 279582"/>
                <a:gd name="connsiteY24" fmla="*/ 299318 h 476935"/>
                <a:gd name="connsiteX25" fmla="*/ 72362 w 279582"/>
                <a:gd name="connsiteY25" fmla="*/ 305896 h 476935"/>
                <a:gd name="connsiteX26" fmla="*/ 65784 w 279582"/>
                <a:gd name="connsiteY26" fmla="*/ 368391 h 476935"/>
                <a:gd name="connsiteX27" fmla="*/ 59205 w 279582"/>
                <a:gd name="connsiteY27" fmla="*/ 374970 h 476935"/>
                <a:gd name="connsiteX28" fmla="*/ 46048 w 279582"/>
                <a:gd name="connsiteY28" fmla="*/ 388126 h 476935"/>
                <a:gd name="connsiteX29" fmla="*/ 42759 w 279582"/>
                <a:gd name="connsiteY29" fmla="*/ 397994 h 476935"/>
                <a:gd name="connsiteX30" fmla="*/ 29602 w 279582"/>
                <a:gd name="connsiteY30" fmla="*/ 434175 h 476935"/>
                <a:gd name="connsiteX31" fmla="*/ 26313 w 279582"/>
                <a:gd name="connsiteY31" fmla="*/ 444043 h 476935"/>
                <a:gd name="connsiteX32" fmla="*/ 19735 w 279582"/>
                <a:gd name="connsiteY32" fmla="*/ 453911 h 476935"/>
                <a:gd name="connsiteX33" fmla="*/ 16446 w 279582"/>
                <a:gd name="connsiteY33" fmla="*/ 467067 h 476935"/>
                <a:gd name="connsiteX34" fmla="*/ 6578 w 279582"/>
                <a:gd name="connsiteY34" fmla="*/ 470357 h 476935"/>
                <a:gd name="connsiteX35" fmla="*/ 0 w 279582"/>
                <a:gd name="connsiteY35" fmla="*/ 476935 h 47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9582" h="476935">
                  <a:moveTo>
                    <a:pt x="279582" y="6578"/>
                  </a:moveTo>
                  <a:cubicBezTo>
                    <a:pt x="275196" y="5482"/>
                    <a:pt x="270772" y="4531"/>
                    <a:pt x="266425" y="3289"/>
                  </a:cubicBezTo>
                  <a:cubicBezTo>
                    <a:pt x="263091" y="2337"/>
                    <a:pt x="260025" y="0"/>
                    <a:pt x="256558" y="0"/>
                  </a:cubicBezTo>
                  <a:cubicBezTo>
                    <a:pt x="253091" y="0"/>
                    <a:pt x="250024" y="2337"/>
                    <a:pt x="246690" y="3289"/>
                  </a:cubicBezTo>
                  <a:cubicBezTo>
                    <a:pt x="242343" y="4531"/>
                    <a:pt x="237919" y="5482"/>
                    <a:pt x="233533" y="6578"/>
                  </a:cubicBezTo>
                  <a:cubicBezTo>
                    <a:pt x="232437" y="9867"/>
                    <a:pt x="230244" y="12979"/>
                    <a:pt x="230244" y="16446"/>
                  </a:cubicBezTo>
                  <a:cubicBezTo>
                    <a:pt x="230244" y="27067"/>
                    <a:pt x="234740" y="31413"/>
                    <a:pt x="240112" y="39470"/>
                  </a:cubicBezTo>
                  <a:cubicBezTo>
                    <a:pt x="239016" y="42759"/>
                    <a:pt x="238607" y="46365"/>
                    <a:pt x="236823" y="49338"/>
                  </a:cubicBezTo>
                  <a:cubicBezTo>
                    <a:pt x="235227" y="51997"/>
                    <a:pt x="231631" y="53142"/>
                    <a:pt x="230244" y="55916"/>
                  </a:cubicBezTo>
                  <a:cubicBezTo>
                    <a:pt x="215126" y="86153"/>
                    <a:pt x="231951" y="67369"/>
                    <a:pt x="217087" y="82230"/>
                  </a:cubicBezTo>
                  <a:cubicBezTo>
                    <a:pt x="215991" y="86616"/>
                    <a:pt x="216306" y="91626"/>
                    <a:pt x="213798" y="95387"/>
                  </a:cubicBezTo>
                  <a:cubicBezTo>
                    <a:pt x="211605" y="98676"/>
                    <a:pt x="205109" y="98192"/>
                    <a:pt x="203930" y="101965"/>
                  </a:cubicBezTo>
                  <a:cubicBezTo>
                    <a:pt x="199305" y="116765"/>
                    <a:pt x="202255" y="133304"/>
                    <a:pt x="197352" y="148014"/>
                  </a:cubicBezTo>
                  <a:cubicBezTo>
                    <a:pt x="196256" y="151303"/>
                    <a:pt x="196078" y="155061"/>
                    <a:pt x="194063" y="157882"/>
                  </a:cubicBezTo>
                  <a:cubicBezTo>
                    <a:pt x="190458" y="162929"/>
                    <a:pt x="180906" y="171039"/>
                    <a:pt x="180906" y="171039"/>
                  </a:cubicBezTo>
                  <a:cubicBezTo>
                    <a:pt x="178655" y="177791"/>
                    <a:pt x="178262" y="183873"/>
                    <a:pt x="171038" y="187485"/>
                  </a:cubicBezTo>
                  <a:cubicBezTo>
                    <a:pt x="164836" y="190586"/>
                    <a:pt x="151303" y="194063"/>
                    <a:pt x="151303" y="194063"/>
                  </a:cubicBezTo>
                  <a:cubicBezTo>
                    <a:pt x="150207" y="197352"/>
                    <a:pt x="149798" y="200958"/>
                    <a:pt x="148014" y="203931"/>
                  </a:cubicBezTo>
                  <a:cubicBezTo>
                    <a:pt x="143499" y="211455"/>
                    <a:pt x="139328" y="211211"/>
                    <a:pt x="131568" y="213798"/>
                  </a:cubicBezTo>
                  <a:cubicBezTo>
                    <a:pt x="130472" y="217087"/>
                    <a:pt x="130063" y="220693"/>
                    <a:pt x="128279" y="223666"/>
                  </a:cubicBezTo>
                  <a:cubicBezTo>
                    <a:pt x="126683" y="226325"/>
                    <a:pt x="123087" y="227470"/>
                    <a:pt x="121700" y="230244"/>
                  </a:cubicBezTo>
                  <a:cubicBezTo>
                    <a:pt x="119678" y="234287"/>
                    <a:pt x="119653" y="239054"/>
                    <a:pt x="118411" y="243401"/>
                  </a:cubicBezTo>
                  <a:cubicBezTo>
                    <a:pt x="117459" y="246735"/>
                    <a:pt x="115874" y="249884"/>
                    <a:pt x="115122" y="253269"/>
                  </a:cubicBezTo>
                  <a:cubicBezTo>
                    <a:pt x="113099" y="262372"/>
                    <a:pt x="112988" y="273983"/>
                    <a:pt x="108543" y="282872"/>
                  </a:cubicBezTo>
                  <a:cubicBezTo>
                    <a:pt x="104471" y="291016"/>
                    <a:pt x="100555" y="295559"/>
                    <a:pt x="92097" y="299318"/>
                  </a:cubicBezTo>
                  <a:cubicBezTo>
                    <a:pt x="85761" y="302134"/>
                    <a:pt x="72362" y="305896"/>
                    <a:pt x="72362" y="305896"/>
                  </a:cubicBezTo>
                  <a:cubicBezTo>
                    <a:pt x="61210" y="339356"/>
                    <a:pt x="80977" y="277237"/>
                    <a:pt x="65784" y="368391"/>
                  </a:cubicBezTo>
                  <a:cubicBezTo>
                    <a:pt x="65274" y="371450"/>
                    <a:pt x="61398" y="372777"/>
                    <a:pt x="59205" y="374970"/>
                  </a:cubicBezTo>
                  <a:cubicBezTo>
                    <a:pt x="50434" y="401283"/>
                    <a:pt x="63591" y="370583"/>
                    <a:pt x="46048" y="388126"/>
                  </a:cubicBezTo>
                  <a:cubicBezTo>
                    <a:pt x="43596" y="390578"/>
                    <a:pt x="43671" y="394649"/>
                    <a:pt x="42759" y="397994"/>
                  </a:cubicBezTo>
                  <a:cubicBezTo>
                    <a:pt x="34063" y="429882"/>
                    <a:pt x="41704" y="416025"/>
                    <a:pt x="29602" y="434175"/>
                  </a:cubicBezTo>
                  <a:cubicBezTo>
                    <a:pt x="28506" y="437464"/>
                    <a:pt x="27863" y="440942"/>
                    <a:pt x="26313" y="444043"/>
                  </a:cubicBezTo>
                  <a:cubicBezTo>
                    <a:pt x="24545" y="447579"/>
                    <a:pt x="21292" y="450277"/>
                    <a:pt x="19735" y="453911"/>
                  </a:cubicBezTo>
                  <a:cubicBezTo>
                    <a:pt x="17954" y="458066"/>
                    <a:pt x="19270" y="463537"/>
                    <a:pt x="16446" y="467067"/>
                  </a:cubicBezTo>
                  <a:cubicBezTo>
                    <a:pt x="14280" y="469775"/>
                    <a:pt x="9551" y="468573"/>
                    <a:pt x="6578" y="470357"/>
                  </a:cubicBezTo>
                  <a:cubicBezTo>
                    <a:pt x="3919" y="471952"/>
                    <a:pt x="2193" y="474742"/>
                    <a:pt x="0" y="476935"/>
                  </a:cubicBezTo>
                </a:path>
              </a:pathLst>
            </a:custGeom>
            <a:ln w="12700">
              <a:solidFill>
                <a:srgbClr val="174DF9"/>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dirty="0"/>
            </a:p>
          </p:txBody>
        </p:sp>
        <p:sp>
          <p:nvSpPr>
            <p:cNvPr id="10" name="צורה חופשית 9"/>
            <p:cNvSpPr/>
            <p:nvPr/>
          </p:nvSpPr>
          <p:spPr>
            <a:xfrm>
              <a:off x="1759634" y="4412427"/>
              <a:ext cx="23117" cy="18137"/>
            </a:xfrm>
            <a:custGeom>
              <a:avLst/>
              <a:gdLst>
                <a:gd name="connsiteX0" fmla="*/ 23117 w 23117"/>
                <a:gd name="connsiteY0" fmla="*/ 18137 h 18137"/>
                <a:gd name="connsiteX1" fmla="*/ 16539 w 23117"/>
                <a:gd name="connsiteY1" fmla="*/ 8269 h 18137"/>
                <a:gd name="connsiteX2" fmla="*/ 23117 w 23117"/>
                <a:gd name="connsiteY2" fmla="*/ 18137 h 18137"/>
              </a:gdLst>
              <a:ahLst/>
              <a:cxnLst>
                <a:cxn ang="0">
                  <a:pos x="connsiteX0" y="connsiteY0"/>
                </a:cxn>
                <a:cxn ang="0">
                  <a:pos x="connsiteX1" y="connsiteY1"/>
                </a:cxn>
                <a:cxn ang="0">
                  <a:pos x="connsiteX2" y="connsiteY2"/>
                </a:cxn>
              </a:cxnLst>
              <a:rect l="l" t="t" r="r" b="b"/>
              <a:pathLst>
                <a:path w="23117" h="18137">
                  <a:moveTo>
                    <a:pt x="23117" y="18137"/>
                  </a:moveTo>
                  <a:cubicBezTo>
                    <a:pt x="23117" y="18137"/>
                    <a:pt x="20075" y="10037"/>
                    <a:pt x="16539" y="8269"/>
                  </a:cubicBezTo>
                  <a:cubicBezTo>
                    <a:pt x="0" y="0"/>
                    <a:pt x="23117" y="18137"/>
                    <a:pt x="23117" y="18137"/>
                  </a:cubicBezTo>
                  <a:close/>
                </a:path>
              </a:pathLst>
            </a:custGeom>
            <a:ln w="12700">
              <a:solidFill>
                <a:srgbClr val="174DF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grpSp>
      <p:sp>
        <p:nvSpPr>
          <p:cNvPr id="12" name="TextBox 11"/>
          <p:cNvSpPr txBox="1"/>
          <p:nvPr/>
        </p:nvSpPr>
        <p:spPr>
          <a:xfrm>
            <a:off x="3203848" y="692696"/>
            <a:ext cx="5760640" cy="7286610"/>
          </a:xfrm>
          <a:prstGeom prst="rect">
            <a:avLst/>
          </a:prstGeom>
          <a:noFill/>
        </p:spPr>
        <p:txBody>
          <a:bodyPr wrap="square" rtlCol="1">
            <a:spAutoFit/>
          </a:bodyPr>
          <a:lstStyle/>
          <a:p>
            <a:pPr>
              <a:lnSpc>
                <a:spcPts val="2200"/>
              </a:lnSpc>
            </a:pPr>
            <a:r>
              <a:rPr lang="he-IL" sz="2400" b="1" dirty="0" smtClean="0">
                <a:solidFill>
                  <a:schemeClr val="bg1"/>
                </a:solidFill>
                <a:ea typeface="Times New Roman" pitchFamily="18" charset="0"/>
                <a:cs typeface="David" pitchFamily="34" charset="-79"/>
              </a:rPr>
              <a:t>גבול צפוני של המרחב</a:t>
            </a:r>
            <a:endParaRPr lang="en-US" sz="2400" b="1" dirty="0" smtClean="0">
              <a:solidFill>
                <a:schemeClr val="bg1"/>
              </a:solidFill>
              <a:ea typeface="Times New Roman" pitchFamily="18" charset="0"/>
              <a:cs typeface="David" pitchFamily="34" charset="-79"/>
            </a:endParaRPr>
          </a:p>
          <a:p>
            <a:pPr>
              <a:lnSpc>
                <a:spcPts val="2200"/>
              </a:lnSpc>
            </a:pPr>
            <a:r>
              <a:rPr lang="he-IL" sz="2000" dirty="0" smtClean="0">
                <a:solidFill>
                  <a:schemeClr val="bg1"/>
                </a:solidFill>
                <a:ea typeface="Times New Roman" pitchFamily="18" charset="0"/>
                <a:cs typeface="David" pitchFamily="34" charset="-79"/>
              </a:rPr>
              <a:t>פרדיס - יקנעם – מגידו – מחולה</a:t>
            </a:r>
          </a:p>
          <a:p>
            <a:pPr>
              <a:lnSpc>
                <a:spcPts val="1500"/>
              </a:lnSpc>
            </a:pPr>
            <a:endParaRPr lang="he-IL" sz="600" b="1" dirty="0" smtClean="0">
              <a:solidFill>
                <a:schemeClr val="bg1"/>
              </a:solidFill>
              <a:ea typeface="Times New Roman" pitchFamily="18" charset="0"/>
            </a:endParaRPr>
          </a:p>
          <a:p>
            <a:pPr>
              <a:lnSpc>
                <a:spcPts val="2200"/>
              </a:lnSpc>
            </a:pPr>
            <a:r>
              <a:rPr lang="he-IL" sz="2400" b="1" dirty="0" smtClean="0">
                <a:solidFill>
                  <a:schemeClr val="bg1"/>
                </a:solidFill>
                <a:ea typeface="Times New Roman" pitchFamily="18" charset="0"/>
                <a:cs typeface="David" pitchFamily="34" charset="-79"/>
              </a:rPr>
              <a:t>גבול דרומי</a:t>
            </a:r>
            <a:endParaRPr lang="en-US" sz="2400" b="1" dirty="0" smtClean="0">
              <a:solidFill>
                <a:schemeClr val="bg1"/>
              </a:solidFill>
              <a:ea typeface="Times New Roman" pitchFamily="18" charset="0"/>
              <a:cs typeface="David" pitchFamily="34" charset="-79"/>
            </a:endParaRPr>
          </a:p>
          <a:p>
            <a:pPr>
              <a:lnSpc>
                <a:spcPts val="2200"/>
              </a:lnSpc>
            </a:pPr>
            <a:r>
              <a:rPr lang="he-IL" sz="2000" dirty="0" smtClean="0">
                <a:solidFill>
                  <a:schemeClr val="bg1"/>
                </a:solidFill>
                <a:ea typeface="Times New Roman" pitchFamily="18" charset="0"/>
                <a:cs typeface="David" pitchFamily="34" charset="-79"/>
              </a:rPr>
              <a:t>יבנה - בית גוברין - מצפה שלם</a:t>
            </a:r>
          </a:p>
          <a:p>
            <a:pPr>
              <a:lnSpc>
                <a:spcPts val="1500"/>
              </a:lnSpc>
            </a:pPr>
            <a:endParaRPr lang="he-IL" sz="90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a:p>
            <a:pPr>
              <a:lnSpc>
                <a:spcPts val="2200"/>
              </a:lnSpc>
            </a:pPr>
            <a:r>
              <a:rPr lang="he-IL" sz="2400" b="1" dirty="0" smtClean="0">
                <a:solidFill>
                  <a:schemeClr val="bg1"/>
                </a:solidFill>
                <a:ea typeface="Times New Roman" pitchFamily="18" charset="0"/>
                <a:cs typeface="David" pitchFamily="34" charset="-79"/>
              </a:rPr>
              <a:t>אוכלוסייה</a:t>
            </a:r>
            <a:endParaRPr lang="en-US" sz="2400" b="1" dirty="0" smtClean="0">
              <a:solidFill>
                <a:schemeClr val="bg1"/>
              </a:solidFill>
              <a:ea typeface="Times New Roman" pitchFamily="18" charset="0"/>
              <a:cs typeface="David" pitchFamily="34" charset="-79"/>
            </a:endParaRPr>
          </a:p>
          <a:p>
            <a:pPr>
              <a:lnSpc>
                <a:spcPts val="2200"/>
              </a:lnSpc>
            </a:pPr>
            <a:r>
              <a:rPr lang="he-IL" sz="2000" dirty="0" smtClean="0">
                <a:solidFill>
                  <a:schemeClr val="bg1"/>
                </a:solidFill>
                <a:ea typeface="Times New Roman" pitchFamily="18" charset="0"/>
                <a:cs typeface="David" pitchFamily="34" charset="-79"/>
              </a:rPr>
              <a:t>בתחום המרחב מתגוררת רוב אוכלוסיית המדינה. </a:t>
            </a:r>
            <a:endParaRPr lang="en-US" sz="2000" dirty="0" smtClean="0">
              <a:solidFill>
                <a:schemeClr val="bg1"/>
              </a:solidFill>
              <a:ea typeface="Times New Roman" pitchFamily="18" charset="0"/>
              <a:cs typeface="David" pitchFamily="34" charset="-79"/>
            </a:endParaRPr>
          </a:p>
          <a:p>
            <a:pPr>
              <a:lnSpc>
                <a:spcPts val="1000"/>
              </a:lnSpc>
            </a:pPr>
            <a:endParaRPr lang="he-IL" sz="900" dirty="0" smtClean="0">
              <a:solidFill>
                <a:schemeClr val="bg1"/>
              </a:solidFill>
              <a:ea typeface="Times New Roman" pitchFamily="18" charset="0"/>
            </a:endParaRPr>
          </a:p>
          <a:p>
            <a:pPr>
              <a:lnSpc>
                <a:spcPts val="2200"/>
              </a:lnSpc>
            </a:pPr>
            <a:r>
              <a:rPr lang="he-IL" sz="2000" dirty="0" smtClean="0">
                <a:solidFill>
                  <a:schemeClr val="bg1"/>
                </a:solidFill>
                <a:ea typeface="Times New Roman" pitchFamily="18" charset="0"/>
                <a:cs typeface="David" pitchFamily="34" charset="-79"/>
              </a:rPr>
              <a:t>מרחב מרכז פועל בשיתוף עם מאות רשויות מוניציפליות - עיריות, מועצות מקומיות, מועצות אזוריות והנהלות יישובים.</a:t>
            </a:r>
          </a:p>
          <a:p>
            <a:pPr>
              <a:lnSpc>
                <a:spcPts val="1500"/>
              </a:lnSpc>
            </a:pPr>
            <a:endParaRPr lang="he-IL" sz="90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a:p>
            <a:pPr>
              <a:lnSpc>
                <a:spcPts val="2200"/>
              </a:lnSpc>
            </a:pPr>
            <a:r>
              <a:rPr lang="he-IL" sz="2400" b="1" dirty="0" smtClean="0">
                <a:solidFill>
                  <a:schemeClr val="bg1"/>
                </a:solidFill>
                <a:ea typeface="Times New Roman" pitchFamily="18" charset="0"/>
                <a:cs typeface="David" pitchFamily="34" charset="-79"/>
              </a:rPr>
              <a:t>ייחודיות המרחב</a:t>
            </a:r>
          </a:p>
          <a:p>
            <a:pPr>
              <a:lnSpc>
                <a:spcPts val="2200"/>
              </a:lnSpc>
            </a:pPr>
            <a:r>
              <a:rPr lang="he-IL" sz="2000" dirty="0" smtClean="0">
                <a:solidFill>
                  <a:schemeClr val="bg1"/>
                </a:solidFill>
                <a:ea typeface="Times New Roman" pitchFamily="18" charset="0"/>
                <a:cs typeface="David" pitchFamily="34" charset="-79"/>
              </a:rPr>
              <a:t>מתן שירות רציף </a:t>
            </a:r>
            <a:r>
              <a:rPr lang="he-IL" sz="2000" dirty="0" err="1" smtClean="0">
                <a:solidFill>
                  <a:schemeClr val="bg1"/>
                </a:solidFill>
                <a:ea typeface="Times New Roman" pitchFamily="18" charset="0"/>
                <a:cs typeface="David" pitchFamily="34" charset="-79"/>
              </a:rPr>
              <a:t>לכ</a:t>
            </a:r>
            <a:r>
              <a:rPr lang="he-IL" sz="2000" dirty="0" smtClean="0">
                <a:solidFill>
                  <a:schemeClr val="bg1"/>
                </a:solidFill>
                <a:ea typeface="Times New Roman" pitchFamily="18" charset="0"/>
                <a:cs typeface="David" pitchFamily="34" charset="-79"/>
              </a:rPr>
              <a:t>- 5 מליון תושבים המתגוררים בתחום    </a:t>
            </a:r>
          </a:p>
          <a:p>
            <a:pPr>
              <a:lnSpc>
                <a:spcPts val="2200"/>
              </a:lnSpc>
            </a:pPr>
            <a:r>
              <a:rPr lang="he-IL" sz="2000" dirty="0" smtClean="0">
                <a:solidFill>
                  <a:schemeClr val="bg1"/>
                </a:solidFill>
                <a:ea typeface="Times New Roman" pitchFamily="18" charset="0"/>
                <a:cs typeface="David" pitchFamily="34" charset="-79"/>
              </a:rPr>
              <a:t>    אחריות המרחב.</a:t>
            </a:r>
          </a:p>
          <a:p>
            <a:pPr>
              <a:lnSpc>
                <a:spcPts val="2200"/>
              </a:lnSpc>
            </a:pPr>
            <a:r>
              <a:rPr lang="he-IL" sz="2000" dirty="0" smtClean="0">
                <a:solidFill>
                  <a:schemeClr val="bg1"/>
                </a:solidFill>
                <a:ea typeface="Times New Roman" pitchFamily="18" charset="0"/>
                <a:cs typeface="David" pitchFamily="34" charset="-79"/>
              </a:rPr>
              <a:t>מקרקעי ייעור שבאחריות המרחב כ- 500,000 דונם</a:t>
            </a:r>
            <a:endParaRPr lang="en-US" sz="2000" dirty="0" smtClean="0">
              <a:solidFill>
                <a:schemeClr val="bg1"/>
              </a:solidFill>
              <a:ea typeface="Times New Roman" pitchFamily="18" charset="0"/>
              <a:cs typeface="David" pitchFamily="34" charset="-79"/>
            </a:endParaRPr>
          </a:p>
          <a:p>
            <a:pPr>
              <a:lnSpc>
                <a:spcPts val="2200"/>
              </a:lnSpc>
            </a:pPr>
            <a:r>
              <a:rPr lang="he-IL" sz="2000" dirty="0" smtClean="0">
                <a:solidFill>
                  <a:schemeClr val="bg1"/>
                </a:solidFill>
                <a:ea typeface="Times New Roman" pitchFamily="18" charset="0"/>
                <a:cs typeface="David" pitchFamily="34" charset="-79"/>
              </a:rPr>
              <a:t>    מתוכם כ- 350,000 דונם יער נטע אדם.</a:t>
            </a:r>
          </a:p>
          <a:p>
            <a:pPr>
              <a:lnSpc>
                <a:spcPts val="2200"/>
              </a:lnSpc>
            </a:pPr>
            <a:r>
              <a:rPr lang="he-IL" sz="2000" dirty="0" smtClean="0">
                <a:solidFill>
                  <a:schemeClr val="bg1"/>
                </a:solidFill>
                <a:ea typeface="Times New Roman" pitchFamily="18" charset="0"/>
                <a:cs typeface="David" pitchFamily="34" charset="-79"/>
              </a:rPr>
              <a:t>לאורכם 714 ק"מ של דרכי קהל משולטות</a:t>
            </a:r>
          </a:p>
          <a:p>
            <a:pPr>
              <a:lnSpc>
                <a:spcPts val="2200"/>
              </a:lnSpc>
            </a:pPr>
            <a:r>
              <a:rPr lang="he-IL" sz="2000" dirty="0" smtClean="0">
                <a:solidFill>
                  <a:schemeClr val="bg1"/>
                </a:solidFill>
                <a:ea typeface="Times New Roman" pitchFamily="18" charset="0"/>
                <a:cs typeface="David" pitchFamily="34" charset="-79"/>
              </a:rPr>
              <a:t>    מתוכם 300 ק"מ שבילי אופניים (סינגלים).</a:t>
            </a:r>
          </a:p>
          <a:p>
            <a:pPr lvl="0">
              <a:lnSpc>
                <a:spcPts val="2200"/>
              </a:lnSpc>
            </a:pPr>
            <a:r>
              <a:rPr lang="he-IL" sz="2000" dirty="0" smtClean="0">
                <a:solidFill>
                  <a:schemeClr val="bg1"/>
                </a:solidFill>
                <a:ea typeface="Times New Roman" pitchFamily="18" charset="0"/>
                <a:cs typeface="David" pitchFamily="34" charset="-79"/>
              </a:rPr>
              <a:t>710 חניונים ובהם 8,500 מתקנים שונים</a:t>
            </a:r>
          </a:p>
          <a:p>
            <a:pPr lvl="0">
              <a:lnSpc>
                <a:spcPts val="2200"/>
              </a:lnSpc>
            </a:pPr>
            <a:r>
              <a:rPr lang="he-IL" sz="2000" dirty="0" smtClean="0">
                <a:solidFill>
                  <a:schemeClr val="bg1"/>
                </a:solidFill>
                <a:ea typeface="Times New Roman" pitchFamily="18" charset="0"/>
                <a:cs typeface="David" pitchFamily="34" charset="-79"/>
              </a:rPr>
              <a:t>    473 מתקנים העוברים בדיקה שנתית להתאמה לתקן.</a:t>
            </a:r>
          </a:p>
          <a:p>
            <a:pPr lvl="0">
              <a:lnSpc>
                <a:spcPts val="2200"/>
              </a:lnSpc>
            </a:pPr>
            <a:r>
              <a:rPr lang="he-IL" sz="2000" dirty="0" smtClean="0">
                <a:solidFill>
                  <a:schemeClr val="bg1"/>
                </a:solidFill>
                <a:ea typeface="Times New Roman" pitchFamily="18" charset="0"/>
                <a:cs typeface="David" pitchFamily="34" charset="-79"/>
              </a:rPr>
              <a:t>35 אלף הוקרות פזורות במרחב.</a:t>
            </a:r>
          </a:p>
          <a:p>
            <a:pPr>
              <a:lnSpc>
                <a:spcPts val="2200"/>
              </a:lnSpc>
            </a:pPr>
            <a:endParaRPr lang="en-US" sz="2000" dirty="0" smtClean="0">
              <a:solidFill>
                <a:schemeClr val="bg1"/>
              </a:solidFill>
              <a:ea typeface="Times New Roman" pitchFamily="18" charset="0"/>
              <a:cs typeface="David" pitchFamily="34" charset="-79"/>
            </a:endParaRPr>
          </a:p>
          <a:p>
            <a:pPr>
              <a:lnSpc>
                <a:spcPts val="2200"/>
              </a:lnSpc>
            </a:pPr>
            <a:r>
              <a:rPr lang="he-IL"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nSpc>
                <a:spcPts val="2200"/>
              </a:lnSpc>
            </a:pPr>
            <a:endPar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nSpc>
                <a:spcPts val="2200"/>
              </a:lnSpc>
            </a:pPr>
            <a:endParaRPr lang="he-IL"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3131840" y="188640"/>
            <a:ext cx="5785918" cy="646331"/>
          </a:xfrm>
          <a:prstGeom prst="rect">
            <a:avLst/>
          </a:prstGeom>
        </p:spPr>
        <p:txBody>
          <a:bodyPr wrap="square">
            <a:spAutoFit/>
          </a:bodyPr>
          <a:lstStyle/>
          <a:p>
            <a:pPr algn="l" rtl="0"/>
            <a:r>
              <a:rPr lang="he-IL"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ריהוט ומתקני יער</a:t>
            </a:r>
          </a:p>
        </p:txBody>
      </p:sp>
      <p:sp>
        <p:nvSpPr>
          <p:cNvPr id="3" name="TextBox 2"/>
          <p:cNvSpPr txBox="1"/>
          <p:nvPr/>
        </p:nvSpPr>
        <p:spPr>
          <a:xfrm>
            <a:off x="370510" y="1412776"/>
            <a:ext cx="8547248" cy="830997"/>
          </a:xfrm>
          <a:prstGeom prst="rect">
            <a:avLst/>
          </a:prstGeom>
          <a:noFill/>
        </p:spPr>
        <p:txBody>
          <a:bodyPr wrap="square" rtlCol="1">
            <a:spAutoFit/>
          </a:bodyPr>
          <a:lstStyle/>
          <a:p>
            <a:r>
              <a:rPr lang="he-IL" sz="2400" dirty="0">
                <a:solidFill>
                  <a:schemeClr val="bg1"/>
                </a:solidFill>
                <a:ea typeface="Times New Roman" pitchFamily="18" charset="0"/>
                <a:cs typeface="David" pitchFamily="34" charset="-79"/>
              </a:rPr>
              <a:t>תקינה ומפרטים אחידים בוצעו ע"י אנשי המרחב במטרה למיצוב כלל הריהוט והמתקנים עפ"י מפרט </a:t>
            </a:r>
            <a:r>
              <a:rPr lang="he-IL" sz="2400" dirty="0" smtClean="0">
                <a:solidFill>
                  <a:schemeClr val="bg1"/>
                </a:solidFill>
                <a:ea typeface="Times New Roman" pitchFamily="18" charset="0"/>
                <a:cs typeface="David" pitchFamily="34" charset="-79"/>
              </a:rPr>
              <a:t>אחיד.</a:t>
            </a:r>
            <a:endParaRPr lang="he-IL" sz="2400" dirty="0">
              <a:solidFill>
                <a:schemeClr val="bg1"/>
              </a:solidFill>
              <a:ea typeface="Times New Roman" pitchFamily="18" charset="0"/>
              <a:cs typeface="David" pitchFamily="34" charset="-79"/>
            </a:endParaRPr>
          </a:p>
        </p:txBody>
      </p:sp>
      <p:pic>
        <p:nvPicPr>
          <p:cNvPr id="4" name="תמונה 3" descr="שולחן עץ טבעי"/>
          <p:cNvPicPr/>
          <p:nvPr/>
        </p:nvPicPr>
        <p:blipFill>
          <a:blip r:embed="rId2" cstate="print">
            <a:extLst>
              <a:ext uri="{28A0092B-C50C-407E-A947-70E740481C1C}">
                <a14:useLocalDpi xmlns:a14="http://schemas.microsoft.com/office/drawing/2010/main"/>
              </a:ext>
            </a:extLst>
          </a:blip>
          <a:srcRect/>
          <a:stretch>
            <a:fillRect/>
          </a:stretch>
        </p:blipFill>
        <p:spPr bwMode="auto">
          <a:xfrm>
            <a:off x="3347864" y="2734601"/>
            <a:ext cx="2304256" cy="3112746"/>
          </a:xfrm>
          <a:prstGeom prst="rect">
            <a:avLst/>
          </a:prstGeom>
          <a:noFill/>
          <a:ln w="38100">
            <a:solidFill>
              <a:srgbClr val="00B050"/>
            </a:solidFill>
          </a:ln>
        </p:spPr>
      </p:pic>
      <p:pic>
        <p:nvPicPr>
          <p:cNvPr id="5" name="תמונה 4" descr="שולחן עץ ברזל גושני מתועש"/>
          <p:cNvPicPr/>
          <p:nvPr/>
        </p:nvPicPr>
        <p:blipFill>
          <a:blip r:embed="rId3" cstate="print">
            <a:extLst>
              <a:ext uri="{28A0092B-C50C-407E-A947-70E740481C1C}">
                <a14:useLocalDpi xmlns:a14="http://schemas.microsoft.com/office/drawing/2010/main"/>
              </a:ext>
            </a:extLst>
          </a:blip>
          <a:srcRect/>
          <a:stretch>
            <a:fillRect/>
          </a:stretch>
        </p:blipFill>
        <p:spPr bwMode="auto">
          <a:xfrm>
            <a:off x="6033115" y="4537558"/>
            <a:ext cx="1851660" cy="1313180"/>
          </a:xfrm>
          <a:prstGeom prst="rect">
            <a:avLst/>
          </a:prstGeom>
          <a:noFill/>
          <a:ln w="38100">
            <a:solidFill>
              <a:srgbClr val="00B050"/>
            </a:solidFill>
          </a:ln>
        </p:spPr>
      </p:pic>
      <p:pic>
        <p:nvPicPr>
          <p:cNvPr id="6" name="תמונה 5" descr="ספסל  עץ טבעי"/>
          <p:cNvPicPr/>
          <p:nvPr/>
        </p:nvPicPr>
        <p:blipFill>
          <a:blip r:embed="rId4" cstate="print">
            <a:extLst>
              <a:ext uri="{28A0092B-C50C-407E-A947-70E740481C1C}">
                <a14:useLocalDpi xmlns:a14="http://schemas.microsoft.com/office/drawing/2010/main"/>
              </a:ext>
            </a:extLst>
          </a:blip>
          <a:srcRect/>
          <a:stretch>
            <a:fillRect/>
          </a:stretch>
        </p:blipFill>
        <p:spPr bwMode="auto">
          <a:xfrm>
            <a:off x="971600" y="2734601"/>
            <a:ext cx="2016224" cy="3116137"/>
          </a:xfrm>
          <a:prstGeom prst="rect">
            <a:avLst/>
          </a:prstGeom>
          <a:noFill/>
          <a:ln w="38100">
            <a:solidFill>
              <a:srgbClr val="00B050"/>
            </a:solidFill>
          </a:ln>
        </p:spPr>
      </p:pic>
      <p:pic>
        <p:nvPicPr>
          <p:cNvPr id="7" name="תמונה 6" descr="מגלש מים מזרני רנו"/>
          <p:cNvPicPr/>
          <p:nvPr/>
        </p:nvPicPr>
        <p:blipFill>
          <a:blip r:embed="rId5" cstate="print">
            <a:extLst>
              <a:ext uri="{28A0092B-C50C-407E-A947-70E740481C1C}">
                <a14:useLocalDpi xmlns:a14="http://schemas.microsoft.com/office/drawing/2010/main"/>
              </a:ext>
            </a:extLst>
          </a:blip>
          <a:srcRect/>
          <a:stretch>
            <a:fillRect/>
          </a:stretch>
        </p:blipFill>
        <p:spPr bwMode="auto">
          <a:xfrm>
            <a:off x="6012160" y="2734601"/>
            <a:ext cx="1872615" cy="1261110"/>
          </a:xfrm>
          <a:prstGeom prst="rect">
            <a:avLst/>
          </a:prstGeom>
          <a:noFill/>
          <a:ln w="38100">
            <a:solidFill>
              <a:srgbClr val="00B050"/>
            </a:solidFill>
          </a:ln>
        </p:spPr>
      </p:pic>
    </p:spTree>
    <p:extLst>
      <p:ext uri="{BB962C8B-B14F-4D97-AF65-F5344CB8AC3E}">
        <p14:creationId xmlns:p14="http://schemas.microsoft.com/office/powerpoint/2010/main" val="12610584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descr="עמוד.png"/>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8560" y="-387424"/>
            <a:ext cx="3247027" cy="2160240"/>
          </a:xfrm>
          <a:prstGeom prst="rect">
            <a:avLst/>
          </a:prstGeom>
        </p:spPr>
      </p:pic>
      <p:sp>
        <p:nvSpPr>
          <p:cNvPr id="2" name="מלבן 1"/>
          <p:cNvSpPr/>
          <p:nvPr/>
        </p:nvSpPr>
        <p:spPr>
          <a:xfrm>
            <a:off x="2843808" y="118373"/>
            <a:ext cx="4248472" cy="646331"/>
          </a:xfrm>
          <a:prstGeom prst="rect">
            <a:avLst/>
          </a:prstGeom>
        </p:spPr>
        <p:txBody>
          <a:bodyPr wrap="square">
            <a:spAutoFit/>
          </a:bodyPr>
          <a:lstStyle/>
          <a:p>
            <a:pPr lvl="0" indent="1127125" eaLnBrk="0" hangingPunct="0">
              <a:tabLst>
                <a:tab pos="-36513" algn="l"/>
              </a:tabLst>
            </a:pPr>
            <a:r>
              <a:rPr lang="he-IL"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שילוט יערני</a:t>
            </a:r>
            <a:endParaRPr lang="en-US"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3556" name="Rectangle 4"/>
          <p:cNvSpPr>
            <a:spLocks noChangeArrowheads="1"/>
          </p:cNvSpPr>
          <p:nvPr/>
        </p:nvSpPr>
        <p:spPr bwMode="auto">
          <a:xfrm>
            <a:off x="755576" y="1046341"/>
            <a:ext cx="8064896"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he-IL" sz="2400" b="0" i="0" u="none" strike="noStrike" cap="none" normalizeH="0" baseline="0" dirty="0" smtClean="0">
                <a:ln>
                  <a:noFill/>
                </a:ln>
                <a:solidFill>
                  <a:schemeClr val="bg1"/>
                </a:solidFill>
                <a:effectLst/>
                <a:latin typeface="Arial" pitchFamily="34" charset="0"/>
                <a:ea typeface="Times New Roman" pitchFamily="18" charset="0"/>
                <a:cs typeface="David" pitchFamily="34" charset="-79"/>
              </a:rPr>
              <a:t>"תורת השילוט היערני של קק"ל"  נבנתה כמערכת מודולארית</a:t>
            </a:r>
          </a:p>
          <a:p>
            <a:pPr marL="0" marR="0" lvl="0" indent="0" algn="just" defTabSz="914400" rtl="1" eaLnBrk="1" fontAlgn="base" latinLnBrk="0" hangingPunct="1">
              <a:lnSpc>
                <a:spcPct val="100000"/>
              </a:lnSpc>
              <a:spcBef>
                <a:spcPct val="0"/>
              </a:spcBef>
              <a:spcAft>
                <a:spcPct val="0"/>
              </a:spcAft>
              <a:buClrTx/>
              <a:buSzTx/>
              <a:buFontTx/>
              <a:buNone/>
              <a:tabLst/>
            </a:pPr>
            <a:r>
              <a:rPr kumimoji="0" lang="he-IL" sz="2400" b="0" i="0" u="none" strike="noStrike" cap="none" normalizeH="0" baseline="0" dirty="0" smtClean="0">
                <a:ln>
                  <a:noFill/>
                </a:ln>
                <a:solidFill>
                  <a:schemeClr val="bg1"/>
                </a:solidFill>
                <a:effectLst/>
                <a:latin typeface="Arial" pitchFamily="34" charset="0"/>
                <a:ea typeface="Times New Roman" pitchFamily="18" charset="0"/>
                <a:cs typeface="David" pitchFamily="34" charset="-79"/>
              </a:rPr>
              <a:t> הניתנת להרחבה ולהתאמה עפ"י הצרכים המתפתחים. </a:t>
            </a:r>
          </a:p>
          <a:p>
            <a:pPr marL="0" marR="0" lvl="0" indent="0" algn="just" defTabSz="914400" rtl="1" eaLnBrk="1" fontAlgn="base" latinLnBrk="0" hangingPunct="1">
              <a:lnSpc>
                <a:spcPct val="100000"/>
              </a:lnSpc>
              <a:spcBef>
                <a:spcPct val="0"/>
              </a:spcBef>
              <a:spcAft>
                <a:spcPct val="0"/>
              </a:spcAft>
              <a:buClrTx/>
              <a:buSzTx/>
              <a:buFontTx/>
              <a:buNone/>
              <a:tabLst/>
            </a:pPr>
            <a:r>
              <a:rPr kumimoji="0" lang="he-IL" sz="2400" b="0" i="0" u="none" strike="noStrike" cap="none" normalizeH="0" baseline="0" dirty="0" smtClean="0">
                <a:ln>
                  <a:noFill/>
                </a:ln>
                <a:solidFill>
                  <a:schemeClr val="bg1"/>
                </a:solidFill>
                <a:effectLst/>
                <a:latin typeface="Arial" pitchFamily="34" charset="0"/>
                <a:ea typeface="Times New Roman" pitchFamily="18" charset="0"/>
                <a:cs typeface="David" pitchFamily="34" charset="-79"/>
              </a:rPr>
              <a:t>בתחילה ענתה על הצרכים הבסיסיים של שילוט היער כמו: שילוט כניסה, הכוונה, הוריה ומיפוי. עם השנים הורחבה היריעה עד כדי מתן מענה למרב נושאי השילוט ביערות ובשטחים הפתוחים שבניהולנו ועוד היד נטויה...</a:t>
            </a:r>
          </a:p>
          <a:p>
            <a:pPr marL="0" marR="0" lvl="0" indent="0" algn="just" defTabSz="914400" rtl="1" eaLnBrk="1" fontAlgn="base" latinLnBrk="0" hangingPunct="1">
              <a:lnSpc>
                <a:spcPct val="100000"/>
              </a:lnSpc>
              <a:spcBef>
                <a:spcPct val="0"/>
              </a:spcBef>
              <a:spcAft>
                <a:spcPct val="0"/>
              </a:spcAft>
              <a:buClrTx/>
              <a:buSzTx/>
              <a:buFontTx/>
              <a:buNone/>
              <a:tabLst/>
            </a:pPr>
            <a:r>
              <a:rPr kumimoji="0" lang="he-IL" sz="2400" b="0" i="0" u="none" strike="noStrike" cap="none" normalizeH="0" baseline="0" dirty="0" smtClean="0">
                <a:ln>
                  <a:noFill/>
                </a:ln>
                <a:solidFill>
                  <a:schemeClr val="bg1"/>
                </a:solidFill>
                <a:effectLst/>
                <a:latin typeface="Arial" pitchFamily="34" charset="0"/>
                <a:ea typeface="Times New Roman" pitchFamily="18" charset="0"/>
                <a:cs typeface="David" pitchFamily="34" charset="-79"/>
              </a:rPr>
              <a:t> במקביל, פותחה תורה סדורה למעקב ולתחזוקת מערכות השילוט 	</a:t>
            </a:r>
          </a:p>
          <a:p>
            <a:pPr marL="0" marR="0" lvl="0" indent="0" algn="just" defTabSz="914400" rtl="1" eaLnBrk="1" fontAlgn="base" latinLnBrk="0" hangingPunct="1">
              <a:lnSpc>
                <a:spcPct val="100000"/>
              </a:lnSpc>
              <a:spcBef>
                <a:spcPct val="0"/>
              </a:spcBef>
              <a:spcAft>
                <a:spcPct val="0"/>
              </a:spcAft>
              <a:buClrTx/>
              <a:buSzTx/>
              <a:buFontTx/>
              <a:buNone/>
              <a:tabLst/>
            </a:pPr>
            <a:r>
              <a:rPr kumimoji="0" lang="he-IL" sz="2400" b="0" i="0" u="none" strike="noStrike" cap="none" normalizeH="0" baseline="0" dirty="0" smtClean="0">
                <a:ln>
                  <a:noFill/>
                </a:ln>
                <a:solidFill>
                  <a:schemeClr val="bg1"/>
                </a:solidFill>
                <a:effectLst/>
                <a:latin typeface="Arial" pitchFamily="34" charset="0"/>
                <a:ea typeface="Times New Roman" pitchFamily="18" charset="0"/>
                <a:cs typeface="David" pitchFamily="34" charset="-79"/>
              </a:rPr>
              <a:t>וכן נבנתה שכבת דרכי קהל משולטות במערכת הממ"ג הארצית.</a:t>
            </a:r>
          </a:p>
          <a:p>
            <a:pPr marL="0" marR="0" lvl="0" indent="0" algn="just" defTabSz="914400" rtl="1" eaLnBrk="1" fontAlgn="base" latinLnBrk="0" hangingPunct="1">
              <a:lnSpc>
                <a:spcPct val="100000"/>
              </a:lnSpc>
              <a:spcBef>
                <a:spcPct val="0"/>
              </a:spcBef>
              <a:spcAft>
                <a:spcPct val="0"/>
              </a:spcAft>
              <a:buClrTx/>
              <a:buSzTx/>
              <a:buFontTx/>
              <a:buNone/>
              <a:tabLst/>
            </a:pPr>
            <a:r>
              <a:rPr lang="he-IL" sz="2400" dirty="0" smtClean="0">
                <a:solidFill>
                  <a:schemeClr val="bg1"/>
                </a:solidFill>
                <a:cs typeface="David" pitchFamily="34" charset="-79"/>
              </a:rPr>
              <a:t>במרחב 714,000 ק"מ דרכי יער משולטות.</a:t>
            </a:r>
            <a:endParaRPr kumimoji="0" lang="en-US" sz="24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1" eaLnBrk="0" fontAlgn="base" latinLnBrk="0" hangingPunct="0">
              <a:lnSpc>
                <a:spcPct val="100000"/>
              </a:lnSpc>
              <a:spcBef>
                <a:spcPct val="0"/>
              </a:spcBef>
              <a:spcAft>
                <a:spcPct val="0"/>
              </a:spcAft>
              <a:buClrTx/>
              <a:buSzTx/>
              <a:buFontTx/>
              <a:buNone/>
              <a:tabLst/>
            </a:pPr>
            <a:endParaRPr kumimoji="0" lang="he-IL" sz="2400" b="0" i="0" u="none" strike="noStrike" cap="none" normalizeH="0" baseline="0" dirty="0" smtClean="0">
              <a:ln>
                <a:noFill/>
              </a:ln>
              <a:solidFill>
                <a:schemeClr val="bg1"/>
              </a:solidFill>
              <a:effectLst/>
              <a:latin typeface="Arial" pitchFamily="34" charset="0"/>
              <a:ea typeface="Times New Roman" pitchFamily="18" charset="0"/>
              <a:cs typeface="David" pitchFamily="34" charset="-79"/>
            </a:endParaRPr>
          </a:p>
          <a:p>
            <a:pPr marL="0" marR="0" lvl="0" indent="0" algn="just" defTabSz="914400" rtl="1" eaLnBrk="0" fontAlgn="base" latinLnBrk="0" hangingPunct="0">
              <a:lnSpc>
                <a:spcPct val="100000"/>
              </a:lnSpc>
              <a:spcBef>
                <a:spcPct val="0"/>
              </a:spcBef>
              <a:spcAft>
                <a:spcPct val="0"/>
              </a:spcAft>
              <a:buClrTx/>
              <a:buSzTx/>
              <a:buFontTx/>
              <a:buNone/>
              <a:tabLst/>
            </a:pPr>
            <a:endParaRPr kumimoji="0" lang="he-IL" sz="2400" b="0" i="0" u="none" strike="noStrike" cap="none" normalizeH="0" baseline="0" dirty="0" smtClean="0">
              <a:ln>
                <a:noFill/>
              </a:ln>
              <a:solidFill>
                <a:schemeClr val="bg1"/>
              </a:solidFill>
              <a:effectLst/>
              <a:latin typeface="Arial" pitchFamily="34" charset="0"/>
              <a:ea typeface="Times New Roman" pitchFamily="18" charset="0"/>
              <a:cs typeface="David" pitchFamily="34" charset="-79"/>
            </a:endParaRPr>
          </a:p>
          <a:p>
            <a:pPr marL="0" marR="0" lvl="0" indent="0" algn="just" defTabSz="914400" rtl="1" eaLnBrk="0" fontAlgn="base" latinLnBrk="0" hangingPunct="0">
              <a:lnSpc>
                <a:spcPct val="100000"/>
              </a:lnSpc>
              <a:spcBef>
                <a:spcPct val="0"/>
              </a:spcBef>
              <a:spcAft>
                <a:spcPct val="0"/>
              </a:spcAft>
              <a:buClrTx/>
              <a:buSzTx/>
              <a:buFontTx/>
              <a:buNone/>
              <a:tabLst/>
            </a:pPr>
            <a:endParaRPr lang="he-IL" sz="2400" dirty="0" smtClean="0">
              <a:solidFill>
                <a:schemeClr val="bg1"/>
              </a:solidFill>
              <a:ea typeface="Times New Roman" pitchFamily="18" charset="0"/>
              <a:cs typeface="David" pitchFamily="34" charset="-79"/>
            </a:endParaRPr>
          </a:p>
          <a:p>
            <a:pPr marL="0" marR="0" lvl="0" indent="0" algn="just" defTabSz="914400" rtl="1" eaLnBrk="0" fontAlgn="base" latinLnBrk="0" hangingPunct="0">
              <a:lnSpc>
                <a:spcPct val="100000"/>
              </a:lnSpc>
              <a:spcBef>
                <a:spcPct val="0"/>
              </a:spcBef>
              <a:spcAft>
                <a:spcPct val="0"/>
              </a:spcAft>
              <a:buClrTx/>
              <a:buSzTx/>
              <a:buFontTx/>
              <a:buNone/>
              <a:tabLst/>
            </a:pPr>
            <a:endParaRPr kumimoji="0" lang="he-IL" sz="2400" b="0" i="0" u="none" strike="noStrike" cap="none" normalizeH="0" baseline="0" dirty="0" smtClean="0">
              <a:ln>
                <a:noFill/>
              </a:ln>
              <a:solidFill>
                <a:schemeClr val="bg1"/>
              </a:solidFill>
              <a:effectLst/>
              <a:latin typeface="Arial" pitchFamily="34" charset="0"/>
              <a:ea typeface="Times New Roman" pitchFamily="18" charset="0"/>
              <a:cs typeface="David" pitchFamily="34" charset="-79"/>
            </a:endParaRPr>
          </a:p>
          <a:p>
            <a:pPr marL="0" marR="0" lvl="0" indent="0" algn="just" defTabSz="914400" rtl="1" eaLnBrk="0" fontAlgn="base" latinLnBrk="0" hangingPunct="0">
              <a:lnSpc>
                <a:spcPct val="100000"/>
              </a:lnSpc>
              <a:spcBef>
                <a:spcPct val="0"/>
              </a:spcBef>
              <a:spcAft>
                <a:spcPct val="0"/>
              </a:spcAft>
              <a:buClrTx/>
              <a:buSzTx/>
              <a:buFontTx/>
              <a:buNone/>
              <a:tabLst/>
            </a:pPr>
            <a:endParaRPr lang="he-IL" sz="2400" dirty="0" smtClean="0">
              <a:solidFill>
                <a:schemeClr val="bg1"/>
              </a:solidFill>
              <a:ea typeface="Times New Roman" pitchFamily="18" charset="0"/>
              <a:cs typeface="David" pitchFamily="34" charset="-79"/>
            </a:endParaRPr>
          </a:p>
        </p:txBody>
      </p:sp>
      <p:pic>
        <p:nvPicPr>
          <p:cNvPr id="8194" name="Picture 2" descr="http://extra.shabatopen.co.il/UploadedFiles/Images/katava/b/adolam1_mai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4437112"/>
            <a:ext cx="3024336" cy="226825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2699792" y="118373"/>
            <a:ext cx="4392488" cy="646331"/>
          </a:xfrm>
          <a:prstGeom prst="rect">
            <a:avLst/>
          </a:prstGeom>
        </p:spPr>
        <p:txBody>
          <a:bodyPr wrap="square">
            <a:spAutoFit/>
          </a:bodyPr>
          <a:lstStyle/>
          <a:p>
            <a:pPr lvl="0" indent="1127125" eaLnBrk="0" hangingPunct="0">
              <a:tabLst>
                <a:tab pos="-36513" algn="l"/>
              </a:tabLst>
            </a:pPr>
            <a:r>
              <a:rPr lang="he-IL"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שילוט יערני</a:t>
            </a:r>
            <a:endParaRPr lang="en-US"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30362" y="2492896"/>
            <a:ext cx="7366545" cy="3672408"/>
          </a:xfrm>
          <a:prstGeom prst="rect">
            <a:avLst/>
          </a:prstGeom>
          <a:noFill/>
          <a:ln w="9525">
            <a:noFill/>
            <a:miter lim="800000"/>
            <a:headEnd/>
            <a:tailEnd/>
          </a:ln>
        </p:spPr>
      </p:pic>
      <p:sp>
        <p:nvSpPr>
          <p:cNvPr id="4" name="מלבן 3"/>
          <p:cNvSpPr/>
          <p:nvPr/>
        </p:nvSpPr>
        <p:spPr>
          <a:xfrm>
            <a:off x="539552" y="1124744"/>
            <a:ext cx="8208911" cy="830997"/>
          </a:xfrm>
          <a:prstGeom prst="rect">
            <a:avLst/>
          </a:prstGeom>
        </p:spPr>
        <p:txBody>
          <a:bodyPr wrap="square">
            <a:spAutoFit/>
          </a:bodyPr>
          <a:lstStyle/>
          <a:p>
            <a:pPr lvl="0" algn="just" eaLnBrk="0" hangingPunct="0"/>
            <a:r>
              <a:rPr lang="he-IL" sz="2400" dirty="0" smtClean="0">
                <a:solidFill>
                  <a:schemeClr val="bg1"/>
                </a:solidFill>
                <a:ea typeface="Times New Roman" pitchFamily="18" charset="0"/>
                <a:cs typeface="David" pitchFamily="34" charset="-79"/>
              </a:rPr>
              <a:t>מפות היער שלנו מודפסות בספרי טיולים ובאתרי אינטרנט המציעים </a:t>
            </a:r>
          </a:p>
          <a:p>
            <a:pPr lvl="0" algn="just" eaLnBrk="0" hangingPunct="0"/>
            <a:r>
              <a:rPr lang="he-IL" sz="2400" dirty="0" smtClean="0">
                <a:solidFill>
                  <a:schemeClr val="bg1"/>
                </a:solidFill>
                <a:ea typeface="Times New Roman" pitchFamily="18" charset="0"/>
                <a:cs typeface="David" pitchFamily="34" charset="-79"/>
              </a:rPr>
              <a:t>טיולי אופניים, טיולים לרכב שטח וטיולים רגליים</a:t>
            </a:r>
            <a:r>
              <a:rPr lang="he-IL" dirty="0" smtClean="0">
                <a:solidFill>
                  <a:schemeClr val="bg1"/>
                </a:solidFill>
                <a:ea typeface="Times New Roman" pitchFamily="18" charset="0"/>
                <a:cs typeface="David" pitchFamily="34" charset="-79"/>
              </a:rPr>
              <a:t>. </a:t>
            </a:r>
            <a:endParaRPr lang="he-IL" dirty="0" smtClean="0">
              <a:solidFill>
                <a:schemeClr val="bg1"/>
              </a:solidFill>
            </a:endParaRPr>
          </a:p>
        </p:txBody>
      </p:sp>
      <p:pic>
        <p:nvPicPr>
          <p:cNvPr id="5" name="Picture 1"/>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9512" y="3140968"/>
            <a:ext cx="878469" cy="34563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179513" y="116632"/>
            <a:ext cx="8856984" cy="646331"/>
          </a:xfrm>
          <a:prstGeom prst="rect">
            <a:avLst/>
          </a:prstGeom>
        </p:spPr>
        <p:txBody>
          <a:bodyPr wrap="square">
            <a:spAutoFit/>
          </a:bodyPr>
          <a:lstStyle/>
          <a:p>
            <a:pPr algn="ctr"/>
            <a:r>
              <a:rPr lang="he-IL"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הנגשת אתרי קק"ל </a:t>
            </a:r>
            <a:r>
              <a:rPr lang="he-IL"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לאנשים עם מוגבלות</a:t>
            </a:r>
            <a:endParaRPr lang="he-IL"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מלבן 2"/>
          <p:cNvSpPr/>
          <p:nvPr/>
        </p:nvSpPr>
        <p:spPr>
          <a:xfrm>
            <a:off x="179512" y="1052736"/>
            <a:ext cx="8820472" cy="1569660"/>
          </a:xfrm>
          <a:prstGeom prst="rect">
            <a:avLst/>
          </a:prstGeom>
        </p:spPr>
        <p:txBody>
          <a:bodyPr wrap="square">
            <a:spAutoFit/>
          </a:bodyPr>
          <a:lstStyle/>
          <a:p>
            <a:r>
              <a:rPr lang="he-IL" sz="2400" dirty="0" smtClean="0">
                <a:solidFill>
                  <a:schemeClr val="bg1"/>
                </a:solidFill>
                <a:ea typeface="Times New Roman" pitchFamily="18" charset="0"/>
                <a:cs typeface="David" pitchFamily="34" charset="-79"/>
              </a:rPr>
              <a:t>בשנים האחרונות אנו משקיעים משאבים רבים כדי לאפשר לבעלי מגבלות גופניות לנוע ולבלות ביערות ובחניונים שהוכשרו במיוחד לשם כך, תוך התחשבות בצורכיהם הבטיחותיים והתפקודיים.</a:t>
            </a:r>
          </a:p>
          <a:p>
            <a:r>
              <a:rPr lang="he-IL" sz="2400" dirty="0" smtClean="0">
                <a:solidFill>
                  <a:schemeClr val="bg1"/>
                </a:solidFill>
                <a:ea typeface="Times New Roman" pitchFamily="18" charset="0"/>
                <a:cs typeface="David" pitchFamily="34" charset="-79"/>
              </a:rPr>
              <a:t>מרחב מרכז היה מפורצי הדרך בארץ בכלל ובקק"ל בפרט בתחום זה.</a:t>
            </a:r>
          </a:p>
        </p:txBody>
      </p:sp>
      <p:pic>
        <p:nvPicPr>
          <p:cNvPr id="34817" name="תמונה 652" descr="146"/>
          <p:cNvPicPr>
            <a:picLocks noChangeAspect="1" noChangeArrowheads="1"/>
          </p:cNvPicPr>
          <p:nvPr/>
        </p:nvPicPr>
        <p:blipFill>
          <a:blip r:embed="rId2" cstate="email">
            <a:lum bright="-10000"/>
            <a:extLst>
              <a:ext uri="{28A0092B-C50C-407E-A947-70E740481C1C}">
                <a14:useLocalDpi xmlns:a14="http://schemas.microsoft.com/office/drawing/2010/main"/>
              </a:ext>
            </a:extLst>
          </a:blip>
          <a:srcRect/>
          <a:stretch>
            <a:fillRect/>
          </a:stretch>
        </p:blipFill>
        <p:spPr bwMode="auto">
          <a:xfrm>
            <a:off x="1115616" y="2643530"/>
            <a:ext cx="6408712" cy="409783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תמונות ותוכניות של פרויקטים\בן שמן - פארק העיוורים\P101001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1124744"/>
            <a:ext cx="2373941" cy="1780456"/>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0" y="620688"/>
            <a:ext cx="9144000" cy="4689745"/>
          </a:xfrm>
          <a:prstGeom prst="rect">
            <a:avLst/>
          </a:prstGeom>
          <a:noFill/>
        </p:spPr>
        <p:txBody>
          <a:bodyPr wrap="square" rtlCol="1">
            <a:spAutoFit/>
          </a:bodyPr>
          <a:lstStyle/>
          <a:p>
            <a:endParaRPr lang="en-US" sz="2400" dirty="0" smtClean="0">
              <a:solidFill>
                <a:schemeClr val="bg1"/>
              </a:solidFill>
              <a:ea typeface="Times New Roman" pitchFamily="18" charset="0"/>
              <a:cs typeface="David" pitchFamily="34" charset="-79"/>
            </a:endParaRPr>
          </a:p>
          <a:p>
            <a:pPr lvl="0">
              <a:lnSpc>
                <a:spcPts val="3000"/>
              </a:lnSpc>
              <a:buFont typeface="Arial" pitchFamily="34" charset="0"/>
              <a:buChar char="•"/>
            </a:pPr>
            <a:r>
              <a:rPr lang="he-IL" sz="2400" dirty="0" smtClean="0">
                <a:solidFill>
                  <a:schemeClr val="bg1"/>
                </a:solidFill>
                <a:ea typeface="Times New Roman" pitchFamily="18" charset="0"/>
                <a:cs typeface="David" pitchFamily="34" charset="-79"/>
              </a:rPr>
              <a:t>  שיפור דרכי הגישה לאתרים. </a:t>
            </a:r>
            <a:endParaRPr lang="en-US" sz="2400" dirty="0" smtClean="0">
              <a:solidFill>
                <a:schemeClr val="bg1"/>
              </a:solidFill>
              <a:ea typeface="Times New Roman" pitchFamily="18" charset="0"/>
              <a:cs typeface="David" pitchFamily="34" charset="-79"/>
            </a:endParaRPr>
          </a:p>
          <a:p>
            <a:pPr lvl="0">
              <a:lnSpc>
                <a:spcPts val="3000"/>
              </a:lnSpc>
              <a:buFont typeface="Arial" pitchFamily="34" charset="0"/>
              <a:buChar char="•"/>
            </a:pPr>
            <a:r>
              <a:rPr lang="he-IL" sz="2400" dirty="0" smtClean="0">
                <a:solidFill>
                  <a:schemeClr val="bg1"/>
                </a:solidFill>
                <a:ea typeface="Times New Roman" pitchFamily="18" charset="0"/>
                <a:cs typeface="David" pitchFamily="34" charset="-79"/>
              </a:rPr>
              <a:t>  ציפוי שבילים באספלט כדי לאפשר מעבר בכיסא גלגלים. </a:t>
            </a:r>
            <a:endParaRPr lang="en-US" sz="2400" dirty="0" smtClean="0">
              <a:solidFill>
                <a:schemeClr val="bg1"/>
              </a:solidFill>
              <a:ea typeface="Times New Roman" pitchFamily="18" charset="0"/>
              <a:cs typeface="David" pitchFamily="34" charset="-79"/>
            </a:endParaRPr>
          </a:p>
          <a:p>
            <a:pPr lvl="0">
              <a:lnSpc>
                <a:spcPts val="3000"/>
              </a:lnSpc>
              <a:buFont typeface="Arial" pitchFamily="34" charset="0"/>
              <a:buChar char="•"/>
            </a:pPr>
            <a:r>
              <a:rPr lang="he-IL" sz="2400" dirty="0" smtClean="0">
                <a:solidFill>
                  <a:schemeClr val="bg1"/>
                </a:solidFill>
                <a:ea typeface="Times New Roman" pitchFamily="18" charset="0"/>
                <a:cs typeface="David" pitchFamily="34" charset="-79"/>
              </a:rPr>
              <a:t>  סלילת שבילים בשיפוע מתון (עד שמונה אחוזים). </a:t>
            </a:r>
            <a:endParaRPr lang="en-US" sz="2400" dirty="0" smtClean="0">
              <a:solidFill>
                <a:schemeClr val="bg1"/>
              </a:solidFill>
              <a:ea typeface="Times New Roman" pitchFamily="18" charset="0"/>
              <a:cs typeface="David" pitchFamily="34" charset="-79"/>
            </a:endParaRPr>
          </a:p>
          <a:p>
            <a:pPr lvl="0">
              <a:lnSpc>
                <a:spcPts val="3000"/>
              </a:lnSpc>
              <a:buFont typeface="Arial" pitchFamily="34" charset="0"/>
              <a:buChar char="•"/>
            </a:pPr>
            <a:r>
              <a:rPr lang="he-IL" sz="2400" dirty="0" smtClean="0">
                <a:solidFill>
                  <a:schemeClr val="bg1"/>
                </a:solidFill>
                <a:ea typeface="Times New Roman" pitchFamily="18" charset="0"/>
                <a:cs typeface="David" pitchFamily="34" charset="-79"/>
              </a:rPr>
              <a:t>  הכשרת רחבות עצירה מתאימות למקרים של הידרדרות. </a:t>
            </a:r>
            <a:endParaRPr lang="en-US" sz="2400" dirty="0" smtClean="0">
              <a:solidFill>
                <a:schemeClr val="bg1"/>
              </a:solidFill>
              <a:ea typeface="Times New Roman" pitchFamily="18" charset="0"/>
              <a:cs typeface="David" pitchFamily="34" charset="-79"/>
            </a:endParaRPr>
          </a:p>
          <a:p>
            <a:pPr lvl="0">
              <a:lnSpc>
                <a:spcPts val="3000"/>
              </a:lnSpc>
              <a:buFont typeface="Arial" pitchFamily="34" charset="0"/>
              <a:buChar char="•"/>
            </a:pPr>
            <a:r>
              <a:rPr lang="he-IL" sz="2400" dirty="0" smtClean="0">
                <a:solidFill>
                  <a:schemeClr val="bg1"/>
                </a:solidFill>
                <a:ea typeface="Times New Roman" pitchFamily="18" charset="0"/>
                <a:cs typeface="David" pitchFamily="34" charset="-79"/>
              </a:rPr>
              <a:t>  הצבת שולחנות פיקניק מתאימים לאדם היושב בכיסא גלגלים. </a:t>
            </a:r>
            <a:endParaRPr lang="en-US" sz="2400" dirty="0" smtClean="0">
              <a:solidFill>
                <a:schemeClr val="bg1"/>
              </a:solidFill>
              <a:ea typeface="Times New Roman" pitchFamily="18" charset="0"/>
              <a:cs typeface="David" pitchFamily="34" charset="-79"/>
            </a:endParaRPr>
          </a:p>
          <a:p>
            <a:pPr lvl="0">
              <a:lnSpc>
                <a:spcPts val="3000"/>
              </a:lnSpc>
              <a:buFont typeface="Arial" pitchFamily="34" charset="0"/>
              <a:buChar char="•"/>
            </a:pPr>
            <a:r>
              <a:rPr lang="he-IL" sz="2400" dirty="0" smtClean="0">
                <a:solidFill>
                  <a:schemeClr val="bg1"/>
                </a:solidFill>
                <a:ea typeface="Times New Roman" pitchFamily="18" charset="0"/>
                <a:cs typeface="David" pitchFamily="34" charset="-79"/>
              </a:rPr>
              <a:t>  התקנת מכשירים לצליית בשר (מנגל) בגובה מתאים לאדם יושב. </a:t>
            </a:r>
            <a:endParaRPr lang="en-US" sz="2400" dirty="0" smtClean="0">
              <a:solidFill>
                <a:schemeClr val="bg1"/>
              </a:solidFill>
              <a:ea typeface="Times New Roman" pitchFamily="18" charset="0"/>
              <a:cs typeface="David" pitchFamily="34" charset="-79"/>
            </a:endParaRPr>
          </a:p>
          <a:p>
            <a:pPr lvl="0">
              <a:lnSpc>
                <a:spcPts val="3000"/>
              </a:lnSpc>
              <a:buFont typeface="Arial" pitchFamily="34" charset="0"/>
              <a:buChar char="•"/>
            </a:pPr>
            <a:r>
              <a:rPr lang="he-IL" sz="2400" dirty="0" smtClean="0">
                <a:solidFill>
                  <a:schemeClr val="bg1"/>
                </a:solidFill>
                <a:ea typeface="Times New Roman" pitchFamily="18" charset="0"/>
                <a:cs typeface="David" pitchFamily="34" charset="-79"/>
              </a:rPr>
              <a:t>  הכשרת חניוני רכב בקרבה לאתרי הבילוי והפיקניק. </a:t>
            </a:r>
            <a:endParaRPr lang="en-US" sz="2400" dirty="0" smtClean="0">
              <a:solidFill>
                <a:schemeClr val="bg1"/>
              </a:solidFill>
              <a:ea typeface="Times New Roman" pitchFamily="18" charset="0"/>
              <a:cs typeface="David" pitchFamily="34" charset="-79"/>
            </a:endParaRPr>
          </a:p>
          <a:p>
            <a:pPr lvl="0">
              <a:lnSpc>
                <a:spcPts val="3000"/>
              </a:lnSpc>
              <a:buFont typeface="Arial" pitchFamily="34" charset="0"/>
              <a:buChar char="•"/>
            </a:pPr>
            <a:r>
              <a:rPr lang="he-IL" sz="2400" dirty="0" smtClean="0">
                <a:solidFill>
                  <a:schemeClr val="bg1"/>
                </a:solidFill>
                <a:ea typeface="Times New Roman" pitchFamily="18" charset="0"/>
                <a:cs typeface="David" pitchFamily="34" charset="-79"/>
              </a:rPr>
              <a:t>  התקנת מתקני משחק וספורט המותאמים לבעלי מוגבלויות. </a:t>
            </a:r>
            <a:endParaRPr lang="en-US" sz="2400" dirty="0" smtClean="0">
              <a:solidFill>
                <a:schemeClr val="bg1"/>
              </a:solidFill>
              <a:ea typeface="Times New Roman" pitchFamily="18" charset="0"/>
              <a:cs typeface="David" pitchFamily="34" charset="-79"/>
            </a:endParaRPr>
          </a:p>
          <a:p>
            <a:pPr lvl="0">
              <a:lnSpc>
                <a:spcPts val="3000"/>
              </a:lnSpc>
              <a:buFont typeface="Arial" pitchFamily="34" charset="0"/>
              <a:buChar char="•"/>
            </a:pPr>
            <a:r>
              <a:rPr lang="he-IL" sz="2400" dirty="0" smtClean="0">
                <a:solidFill>
                  <a:schemeClr val="bg1"/>
                </a:solidFill>
                <a:ea typeface="Times New Roman" pitchFamily="18" charset="0"/>
                <a:cs typeface="David" pitchFamily="34" charset="-79"/>
              </a:rPr>
              <a:t>  שילוט מותאם, אמצעי קול וצמחייה ארומטית להגברת חוויית הטיול ללקויי                            </a:t>
            </a:r>
          </a:p>
          <a:p>
            <a:pPr lvl="0">
              <a:lnSpc>
                <a:spcPts val="3000"/>
              </a:lnSpc>
            </a:pPr>
            <a:r>
              <a:rPr lang="he-IL" sz="2400" dirty="0" smtClean="0">
                <a:solidFill>
                  <a:schemeClr val="bg1"/>
                </a:solidFill>
                <a:ea typeface="Times New Roman" pitchFamily="18" charset="0"/>
                <a:cs typeface="David" pitchFamily="34" charset="-79"/>
              </a:rPr>
              <a:t>   ראייה. </a:t>
            </a:r>
            <a:endParaRPr lang="en-US" sz="2400" dirty="0" smtClean="0">
              <a:solidFill>
                <a:schemeClr val="bg1"/>
              </a:solidFill>
              <a:ea typeface="Times New Roman" pitchFamily="18" charset="0"/>
              <a:cs typeface="David" pitchFamily="34" charset="-79"/>
            </a:endParaRPr>
          </a:p>
          <a:p>
            <a:pPr>
              <a:lnSpc>
                <a:spcPts val="3000"/>
              </a:lnSpc>
              <a:buFont typeface="Arial" pitchFamily="34" charset="0"/>
              <a:buChar char="•"/>
            </a:pPr>
            <a:r>
              <a:rPr lang="he-IL" sz="2400" dirty="0" smtClean="0">
                <a:solidFill>
                  <a:schemeClr val="bg1"/>
                </a:solidFill>
                <a:ea typeface="Times New Roman" pitchFamily="18" charset="0"/>
                <a:cs typeface="David" pitchFamily="34" charset="-79"/>
              </a:rPr>
              <a:t>  הצבת מתקני שירותים מותאמים לנכים</a:t>
            </a:r>
          </a:p>
        </p:txBody>
      </p:sp>
      <p:sp>
        <p:nvSpPr>
          <p:cNvPr id="3" name="מלבן 2"/>
          <p:cNvSpPr/>
          <p:nvPr/>
        </p:nvSpPr>
        <p:spPr>
          <a:xfrm>
            <a:off x="438562" y="188640"/>
            <a:ext cx="8576387" cy="584775"/>
          </a:xfrm>
          <a:prstGeom prst="rect">
            <a:avLst/>
          </a:prstGeom>
        </p:spPr>
        <p:txBody>
          <a:bodyPr wrap="none">
            <a:spAutoFit/>
          </a:bodyPr>
          <a:lstStyle/>
          <a:p>
            <a:r>
              <a:rPr lang="he-IL" sz="3200" b="1" dirty="0" smtClean="0">
                <a:solidFill>
                  <a:schemeClr val="bg1"/>
                </a:solidFill>
                <a:ea typeface="Times New Roman" pitchFamily="18" charset="0"/>
                <a:cs typeface="David" pitchFamily="34" charset="-79"/>
              </a:rPr>
              <a:t>הנגישות לכלל הציבור כוללת פעולות רבות, ביניהן אלה: </a:t>
            </a:r>
          </a:p>
        </p:txBody>
      </p:sp>
      <p:pic>
        <p:nvPicPr>
          <p:cNvPr id="39938" name="Picture 2" descr="http://www.kkl.org.il/files/HEBREW_PICTURES/hakehila_vekakal/hangashat_hayearot/header_banner_disable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2178" y="5190546"/>
            <a:ext cx="5556126" cy="162283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descr="P10100193"/>
          <p:cNvPicPr/>
          <p:nvPr/>
        </p:nvPicPr>
        <p:blipFill>
          <a:blip r:embed="rId2" cstate="email">
            <a:lum bright="40000" contrast="-40000"/>
            <a:extLst>
              <a:ext uri="{28A0092B-C50C-407E-A947-70E740481C1C}">
                <a14:useLocalDpi xmlns:a14="http://schemas.microsoft.com/office/drawing/2010/main"/>
              </a:ext>
            </a:extLst>
          </a:blip>
          <a:srcRect/>
          <a:stretch>
            <a:fillRect/>
          </a:stretch>
        </p:blipFill>
        <p:spPr bwMode="auto">
          <a:xfrm>
            <a:off x="179512" y="1196752"/>
            <a:ext cx="8743394" cy="5474568"/>
          </a:xfrm>
          <a:prstGeom prst="rect">
            <a:avLst/>
          </a:prstGeom>
          <a:noFill/>
          <a:ln w="9525">
            <a:noFill/>
            <a:miter lim="800000"/>
            <a:headEnd/>
            <a:tailEnd/>
          </a:ln>
        </p:spPr>
      </p:pic>
      <p:sp>
        <p:nvSpPr>
          <p:cNvPr id="2" name="מלבן 1"/>
          <p:cNvSpPr/>
          <p:nvPr/>
        </p:nvSpPr>
        <p:spPr>
          <a:xfrm>
            <a:off x="3347864" y="116632"/>
            <a:ext cx="5683325" cy="646331"/>
          </a:xfrm>
          <a:prstGeom prst="rect">
            <a:avLst/>
          </a:prstGeom>
        </p:spPr>
        <p:txBody>
          <a:bodyPr wrap="square">
            <a:spAutoFit/>
          </a:bodyPr>
          <a:lstStyle/>
          <a:p>
            <a:pPr algn="l" rtl="0"/>
            <a:r>
              <a:rPr lang="he-IL"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פינוי אשפה עצמי</a:t>
            </a:r>
          </a:p>
        </p:txBody>
      </p:sp>
      <p:sp>
        <p:nvSpPr>
          <p:cNvPr id="2049" name="Rectangle 1"/>
          <p:cNvSpPr>
            <a:spLocks noChangeArrowheads="1"/>
          </p:cNvSpPr>
          <p:nvPr/>
        </p:nvSpPr>
        <p:spPr bwMode="auto">
          <a:xfrm>
            <a:off x="251520" y="714762"/>
            <a:ext cx="8568952"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endParaRPr lang="he-IL"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Times New Roman" pitchFamily="18" charset="0"/>
              <a:cs typeface="David" pitchFamily="34" charset="-79"/>
            </a:endParaRPr>
          </a:p>
          <a:p>
            <a:pPr marL="0" marR="0" lvl="0" indent="0" algn="just" defTabSz="914400" rtl="1" eaLnBrk="1" fontAlgn="base" latinLnBrk="0" hangingPunct="1">
              <a:lnSpc>
                <a:spcPct val="100000"/>
              </a:lnSpc>
              <a:spcBef>
                <a:spcPct val="0"/>
              </a:spcBef>
              <a:spcAft>
                <a:spcPct val="0"/>
              </a:spcAft>
              <a:buClrTx/>
              <a:buSzTx/>
              <a:buFontTx/>
              <a:buNone/>
              <a:tabLst/>
            </a:pPr>
            <a:endParaRPr lang="he-IL"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Times New Roman" pitchFamily="18" charset="0"/>
              <a:cs typeface="David" pitchFamily="34" charset="-79"/>
            </a:endParaRPr>
          </a:p>
          <a:p>
            <a:pPr marL="0" marR="0" lvl="0" indent="0" algn="just" defTabSz="914400" rtl="1" eaLnBrk="1" fontAlgn="base" latinLnBrk="0" hangingPunct="1">
              <a:lnSpc>
                <a:spcPct val="100000"/>
              </a:lnSpc>
              <a:spcBef>
                <a:spcPct val="0"/>
              </a:spcBef>
              <a:spcAft>
                <a:spcPct val="0"/>
              </a:spcAft>
              <a:buClrTx/>
              <a:buSzTx/>
              <a:buFontTx/>
              <a:buNone/>
              <a:tabLst/>
            </a:pPr>
            <a:r>
              <a:rPr lang="he-IL" sz="2400" dirty="0" smtClean="0">
                <a:solidFill>
                  <a:srgbClr val="006600"/>
                </a:solidFill>
                <a:ea typeface="Times New Roman" pitchFamily="18" charset="0"/>
                <a:cs typeface="David" pitchFamily="34" charset="-79"/>
              </a:rPr>
              <a:t>במסגרת מאמצינו לחיסכון בהוצאות תחזוקת החניונים הוצאו פחי האשפה מכמה חניונים ובמקומם הוצבו שלטים האומרים "באתר זה אין פינוי אשפה, קח את האשפה איתך למקום הריכוז הקרוב.</a:t>
            </a:r>
          </a:p>
          <a:p>
            <a:pPr marL="0" marR="0" lvl="0" indent="0" algn="just" defTabSz="914400" rtl="1" eaLnBrk="1" fontAlgn="base" latinLnBrk="0" hangingPunct="1">
              <a:lnSpc>
                <a:spcPct val="100000"/>
              </a:lnSpc>
              <a:spcBef>
                <a:spcPct val="0"/>
              </a:spcBef>
              <a:spcAft>
                <a:spcPct val="0"/>
              </a:spcAft>
              <a:buClrTx/>
              <a:buSzTx/>
              <a:buFontTx/>
              <a:buNone/>
              <a:tabLst/>
            </a:pPr>
            <a:endParaRPr lang="en-US" sz="2400" dirty="0" smtClean="0">
              <a:solidFill>
                <a:srgbClr val="006600"/>
              </a:solidFill>
              <a:ea typeface="Times New Roman" pitchFamily="18" charset="0"/>
              <a:cs typeface="David" pitchFamily="34" charset="-79"/>
            </a:endParaRPr>
          </a:p>
          <a:p>
            <a:pPr marL="0" marR="0" lvl="0" indent="0" algn="just" defTabSz="914400" rtl="1" eaLnBrk="0" fontAlgn="base" latinLnBrk="0" hangingPunct="0">
              <a:lnSpc>
                <a:spcPct val="100000"/>
              </a:lnSpc>
              <a:spcBef>
                <a:spcPct val="0"/>
              </a:spcBef>
              <a:spcAft>
                <a:spcPct val="0"/>
              </a:spcAft>
              <a:buClrTx/>
              <a:buSzTx/>
              <a:buFontTx/>
              <a:buNone/>
              <a:tabLst/>
            </a:pPr>
            <a:r>
              <a:rPr lang="he-IL" sz="2400" dirty="0" smtClean="0">
                <a:solidFill>
                  <a:srgbClr val="006600"/>
                </a:solidFill>
                <a:ea typeface="Times New Roman" pitchFamily="18" charset="0"/>
                <a:cs typeface="David" pitchFamily="34" charset="-79"/>
              </a:rPr>
              <a:t>כיום, אנו יכולים לקבוע בסיפוק רב שהציבור הפנים את דפוסי ההתנהגות החדשים וכתוצאה מכך ירד למחצית היקף ההוצאה לניקוי חניונים בהשוואה לשנים הקודמות.</a:t>
            </a:r>
          </a:p>
        </p:txBody>
      </p:sp>
      <p:pic>
        <p:nvPicPr>
          <p:cNvPr id="5" name="תמונה 4" descr="פינוי אשפה למכולה"/>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3528" y="4365104"/>
            <a:ext cx="2183765" cy="209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2483768" y="188640"/>
            <a:ext cx="3456384" cy="646331"/>
          </a:xfrm>
          <a:prstGeom prst="rect">
            <a:avLst/>
          </a:prstGeom>
        </p:spPr>
        <p:txBody>
          <a:bodyPr wrap="square">
            <a:spAutoFit/>
          </a:bodyPr>
          <a:lstStyle/>
          <a:p>
            <a:r>
              <a:rPr lang="he-IL"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לוחמה באש</a:t>
            </a:r>
          </a:p>
        </p:txBody>
      </p:sp>
      <p:sp>
        <p:nvSpPr>
          <p:cNvPr id="46081" name="Rectangle 1"/>
          <p:cNvSpPr>
            <a:spLocks noChangeArrowheads="1"/>
          </p:cNvSpPr>
          <p:nvPr/>
        </p:nvSpPr>
        <p:spPr bwMode="auto">
          <a:xfrm>
            <a:off x="323528" y="1124744"/>
            <a:ext cx="8604448"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lang="he-IL" sz="2400" dirty="0" smtClean="0">
                <a:solidFill>
                  <a:schemeClr val="bg1"/>
                </a:solidFill>
                <a:ea typeface="Times New Roman" pitchFamily="18" charset="0"/>
                <a:cs typeface="David" pitchFamily="34" charset="-79"/>
              </a:rPr>
              <a:t>רבים עוסקים בנושא זה, אך מי שתרם יותר מכל לגיבושה ולניסוחה של תורת הלחימה באש ביערות ובשטחים הפתוחים הוא צוות ממרחב מרכז. </a:t>
            </a:r>
          </a:p>
          <a:p>
            <a:pPr marL="0" marR="0" lvl="0" indent="0" algn="r" defTabSz="914400" rtl="1" eaLnBrk="1" fontAlgn="base" latinLnBrk="0" hangingPunct="1">
              <a:lnSpc>
                <a:spcPct val="100000"/>
              </a:lnSpc>
              <a:spcBef>
                <a:spcPct val="0"/>
              </a:spcBef>
              <a:spcAft>
                <a:spcPct val="0"/>
              </a:spcAft>
              <a:buClrTx/>
              <a:buSzTx/>
              <a:buFontTx/>
              <a:buNone/>
              <a:tabLst/>
            </a:pPr>
            <a:r>
              <a:rPr lang="he-IL" sz="2400" dirty="0" smtClean="0">
                <a:solidFill>
                  <a:schemeClr val="bg1"/>
                </a:solidFill>
                <a:ea typeface="Times New Roman" pitchFamily="18" charset="0"/>
                <a:cs typeface="David" pitchFamily="34" charset="-79"/>
              </a:rPr>
              <a:t>בשיתוף עם הנוגעים בדבר באגף הייעור ובנציבות הכבאות, תוך ניצול ניסיונו וידיעותיו הרבות בתחום זה, תרם הצוות רבות לניסוחה של תורת הלחימה באש ונספחיה השונים. אנו תקווה שתורה זו תוטמע בארגון כולו ותביא לצמצום שטחי היער הנשרפים מדי שנה</a:t>
            </a:r>
            <a:r>
              <a:rPr lang="en-US" sz="2400" dirty="0" smtClean="0">
                <a:solidFill>
                  <a:schemeClr val="bg1"/>
                </a:solidFill>
                <a:ea typeface="Times New Roman" pitchFamily="18" charset="0"/>
                <a:cs typeface="David" pitchFamily="34" charset="-79"/>
              </a:rPr>
              <a:t> </a:t>
            </a:r>
            <a:r>
              <a:rPr lang="he-IL" sz="2400" dirty="0" smtClean="0">
                <a:solidFill>
                  <a:schemeClr val="bg1"/>
                </a:solidFill>
                <a:ea typeface="Times New Roman" pitchFamily="18" charset="0"/>
                <a:cs typeface="David" pitchFamily="34" charset="-79"/>
              </a:rPr>
              <a:t>.</a:t>
            </a:r>
            <a:endParaRPr lang="en-US" sz="2400" dirty="0" smtClean="0">
              <a:solidFill>
                <a:schemeClr val="bg1"/>
              </a:solidFill>
              <a:ea typeface="Times New Roman" pitchFamily="18" charset="0"/>
              <a:cs typeface="David" pitchFamily="34" charset="-79"/>
            </a:endParaRPr>
          </a:p>
        </p:txBody>
      </p:sp>
      <p:pic>
        <p:nvPicPr>
          <p:cNvPr id="6" name="תמונה 5" descr="P7130068"/>
          <p:cNvPicPr/>
          <p:nvPr/>
        </p:nvPicPr>
        <p:blipFill>
          <a:blip r:embed="rId2" cstate="email">
            <a:extLst>
              <a:ext uri="{28A0092B-C50C-407E-A947-70E740481C1C}">
                <a14:useLocalDpi xmlns:a14="http://schemas.microsoft.com/office/drawing/2010/main"/>
              </a:ext>
            </a:extLst>
          </a:blip>
          <a:srcRect/>
          <a:stretch>
            <a:fillRect/>
          </a:stretch>
        </p:blipFill>
        <p:spPr bwMode="auto">
          <a:xfrm>
            <a:off x="5000312" y="3645024"/>
            <a:ext cx="3820160" cy="2899336"/>
          </a:xfrm>
          <a:prstGeom prst="rect">
            <a:avLst/>
          </a:prstGeom>
          <a:ln>
            <a:noFill/>
          </a:ln>
          <a:effectLst>
            <a:outerShdw blurRad="292100" dist="139700" dir="2700000" algn="tl" rotWithShape="0">
              <a:srgbClr val="333333">
                <a:alpha val="65000"/>
              </a:srgbClr>
            </a:outerShdw>
          </a:effectLst>
        </p:spPr>
      </p:pic>
      <p:pic>
        <p:nvPicPr>
          <p:cNvPr id="7" name="תמונה 6" descr="013"/>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20" y="3645024"/>
            <a:ext cx="3960440" cy="288032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251521" y="188640"/>
            <a:ext cx="8586596" cy="646331"/>
          </a:xfrm>
          <a:prstGeom prst="rect">
            <a:avLst/>
          </a:prstGeom>
        </p:spPr>
        <p:txBody>
          <a:bodyPr wrap="square">
            <a:spAutoFit/>
          </a:bodyPr>
          <a:lstStyle/>
          <a:p>
            <a:pPr algn="ctr"/>
            <a:r>
              <a:rPr lang="he-IL"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שיתוף פעולה רשות העתיקות – קק"ל</a:t>
            </a:r>
          </a:p>
        </p:txBody>
      </p:sp>
      <p:pic>
        <p:nvPicPr>
          <p:cNvPr id="48130" name="Picture 2"/>
          <p:cNvPicPr>
            <a:picLocks noChangeAspect="1" noChangeArrowheads="1"/>
          </p:cNvPicPr>
          <p:nvPr/>
        </p:nvPicPr>
        <p:blipFill>
          <a:blip r:embed="rId2" cstate="print">
            <a:lum bright="24000"/>
            <a:extLst>
              <a:ext uri="{28A0092B-C50C-407E-A947-70E740481C1C}">
                <a14:useLocalDpi xmlns:a14="http://schemas.microsoft.com/office/drawing/2010/main"/>
              </a:ext>
            </a:extLst>
          </a:blip>
          <a:srcRect b="2760"/>
          <a:stretch>
            <a:fillRect/>
          </a:stretch>
        </p:blipFill>
        <p:spPr bwMode="auto">
          <a:xfrm>
            <a:off x="179512" y="1124744"/>
            <a:ext cx="1779522" cy="1800200"/>
          </a:xfrm>
          <a:prstGeom prst="rect">
            <a:avLst/>
          </a:prstGeom>
          <a:noFill/>
        </p:spPr>
      </p:pic>
      <p:sp>
        <p:nvSpPr>
          <p:cNvPr id="48129" name="Rectangle 1"/>
          <p:cNvSpPr>
            <a:spLocks noChangeArrowheads="1"/>
          </p:cNvSpPr>
          <p:nvPr/>
        </p:nvSpPr>
        <p:spPr bwMode="auto">
          <a:xfrm>
            <a:off x="179512" y="1052736"/>
            <a:ext cx="864096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he-IL" sz="2400" b="0" i="0" u="none" strike="noStrike" cap="none" normalizeH="0" baseline="0" dirty="0" smtClean="0">
                <a:ln>
                  <a:noFill/>
                </a:ln>
                <a:solidFill>
                  <a:schemeClr val="bg1"/>
                </a:solidFill>
                <a:effectLst/>
                <a:latin typeface="Arial" pitchFamily="34" charset="0"/>
                <a:ea typeface="Times New Roman" pitchFamily="18" charset="0"/>
                <a:cs typeface="David" pitchFamily="2" charset="-79"/>
              </a:rPr>
              <a:t>בגבעת ישעיהו קם מרכז ארכיאולוגי שפלת יהודה שהנו מרכז</a:t>
            </a:r>
            <a:r>
              <a:rPr kumimoji="0" lang="he-IL" sz="2400" b="0" i="0" u="none" strike="noStrike" cap="none" normalizeH="0" baseline="0" dirty="0" smtClean="0">
                <a:ln>
                  <a:noFill/>
                </a:ln>
                <a:solidFill>
                  <a:srgbClr val="006600"/>
                </a:solidFill>
                <a:effectLst/>
                <a:latin typeface="Arial" pitchFamily="34" charset="0"/>
                <a:ea typeface="Times New Roman" pitchFamily="18" charset="0"/>
                <a:cs typeface="David" pitchFamily="2" charset="-79"/>
              </a:rPr>
              <a:t> הדרכה וחינוך </a:t>
            </a:r>
            <a:r>
              <a:rPr kumimoji="0" lang="he-IL" sz="2400" b="0" i="0" u="none" strike="noStrike" cap="none" normalizeH="0" baseline="0" dirty="0" smtClean="0">
                <a:ln>
                  <a:noFill/>
                </a:ln>
                <a:solidFill>
                  <a:schemeClr val="bg1"/>
                </a:solidFill>
                <a:effectLst/>
                <a:latin typeface="Arial" pitchFamily="34" charset="0"/>
                <a:ea typeface="Times New Roman" pitchFamily="18" charset="0"/>
                <a:cs typeface="David" pitchFamily="2" charset="-79"/>
              </a:rPr>
              <a:t>משותף של רשות העתיקות וקק"ל אזור ההר, המאחד כוחות ו</a:t>
            </a:r>
            <a:r>
              <a:rPr kumimoji="0" lang="he-IL" sz="2400" b="0" i="0" u="none" strike="noStrike" cap="none" normalizeH="0" baseline="0" dirty="0" smtClean="0">
                <a:ln>
                  <a:noFill/>
                </a:ln>
                <a:solidFill>
                  <a:srgbClr val="006600"/>
                </a:solidFill>
                <a:effectLst/>
                <a:latin typeface="Arial" pitchFamily="34" charset="0"/>
                <a:ea typeface="Times New Roman" pitchFamily="18" charset="0"/>
                <a:cs typeface="David" pitchFamily="2" charset="-79"/>
              </a:rPr>
              <a:t>רעיונות ליצירת </a:t>
            </a:r>
            <a:r>
              <a:rPr kumimoji="0" lang="he-IL" sz="2400" b="0" i="0" u="none" strike="noStrike" cap="none" normalizeH="0" baseline="0" dirty="0" smtClean="0">
                <a:ln>
                  <a:noFill/>
                </a:ln>
                <a:solidFill>
                  <a:schemeClr val="bg1"/>
                </a:solidFill>
                <a:effectLst/>
                <a:latin typeface="Arial" pitchFamily="34" charset="0"/>
                <a:ea typeface="Times New Roman" pitchFamily="18" charset="0"/>
                <a:cs typeface="David" pitchFamily="2" charset="-79"/>
              </a:rPr>
              <a:t>קורת גג להנחלת ארכיאולוגיה, סביבה ומורשת.</a:t>
            </a:r>
          </a:p>
          <a:p>
            <a:pPr marL="0" marR="0" lvl="0" indent="0" algn="just" defTabSz="914400" rtl="1" eaLnBrk="1" fontAlgn="base" latinLnBrk="0" hangingPunct="1">
              <a:lnSpc>
                <a:spcPct val="100000"/>
              </a:lnSpc>
              <a:spcBef>
                <a:spcPct val="0"/>
              </a:spcBef>
              <a:spcAft>
                <a:spcPct val="0"/>
              </a:spcAft>
              <a:buClrTx/>
              <a:buSzTx/>
              <a:buFontTx/>
              <a:buNone/>
              <a:tabLst/>
            </a:pPr>
            <a:endParaRPr lang="he-IL" sz="2400" dirty="0" smtClean="0">
              <a:solidFill>
                <a:schemeClr val="bg1"/>
              </a:solidFill>
              <a:cs typeface="David" pitchFamily="2" charset="-79"/>
            </a:endParaRPr>
          </a:p>
          <a:p>
            <a:pPr marL="0" marR="0" lvl="0" indent="0" algn="just" defTabSz="914400" rtl="1"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he-IL" sz="2400" b="0" i="0" u="none" strike="noStrike" cap="none" normalizeH="0" baseline="0" dirty="0" smtClean="0">
                <a:ln>
                  <a:noFill/>
                </a:ln>
                <a:solidFill>
                  <a:schemeClr val="bg1"/>
                </a:solidFill>
                <a:effectLst/>
                <a:latin typeface="Arial" pitchFamily="34" charset="0"/>
                <a:ea typeface="Times New Roman" pitchFamily="18" charset="0"/>
                <a:cs typeface="David" pitchFamily="2" charset="-79"/>
              </a:rPr>
              <a:t>רשות העתיקות וקרן קימת לישראל יצרו שיתוף פעולה מיוחד ומבורך בעקבות חפירה ארכיאולוגית שנערכה בפארק עדולם. במקום נחשף ישוב יהודי כפרי גדול מימי בית שני, חרבת עתרי, השופך אור על החיים בשפלת יהודה בימי בית שני.</a:t>
            </a:r>
            <a:endParaRPr kumimoji="0" lang="he-IL" sz="2400" b="0" i="0" u="none" strike="noStrike" cap="none" normalizeH="0" baseline="0" dirty="0" smtClean="0">
              <a:ln>
                <a:noFill/>
              </a:ln>
              <a:solidFill>
                <a:schemeClr val="bg1"/>
              </a:solidFill>
              <a:effectLst/>
              <a:latin typeface="Arial" pitchFamily="34" charset="0"/>
              <a:cs typeface="Arial" pitchFamily="34" charset="0"/>
            </a:endParaRPr>
          </a:p>
        </p:txBody>
      </p:sp>
      <p:pic>
        <p:nvPicPr>
          <p:cNvPr id="48131" name="Picture 3" descr="ארכיאולוגיה%20004"/>
          <p:cNvPicPr>
            <a:picLocks noChangeAspect="1" noChangeArrowheads="1"/>
          </p:cNvPicPr>
          <p:nvPr/>
        </p:nvPicPr>
        <p:blipFill>
          <a:blip r:embed="rId3" cstate="email">
            <a:lum contrast="18000"/>
            <a:extLst>
              <a:ext uri="{28A0092B-C50C-407E-A947-70E740481C1C}">
                <a14:useLocalDpi xmlns:a14="http://schemas.microsoft.com/office/drawing/2010/main"/>
              </a:ext>
            </a:extLst>
          </a:blip>
          <a:srcRect/>
          <a:stretch>
            <a:fillRect/>
          </a:stretch>
        </p:blipFill>
        <p:spPr bwMode="auto">
          <a:xfrm>
            <a:off x="3239852" y="4476699"/>
            <a:ext cx="2736304" cy="2163863"/>
          </a:xfrm>
          <a:prstGeom prst="rect">
            <a:avLst/>
          </a:prstGeom>
          <a:noFill/>
        </p:spPr>
      </p:pic>
      <p:pic>
        <p:nvPicPr>
          <p:cNvPr id="48132" name="Picture 4" descr="ארכיאולוגיה%20003"/>
          <p:cNvPicPr>
            <a:picLocks noChangeAspect="1" noChangeArrowheads="1"/>
          </p:cNvPicPr>
          <p:nvPr/>
        </p:nvPicPr>
        <p:blipFill>
          <a:blip r:embed="rId4" cstate="email">
            <a:lum contrast="18000"/>
            <a:extLst>
              <a:ext uri="{28A0092B-C50C-407E-A947-70E740481C1C}">
                <a14:useLocalDpi xmlns:a14="http://schemas.microsoft.com/office/drawing/2010/main"/>
              </a:ext>
            </a:extLst>
          </a:blip>
          <a:srcRect/>
          <a:stretch>
            <a:fillRect/>
          </a:stretch>
        </p:blipFill>
        <p:spPr bwMode="auto">
          <a:xfrm>
            <a:off x="6228184" y="4474766"/>
            <a:ext cx="2736304" cy="2165796"/>
          </a:xfrm>
          <a:prstGeom prst="rect">
            <a:avLst/>
          </a:prstGeom>
          <a:noFill/>
        </p:spPr>
      </p:pic>
      <p:pic>
        <p:nvPicPr>
          <p:cNvPr id="48133" name="Picture 5" descr="ארכיאולוגיה%20001"/>
          <p:cNvPicPr>
            <a:picLocks noChangeAspect="1" noChangeArrowheads="1"/>
          </p:cNvPicPr>
          <p:nvPr/>
        </p:nvPicPr>
        <p:blipFill>
          <a:blip r:embed="rId5" cstate="email">
            <a:lum contrast="24000"/>
            <a:extLst>
              <a:ext uri="{28A0092B-C50C-407E-A947-70E740481C1C}">
                <a14:useLocalDpi xmlns:a14="http://schemas.microsoft.com/office/drawing/2010/main"/>
              </a:ext>
            </a:extLst>
          </a:blip>
          <a:srcRect/>
          <a:stretch>
            <a:fillRect/>
          </a:stretch>
        </p:blipFill>
        <p:spPr bwMode="auto">
          <a:xfrm>
            <a:off x="251520" y="4474766"/>
            <a:ext cx="2736304" cy="2165796"/>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763688" y="116632"/>
            <a:ext cx="532859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lang="he-IL" altLang="ja-JP"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עבודות בנייה ייחודיות באבן </a:t>
            </a:r>
          </a:p>
        </p:txBody>
      </p:sp>
      <p:sp>
        <p:nvSpPr>
          <p:cNvPr id="35843" name="Rectangle 3"/>
          <p:cNvSpPr>
            <a:spLocks noChangeArrowheads="1"/>
          </p:cNvSpPr>
          <p:nvPr/>
        </p:nvSpPr>
        <p:spPr bwMode="auto">
          <a:xfrm>
            <a:off x="22860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844" name="Rectangle 4"/>
          <p:cNvSpPr>
            <a:spLocks noChangeArrowheads="1"/>
          </p:cNvSpPr>
          <p:nvPr/>
        </p:nvSpPr>
        <p:spPr bwMode="auto">
          <a:xfrm>
            <a:off x="0" y="1237401"/>
            <a:ext cx="8964488" cy="5586145"/>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eaLnBrk="0" hangingPunct="0"/>
            <a:r>
              <a:rPr lang="he-IL" sz="2400" dirty="0" smtClean="0">
                <a:solidFill>
                  <a:schemeClr val="bg1"/>
                </a:solidFill>
                <a:ea typeface="Times New Roman" pitchFamily="18" charset="0"/>
                <a:cs typeface="David" pitchFamily="34" charset="-79"/>
              </a:rPr>
              <a:t>הדגש התכנוני של מתכנני המרחב הגורס השתלבות מרבית בטבע ובנוף ובעיקר בנוף החקלאי הקדום המאפיין את יערות המרחב מבוצע ע"י קבוצות העבודה של יח' הבצוע בצורה מרשימה הזוכה לשבחים מצד מתכננים ואנשי שימור רבים.</a:t>
            </a:r>
          </a:p>
          <a:p>
            <a:pPr eaLnBrk="0" hangingPunct="0"/>
            <a:endParaRPr lang="he-IL" sz="2400" dirty="0" smtClean="0">
              <a:solidFill>
                <a:schemeClr val="bg1"/>
              </a:solidFill>
              <a:ea typeface="Times New Roman" pitchFamily="18" charset="0"/>
              <a:cs typeface="David" pitchFamily="34" charset="-79"/>
            </a:endParaRPr>
          </a:p>
          <a:p>
            <a:pPr marL="0" marR="0" lvl="0" indent="0" algn="r" defTabSz="914400" rtl="1" eaLnBrk="0" fontAlgn="base" latinLnBrk="0" hangingPunct="0">
              <a:lnSpc>
                <a:spcPct val="100000"/>
              </a:lnSpc>
              <a:spcBef>
                <a:spcPct val="0"/>
              </a:spcBef>
              <a:spcAft>
                <a:spcPct val="0"/>
              </a:spcAft>
              <a:buClrTx/>
              <a:buSzTx/>
              <a:buFontTx/>
              <a:buNone/>
              <a:tabLst/>
            </a:pPr>
            <a:endParaRPr lang="he-IL" sz="2400" dirty="0" smtClean="0">
              <a:solidFill>
                <a:schemeClr val="bg1"/>
              </a:solidFill>
              <a:ea typeface="Times New Roman" pitchFamily="18" charset="0"/>
              <a:cs typeface="David" pitchFamily="34" charset="-79"/>
            </a:endParaRPr>
          </a:p>
          <a:p>
            <a:pPr marL="0" marR="0" lvl="0" indent="0" algn="r" defTabSz="914400" rtl="1" eaLnBrk="0" fontAlgn="base" latinLnBrk="0" hangingPunct="0">
              <a:lnSpc>
                <a:spcPct val="100000"/>
              </a:lnSpc>
              <a:spcBef>
                <a:spcPct val="0"/>
              </a:spcBef>
              <a:spcAft>
                <a:spcPct val="0"/>
              </a:spcAft>
              <a:buClrTx/>
              <a:buSzTx/>
              <a:buFontTx/>
              <a:buNone/>
              <a:tabLst/>
            </a:pPr>
            <a:endParaRPr lang="he-IL" sz="2400" dirty="0" smtClean="0">
              <a:solidFill>
                <a:schemeClr val="bg1"/>
              </a:solidFill>
              <a:ea typeface="Times New Roman" pitchFamily="18" charset="0"/>
              <a:cs typeface="David" pitchFamily="34" charset="-79"/>
            </a:endParaRPr>
          </a:p>
          <a:p>
            <a:pPr marL="0" marR="0" lvl="0" indent="0" algn="r" defTabSz="914400" rtl="1" eaLnBrk="0" fontAlgn="base" latinLnBrk="0" hangingPunct="0">
              <a:lnSpc>
                <a:spcPct val="100000"/>
              </a:lnSpc>
              <a:spcBef>
                <a:spcPct val="0"/>
              </a:spcBef>
              <a:spcAft>
                <a:spcPct val="0"/>
              </a:spcAft>
              <a:buClrTx/>
              <a:buSzTx/>
              <a:buFontTx/>
              <a:buNone/>
              <a:tabLst/>
            </a:pPr>
            <a:endParaRPr lang="he-IL" sz="2400" dirty="0" smtClean="0">
              <a:solidFill>
                <a:schemeClr val="bg1"/>
              </a:solidFill>
              <a:ea typeface="Times New Roman" pitchFamily="18" charset="0"/>
              <a:cs typeface="David" pitchFamily="34" charset="-79"/>
            </a:endParaRPr>
          </a:p>
          <a:p>
            <a:pPr marL="0" marR="0" lvl="0" indent="0" algn="r" defTabSz="914400" rtl="1" eaLnBrk="0" fontAlgn="base" latinLnBrk="0" hangingPunct="0">
              <a:lnSpc>
                <a:spcPct val="100000"/>
              </a:lnSpc>
              <a:spcBef>
                <a:spcPct val="0"/>
              </a:spcBef>
              <a:spcAft>
                <a:spcPct val="0"/>
              </a:spcAft>
              <a:buClrTx/>
              <a:buSzTx/>
              <a:buFontTx/>
              <a:buNone/>
              <a:tabLst/>
            </a:pPr>
            <a:endParaRPr lang="he-IL" sz="2400" dirty="0" smtClean="0">
              <a:solidFill>
                <a:schemeClr val="bg1"/>
              </a:solidFill>
              <a:ea typeface="Times New Roman" pitchFamily="18" charset="0"/>
              <a:cs typeface="David" pitchFamily="34" charset="-79"/>
            </a:endParaRPr>
          </a:p>
          <a:p>
            <a:pPr marL="0" marR="0" lvl="0" indent="0" algn="r" defTabSz="914400" rtl="1" eaLnBrk="0" fontAlgn="base" latinLnBrk="0" hangingPunct="0">
              <a:lnSpc>
                <a:spcPct val="100000"/>
              </a:lnSpc>
              <a:spcBef>
                <a:spcPct val="0"/>
              </a:spcBef>
              <a:spcAft>
                <a:spcPct val="0"/>
              </a:spcAft>
              <a:buClrTx/>
              <a:buSzTx/>
              <a:buFontTx/>
              <a:buNone/>
              <a:tabLst/>
            </a:pPr>
            <a:endParaRPr lang="he-IL" sz="2400" dirty="0" smtClean="0">
              <a:solidFill>
                <a:schemeClr val="bg1"/>
              </a:solidFill>
              <a:ea typeface="Times New Roman" pitchFamily="18" charset="0"/>
              <a:cs typeface="David" pitchFamily="34" charset="-79"/>
            </a:endParaRPr>
          </a:p>
          <a:p>
            <a:pPr marL="0" marR="0" lvl="0" indent="0" algn="r" defTabSz="914400" rtl="1" eaLnBrk="0" fontAlgn="base" latinLnBrk="0" hangingPunct="0">
              <a:lnSpc>
                <a:spcPct val="100000"/>
              </a:lnSpc>
              <a:spcBef>
                <a:spcPct val="0"/>
              </a:spcBef>
              <a:spcAft>
                <a:spcPct val="0"/>
              </a:spcAft>
              <a:buClrTx/>
              <a:buSzTx/>
              <a:buFontTx/>
              <a:buNone/>
              <a:tabLst/>
            </a:pPr>
            <a:endParaRPr lang="he-IL" sz="2400" dirty="0" smtClean="0">
              <a:solidFill>
                <a:schemeClr val="bg1"/>
              </a:solidFill>
              <a:ea typeface="Times New Roman" pitchFamily="18" charset="0"/>
              <a:cs typeface="David" pitchFamily="34" charset="-79"/>
            </a:endParaRPr>
          </a:p>
          <a:p>
            <a:pPr marL="0" marR="0" lvl="0" indent="0" algn="r" defTabSz="914400" rtl="1" eaLnBrk="0" fontAlgn="base" latinLnBrk="0" hangingPunct="0">
              <a:lnSpc>
                <a:spcPct val="100000"/>
              </a:lnSpc>
              <a:spcBef>
                <a:spcPct val="0"/>
              </a:spcBef>
              <a:spcAft>
                <a:spcPct val="0"/>
              </a:spcAft>
              <a:buClrTx/>
              <a:buSzTx/>
              <a:buFontTx/>
              <a:buNone/>
              <a:tabLst/>
            </a:pPr>
            <a:endParaRPr lang="he-IL" sz="2400" dirty="0" smtClean="0">
              <a:solidFill>
                <a:schemeClr val="bg1"/>
              </a:solidFill>
              <a:ea typeface="Times New Roman" pitchFamily="18" charset="0"/>
              <a:cs typeface="David" pitchFamily="34" charset="-79"/>
            </a:endParaRPr>
          </a:p>
          <a:p>
            <a:pPr marL="0" marR="0" lvl="0" indent="0" algn="r" defTabSz="914400" rtl="1" eaLnBrk="0" fontAlgn="base" latinLnBrk="0" hangingPunct="0">
              <a:lnSpc>
                <a:spcPct val="100000"/>
              </a:lnSpc>
              <a:spcBef>
                <a:spcPct val="0"/>
              </a:spcBef>
              <a:spcAft>
                <a:spcPct val="0"/>
              </a:spcAft>
              <a:buClrTx/>
              <a:buSzTx/>
              <a:buFontTx/>
              <a:buNone/>
              <a:tabLst/>
            </a:pPr>
            <a:endParaRPr lang="he-IL" sz="2400" dirty="0" smtClean="0">
              <a:solidFill>
                <a:schemeClr val="bg1"/>
              </a:solidFill>
              <a:ea typeface="Times New Roman" pitchFamily="18" charset="0"/>
              <a:cs typeface="David" pitchFamily="34" charset="-79"/>
            </a:endParaRPr>
          </a:p>
          <a:p>
            <a:pPr marL="0" marR="0" lvl="0" indent="0" algn="r" defTabSz="914400" rtl="1" eaLnBrk="0" fontAlgn="base" latinLnBrk="0" hangingPunct="0">
              <a:lnSpc>
                <a:spcPct val="100000"/>
              </a:lnSpc>
              <a:spcBef>
                <a:spcPct val="0"/>
              </a:spcBef>
              <a:spcAft>
                <a:spcPct val="0"/>
              </a:spcAft>
              <a:buClrTx/>
              <a:buSzTx/>
              <a:buFontTx/>
              <a:buNone/>
              <a:tabLst/>
            </a:pPr>
            <a:r>
              <a:rPr lang="he-IL" sz="2400" dirty="0" smtClean="0">
                <a:solidFill>
                  <a:schemeClr val="bg1"/>
                </a:solidFill>
                <a:ea typeface="Times New Roman" pitchFamily="18" charset="0"/>
                <a:cs typeface="David" pitchFamily="34" charset="-79"/>
              </a:rPr>
              <a:t>קבוצות אלה ביצעו  את כל עבודות הבינוי בפארק מערות בית גוברין, במתחם הסטף שמהותו היא "שימור נוף התרבות החקלאית בהרי ירושלים" ואת כל הפרויקטים לקליטת הקהל במרחב.</a:t>
            </a:r>
          </a:p>
        </p:txBody>
      </p:sp>
      <p:pic>
        <p:nvPicPr>
          <p:cNvPr id="35845" name="Picture 5" descr="pc4555c"/>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60032" y="2636912"/>
            <a:ext cx="3840212" cy="2886604"/>
          </a:xfrm>
          <a:prstGeom prst="rect">
            <a:avLst/>
          </a:prstGeom>
          <a:noFill/>
        </p:spPr>
      </p:pic>
      <p:pic>
        <p:nvPicPr>
          <p:cNvPr id="35846" name="Picture 6" descr="P101002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3568" y="2640054"/>
            <a:ext cx="3830970" cy="288032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snap"/>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2653631"/>
            <a:ext cx="3888432" cy="2287537"/>
          </a:xfrm>
          <a:prstGeom prst="rect">
            <a:avLst/>
          </a:prstGeom>
          <a:noFill/>
          <a:ln w="9525">
            <a:noFill/>
            <a:miter lim="800000"/>
            <a:headEnd/>
            <a:tailEnd/>
          </a:ln>
        </p:spPr>
      </p:pic>
      <p:sp>
        <p:nvSpPr>
          <p:cNvPr id="2" name="מלבן 1"/>
          <p:cNvSpPr/>
          <p:nvPr/>
        </p:nvSpPr>
        <p:spPr>
          <a:xfrm>
            <a:off x="2267745" y="188640"/>
            <a:ext cx="4752527" cy="646331"/>
          </a:xfrm>
          <a:prstGeom prst="rect">
            <a:avLst/>
          </a:prstGeom>
        </p:spPr>
        <p:txBody>
          <a:bodyPr wrap="square">
            <a:spAutoFit/>
          </a:bodyPr>
          <a:lstStyle/>
          <a:p>
            <a:r>
              <a:rPr lang="he-IL"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תכנון סטטוטורי במרחב</a:t>
            </a:r>
          </a:p>
        </p:txBody>
      </p:sp>
      <p:sp>
        <p:nvSpPr>
          <p:cNvPr id="49153" name="Rectangle 1"/>
          <p:cNvSpPr>
            <a:spLocks noChangeArrowheads="1"/>
          </p:cNvSpPr>
          <p:nvPr/>
        </p:nvSpPr>
        <p:spPr bwMode="auto">
          <a:xfrm>
            <a:off x="395536" y="992015"/>
            <a:ext cx="8496944" cy="54591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1" eaLnBrk="1" fontAlgn="base" latinLnBrk="0" hangingPunct="1">
              <a:lnSpc>
                <a:spcPct val="150000"/>
              </a:lnSpc>
              <a:spcBef>
                <a:spcPct val="0"/>
              </a:spcBef>
              <a:spcAft>
                <a:spcPct val="0"/>
              </a:spcAft>
              <a:buClrTx/>
              <a:buSzTx/>
              <a:buFontTx/>
              <a:buNone/>
              <a:tabLst/>
            </a:pPr>
            <a:r>
              <a:rPr kumimoji="0" lang="he-IL" sz="2200" b="0" i="0" u="none" strike="noStrike" cap="none" normalizeH="0" baseline="0" dirty="0" smtClean="0">
                <a:ln>
                  <a:noFill/>
                </a:ln>
                <a:solidFill>
                  <a:schemeClr val="bg1"/>
                </a:solidFill>
                <a:effectLst/>
                <a:latin typeface="Arial" pitchFamily="34" charset="0"/>
                <a:ea typeface="Times New Roman" pitchFamily="18" charset="0"/>
                <a:cs typeface="David" pitchFamily="2" charset="-79"/>
              </a:rPr>
              <a:t>שתי משימות עיקריות לתכנון הסטטוטורי במרחב מרכז :</a:t>
            </a:r>
            <a:endParaRPr kumimoji="0" lang="en-US" sz="2200" b="0" i="0" u="none" strike="noStrike" cap="none" normalizeH="0" baseline="0" dirty="0" smtClean="0">
              <a:ln>
                <a:noFill/>
              </a:ln>
              <a:solidFill>
                <a:schemeClr val="bg1"/>
              </a:solidFill>
              <a:effectLst/>
              <a:latin typeface="Arial" pitchFamily="34" charset="0"/>
              <a:cs typeface="Arial" pitchFamily="34" charset="0"/>
            </a:endParaRPr>
          </a:p>
          <a:p>
            <a:pPr marL="0" marR="0" lvl="0" indent="0" defTabSz="914400" rtl="1" eaLnBrk="0" fontAlgn="base" latinLnBrk="0" hangingPunct="0">
              <a:lnSpc>
                <a:spcPct val="150000"/>
              </a:lnSpc>
              <a:spcBef>
                <a:spcPct val="0"/>
              </a:spcBef>
              <a:spcAft>
                <a:spcPct val="0"/>
              </a:spcAft>
              <a:buClrTx/>
              <a:buSzTx/>
              <a:buFontTx/>
              <a:buNone/>
              <a:tabLst/>
            </a:pPr>
            <a:r>
              <a:rPr kumimoji="0" lang="he-IL" sz="2200" b="0" i="0" u="none" strike="noStrike" cap="none" normalizeH="0" baseline="0" dirty="0" smtClean="0">
                <a:ln>
                  <a:noFill/>
                </a:ln>
                <a:solidFill>
                  <a:schemeClr val="bg1"/>
                </a:solidFill>
                <a:effectLst/>
                <a:latin typeface="Arial" pitchFamily="34" charset="0"/>
                <a:ea typeface="Times New Roman" pitchFamily="18" charset="0"/>
                <a:cs typeface="David" pitchFamily="2" charset="-79"/>
              </a:rPr>
              <a:t>האחת היא </a:t>
            </a:r>
            <a:r>
              <a:rPr kumimoji="0" lang="he-IL" sz="2400" b="1" i="0" u="none" strike="noStrike" cap="none" normalizeH="0" baseline="0" dirty="0" smtClean="0">
                <a:ln>
                  <a:noFill/>
                </a:ln>
                <a:solidFill>
                  <a:schemeClr val="bg1"/>
                </a:solidFill>
                <a:effectLst/>
                <a:latin typeface="Arial" pitchFamily="34" charset="0"/>
                <a:ea typeface="Times New Roman" pitchFamily="18" charset="0"/>
                <a:cs typeface="David" pitchFamily="2" charset="-79"/>
              </a:rPr>
              <a:t>תכנון וקידום של כ 53 תכניות מתאר ליערות (כ 60% מאושרות)</a:t>
            </a:r>
            <a:r>
              <a:rPr kumimoji="0" lang="he-IL" sz="2200" b="0" i="0" u="none" strike="noStrike" cap="none" normalizeH="0" baseline="0" dirty="0" smtClean="0">
                <a:ln>
                  <a:noFill/>
                </a:ln>
                <a:solidFill>
                  <a:schemeClr val="bg1"/>
                </a:solidFill>
                <a:effectLst/>
                <a:latin typeface="Arial" pitchFamily="34" charset="0"/>
                <a:ea typeface="Times New Roman" pitchFamily="18" charset="0"/>
                <a:cs typeface="David" pitchFamily="2" charset="-79"/>
              </a:rPr>
              <a:t>,  בכל המרחב, שתפקידן להגדיר את גבולות היער  ופירוט הפעילות היערנית המתוכננת,  כולל מוקדי פיתוח. </a:t>
            </a:r>
          </a:p>
          <a:p>
            <a:pPr marL="0" marR="0" lvl="0" indent="0" defTabSz="914400" rtl="1" eaLnBrk="0" fontAlgn="base" latinLnBrk="0" hangingPunct="0">
              <a:lnSpc>
                <a:spcPct val="150000"/>
              </a:lnSpc>
              <a:spcBef>
                <a:spcPct val="0"/>
              </a:spcBef>
              <a:spcAft>
                <a:spcPct val="0"/>
              </a:spcAft>
              <a:buClrTx/>
              <a:buSzTx/>
              <a:buFontTx/>
              <a:buNone/>
              <a:tabLst/>
            </a:pPr>
            <a:endParaRPr kumimoji="0" lang="he-IL" sz="1050" b="0" i="0" u="none" strike="noStrike" cap="none" normalizeH="0" baseline="0" dirty="0" smtClean="0">
              <a:ln>
                <a:noFill/>
              </a:ln>
              <a:solidFill>
                <a:schemeClr val="bg1"/>
              </a:solidFill>
              <a:effectLst/>
              <a:latin typeface="Arial" pitchFamily="34" charset="0"/>
              <a:ea typeface="Times New Roman" pitchFamily="18" charset="0"/>
              <a:cs typeface="David" pitchFamily="2" charset="-79"/>
            </a:endParaRPr>
          </a:p>
          <a:p>
            <a:pPr marL="0" marR="0" lvl="0" indent="0" defTabSz="914400" rtl="1" eaLnBrk="0" fontAlgn="base" latinLnBrk="0" hangingPunct="0">
              <a:lnSpc>
                <a:spcPct val="150000"/>
              </a:lnSpc>
              <a:spcBef>
                <a:spcPct val="0"/>
              </a:spcBef>
              <a:spcAft>
                <a:spcPct val="0"/>
              </a:spcAft>
              <a:buClrTx/>
              <a:buSzTx/>
              <a:buFontTx/>
              <a:buNone/>
              <a:tabLst/>
            </a:pPr>
            <a:r>
              <a:rPr kumimoji="0" lang="he-IL" sz="2200" b="0" i="0" u="none" strike="noStrike" cap="none" normalizeH="0" baseline="0" dirty="0" smtClean="0">
                <a:ln>
                  <a:noFill/>
                </a:ln>
                <a:solidFill>
                  <a:schemeClr val="bg1"/>
                </a:solidFill>
                <a:effectLst/>
                <a:latin typeface="Arial" pitchFamily="34" charset="0"/>
                <a:ea typeface="Times New Roman" pitchFamily="18" charset="0"/>
                <a:cs typeface="David" pitchFamily="2" charset="-79"/>
              </a:rPr>
              <a:t>מרחב מרכז פועל בעניין זה מול וועדות תכנון </a:t>
            </a:r>
          </a:p>
          <a:p>
            <a:pPr marL="0" marR="0" lvl="0" indent="0" defTabSz="914400" rtl="1" eaLnBrk="0" fontAlgn="base" latinLnBrk="0" hangingPunct="0">
              <a:lnSpc>
                <a:spcPct val="150000"/>
              </a:lnSpc>
              <a:spcBef>
                <a:spcPct val="0"/>
              </a:spcBef>
              <a:spcAft>
                <a:spcPct val="0"/>
              </a:spcAft>
              <a:buClrTx/>
              <a:buSzTx/>
              <a:buFontTx/>
              <a:buNone/>
              <a:tabLst/>
            </a:pPr>
            <a:r>
              <a:rPr kumimoji="0" lang="he-IL" sz="2200" b="0" i="0" u="none" strike="noStrike" cap="none" normalizeH="0" baseline="0" dirty="0" smtClean="0">
                <a:ln>
                  <a:noFill/>
                </a:ln>
                <a:solidFill>
                  <a:schemeClr val="bg1"/>
                </a:solidFill>
                <a:effectLst/>
                <a:latin typeface="Arial" pitchFamily="34" charset="0"/>
                <a:ea typeface="Times New Roman" pitchFamily="18" charset="0"/>
                <a:cs typeface="David" pitchFamily="2" charset="-79"/>
              </a:rPr>
              <a:t>ב- 5  מחוזות שונים של משרד הפנים.</a:t>
            </a:r>
          </a:p>
          <a:p>
            <a:pPr marL="0" marR="0" lvl="0" indent="0" defTabSz="914400" rtl="1" eaLnBrk="0" fontAlgn="base" latinLnBrk="0" hangingPunct="0">
              <a:lnSpc>
                <a:spcPct val="150000"/>
              </a:lnSpc>
              <a:spcBef>
                <a:spcPct val="0"/>
              </a:spcBef>
              <a:spcAft>
                <a:spcPct val="0"/>
              </a:spcAft>
              <a:buClrTx/>
              <a:buSzTx/>
              <a:buFontTx/>
              <a:buNone/>
              <a:tabLst/>
            </a:pPr>
            <a:endParaRPr lang="he-IL" sz="2200" dirty="0" smtClean="0">
              <a:solidFill>
                <a:schemeClr val="bg1"/>
              </a:solidFill>
              <a:ea typeface="Times New Roman" pitchFamily="18" charset="0"/>
              <a:cs typeface="David" pitchFamily="2" charset="-79"/>
            </a:endParaRPr>
          </a:p>
          <a:p>
            <a:pPr marL="0" marR="0" lvl="0" indent="0" defTabSz="914400" rtl="1" eaLnBrk="0" fontAlgn="base" latinLnBrk="0" hangingPunct="0">
              <a:lnSpc>
                <a:spcPct val="150000"/>
              </a:lnSpc>
              <a:spcBef>
                <a:spcPct val="0"/>
              </a:spcBef>
              <a:spcAft>
                <a:spcPct val="0"/>
              </a:spcAft>
              <a:buClrTx/>
              <a:buSzTx/>
              <a:buFontTx/>
              <a:buNone/>
              <a:tabLst/>
            </a:pPr>
            <a:r>
              <a:rPr kumimoji="0" lang="he-IL" sz="2200" b="0" i="0" u="none" strike="noStrike" cap="none" normalizeH="0" baseline="0" dirty="0" smtClean="0">
                <a:ln>
                  <a:noFill/>
                </a:ln>
                <a:solidFill>
                  <a:schemeClr val="bg1"/>
                </a:solidFill>
                <a:effectLst/>
                <a:latin typeface="Arial" pitchFamily="34" charset="0"/>
                <a:ea typeface="Times New Roman" pitchFamily="18" charset="0"/>
                <a:cs typeface="David" pitchFamily="2" charset="-79"/>
              </a:rPr>
              <a:t>קידום התכנית דורש תיאום מוקדם עם גורמים רבים: רט"ג, משרד החקלאות, משרד הבריאות, רשות העתיקות, רשויות מוניציפליות, ממ"י, מע"צ וכו' וכן ישיבות ותיאומים רבים עם לשכות התכנון של הועדות המקומית והמחוזיות.</a:t>
            </a:r>
            <a:endParaRPr kumimoji="0" lang="en-US" sz="2200" b="0"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4" y="188640"/>
            <a:ext cx="4072764" cy="3240360"/>
          </a:xfrm>
          <a:prstGeom prst="rect">
            <a:avLst/>
          </a:prstGeom>
          <a:ln w="38100" cap="sq">
            <a:noFill/>
            <a:prstDash val="solid"/>
            <a:miter lim="800000"/>
          </a:ln>
          <a:effectLst/>
        </p:spPr>
      </p:pic>
      <p:sp>
        <p:nvSpPr>
          <p:cNvPr id="6" name="TextBox 5"/>
          <p:cNvSpPr txBox="1"/>
          <p:nvPr/>
        </p:nvSpPr>
        <p:spPr>
          <a:xfrm>
            <a:off x="5434482" y="116632"/>
            <a:ext cx="3457998" cy="646331"/>
          </a:xfrm>
          <a:prstGeom prst="rect">
            <a:avLst/>
          </a:prstGeom>
          <a:noFill/>
        </p:spPr>
        <p:txBody>
          <a:bodyPr wrap="none" rtlCol="1">
            <a:spAutoFit/>
          </a:bodyPr>
          <a:lstStyle/>
          <a:p>
            <a:r>
              <a:rPr lang="he-IL"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אזור מנשה השרון</a:t>
            </a:r>
          </a:p>
        </p:txBody>
      </p:sp>
      <p:sp>
        <p:nvSpPr>
          <p:cNvPr id="7" name="TextBox 6"/>
          <p:cNvSpPr txBox="1"/>
          <p:nvPr/>
        </p:nvSpPr>
        <p:spPr>
          <a:xfrm>
            <a:off x="6784157" y="1196752"/>
            <a:ext cx="2130776" cy="2646878"/>
          </a:xfrm>
          <a:prstGeom prst="rect">
            <a:avLst/>
          </a:prstGeom>
          <a:noFill/>
        </p:spPr>
        <p:txBody>
          <a:bodyPr wrap="none" rtlCol="1">
            <a:spAutoFit/>
          </a:bodyPr>
          <a:lstStyle/>
          <a:p>
            <a:r>
              <a:rPr lang="he-IL" sz="2400" b="1" dirty="0" smtClean="0">
                <a:solidFill>
                  <a:schemeClr val="bg1"/>
                </a:solidFill>
              </a:rPr>
              <a:t>גבולות האזור:</a:t>
            </a:r>
          </a:p>
          <a:p>
            <a:r>
              <a:rPr lang="he-IL" sz="2000" dirty="0" smtClean="0">
                <a:solidFill>
                  <a:schemeClr val="bg1"/>
                </a:solidFill>
                <a:ea typeface="Times New Roman" pitchFamily="18" charset="0"/>
                <a:cs typeface="David" pitchFamily="34" charset="-79"/>
              </a:rPr>
              <a:t>בצפון – כביש 70</a:t>
            </a:r>
          </a:p>
          <a:p>
            <a:r>
              <a:rPr lang="he-IL" sz="2000" dirty="0" smtClean="0">
                <a:solidFill>
                  <a:schemeClr val="bg1"/>
                </a:solidFill>
                <a:ea typeface="Times New Roman" pitchFamily="18" charset="0"/>
                <a:cs typeface="David" pitchFamily="34" charset="-79"/>
              </a:rPr>
              <a:t>בדרום – כביש 5</a:t>
            </a:r>
          </a:p>
          <a:p>
            <a:endParaRPr lang="he-IL"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r>
              <a:rPr lang="he-IL" sz="2400" b="1" dirty="0" smtClean="0">
                <a:solidFill>
                  <a:schemeClr val="bg1"/>
                </a:solidFill>
              </a:rPr>
              <a:t>אתרים עיקריים:</a:t>
            </a:r>
          </a:p>
          <a:p>
            <a:r>
              <a:rPr lang="he-IL" sz="2000" dirty="0" smtClean="0">
                <a:solidFill>
                  <a:schemeClr val="bg1"/>
                </a:solidFill>
                <a:ea typeface="Times New Roman" pitchFamily="18" charset="0"/>
                <a:cs typeface="David" pitchFamily="34" charset="-79"/>
              </a:rPr>
              <a:t>מרחב ביוספרי מגידו</a:t>
            </a:r>
          </a:p>
          <a:p>
            <a:r>
              <a:rPr lang="he-IL" sz="2000" dirty="0" smtClean="0">
                <a:solidFill>
                  <a:schemeClr val="bg1"/>
                </a:solidFill>
                <a:ea typeface="Times New Roman" pitchFamily="18" charset="0"/>
                <a:cs typeface="David" pitchFamily="34" charset="-79"/>
              </a:rPr>
              <a:t>מנשה ואלונה</a:t>
            </a:r>
          </a:p>
          <a:p>
            <a:r>
              <a:rPr lang="he-IL" sz="2000" dirty="0" smtClean="0">
                <a:solidFill>
                  <a:schemeClr val="bg1"/>
                </a:solidFill>
                <a:ea typeface="Times New Roman" pitchFamily="18" charset="0"/>
                <a:cs typeface="David" pitchFamily="34" charset="-79"/>
              </a:rPr>
              <a:t>יער אילנות</a:t>
            </a:r>
          </a:p>
        </p:txBody>
      </p:sp>
      <p:cxnSp>
        <p:nvCxnSpPr>
          <p:cNvPr id="8" name="מחבר ישר 7"/>
          <p:cNvCxnSpPr/>
          <p:nvPr/>
        </p:nvCxnSpPr>
        <p:spPr>
          <a:xfrm flipH="1">
            <a:off x="-28574" y="836712"/>
            <a:ext cx="9172574" cy="8384"/>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4338" name="Picture 2" descr="רקפות ביער רמות מנשה. צילום: אייל ברטוב, ארכיון הצילומים של קק''ל"/>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20072" y="3861048"/>
            <a:ext cx="3600000" cy="2703931"/>
          </a:xfrm>
          <a:prstGeom prst="rect">
            <a:avLst/>
          </a:prstGeom>
          <a:noFill/>
        </p:spPr>
      </p:pic>
      <p:grpSp>
        <p:nvGrpSpPr>
          <p:cNvPr id="20" name="קבוצה 19"/>
          <p:cNvGrpSpPr/>
          <p:nvPr/>
        </p:nvGrpSpPr>
        <p:grpSpPr>
          <a:xfrm>
            <a:off x="467544" y="188640"/>
            <a:ext cx="4066948" cy="6468830"/>
            <a:chOff x="467544" y="188640"/>
            <a:chExt cx="4066948" cy="6468830"/>
          </a:xfrm>
        </p:grpSpPr>
        <p:pic>
          <p:nvPicPr>
            <p:cNvPr id="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544" y="188640"/>
              <a:ext cx="4066948" cy="64688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צורה חופשית 17"/>
            <p:cNvSpPr/>
            <p:nvPr/>
          </p:nvSpPr>
          <p:spPr>
            <a:xfrm>
              <a:off x="2150988" y="3952095"/>
              <a:ext cx="613945" cy="629033"/>
            </a:xfrm>
            <a:custGeom>
              <a:avLst/>
              <a:gdLst>
                <a:gd name="connsiteX0" fmla="*/ 583007 w 613945"/>
                <a:gd name="connsiteY0" fmla="*/ 0 h 629033"/>
                <a:gd name="connsiteX1" fmla="*/ 567664 w 613945"/>
                <a:gd name="connsiteY1" fmla="*/ 3068 h 629033"/>
                <a:gd name="connsiteX2" fmla="*/ 567664 w 613945"/>
                <a:gd name="connsiteY2" fmla="*/ 21479 h 629033"/>
                <a:gd name="connsiteX3" fmla="*/ 579938 w 613945"/>
                <a:gd name="connsiteY3" fmla="*/ 24547 h 629033"/>
                <a:gd name="connsiteX4" fmla="*/ 598349 w 613945"/>
                <a:gd name="connsiteY4" fmla="*/ 30684 h 629033"/>
                <a:gd name="connsiteX5" fmla="*/ 601417 w 613945"/>
                <a:gd name="connsiteY5" fmla="*/ 39890 h 629033"/>
                <a:gd name="connsiteX6" fmla="*/ 610623 w 613945"/>
                <a:gd name="connsiteY6" fmla="*/ 46026 h 629033"/>
                <a:gd name="connsiteX7" fmla="*/ 613691 w 613945"/>
                <a:gd name="connsiteY7" fmla="*/ 64437 h 629033"/>
                <a:gd name="connsiteX8" fmla="*/ 610623 w 613945"/>
                <a:gd name="connsiteY8" fmla="*/ 98190 h 629033"/>
                <a:gd name="connsiteX9" fmla="*/ 601417 w 613945"/>
                <a:gd name="connsiteY9" fmla="*/ 104327 h 629033"/>
                <a:gd name="connsiteX10" fmla="*/ 567664 w 613945"/>
                <a:gd name="connsiteY10" fmla="*/ 107396 h 629033"/>
                <a:gd name="connsiteX11" fmla="*/ 558459 w 613945"/>
                <a:gd name="connsiteY11" fmla="*/ 104327 h 629033"/>
                <a:gd name="connsiteX12" fmla="*/ 540048 w 613945"/>
                <a:gd name="connsiteY12" fmla="*/ 92053 h 629033"/>
                <a:gd name="connsiteX13" fmla="*/ 533911 w 613945"/>
                <a:gd name="connsiteY13" fmla="*/ 82848 h 629033"/>
                <a:gd name="connsiteX14" fmla="*/ 524706 w 613945"/>
                <a:gd name="connsiteY14" fmla="*/ 79780 h 629033"/>
                <a:gd name="connsiteX15" fmla="*/ 500158 w 613945"/>
                <a:gd name="connsiteY15" fmla="*/ 76711 h 629033"/>
                <a:gd name="connsiteX16" fmla="*/ 490953 w 613945"/>
                <a:gd name="connsiteY16" fmla="*/ 70574 h 629033"/>
                <a:gd name="connsiteX17" fmla="*/ 472542 w 613945"/>
                <a:gd name="connsiteY17" fmla="*/ 61369 h 629033"/>
                <a:gd name="connsiteX18" fmla="*/ 460268 w 613945"/>
                <a:gd name="connsiteY18" fmla="*/ 49095 h 629033"/>
                <a:gd name="connsiteX19" fmla="*/ 454131 w 613945"/>
                <a:gd name="connsiteY19" fmla="*/ 39890 h 629033"/>
                <a:gd name="connsiteX20" fmla="*/ 435721 w 613945"/>
                <a:gd name="connsiteY20" fmla="*/ 33753 h 629033"/>
                <a:gd name="connsiteX21" fmla="*/ 426515 w 613945"/>
                <a:gd name="connsiteY21" fmla="*/ 30684 h 629033"/>
                <a:gd name="connsiteX22" fmla="*/ 405036 w 613945"/>
                <a:gd name="connsiteY22" fmla="*/ 39890 h 629033"/>
                <a:gd name="connsiteX23" fmla="*/ 401968 w 613945"/>
                <a:gd name="connsiteY23" fmla="*/ 49095 h 629033"/>
                <a:gd name="connsiteX24" fmla="*/ 374352 w 613945"/>
                <a:gd name="connsiteY24" fmla="*/ 52163 h 629033"/>
                <a:gd name="connsiteX25" fmla="*/ 365146 w 613945"/>
                <a:gd name="connsiteY25" fmla="*/ 52163 h 629033"/>
                <a:gd name="connsiteX26" fmla="*/ 346735 w 613945"/>
                <a:gd name="connsiteY26" fmla="*/ 49095 h 629033"/>
                <a:gd name="connsiteX27" fmla="*/ 328325 w 613945"/>
                <a:gd name="connsiteY27" fmla="*/ 42958 h 629033"/>
                <a:gd name="connsiteX28" fmla="*/ 319119 w 613945"/>
                <a:gd name="connsiteY28" fmla="*/ 39890 h 629033"/>
                <a:gd name="connsiteX29" fmla="*/ 303777 w 613945"/>
                <a:gd name="connsiteY29" fmla="*/ 52163 h 629033"/>
                <a:gd name="connsiteX30" fmla="*/ 285366 w 613945"/>
                <a:gd name="connsiteY30" fmla="*/ 46026 h 629033"/>
                <a:gd name="connsiteX31" fmla="*/ 288435 w 613945"/>
                <a:gd name="connsiteY31" fmla="*/ 64437 h 629033"/>
                <a:gd name="connsiteX32" fmla="*/ 294572 w 613945"/>
                <a:gd name="connsiteY32" fmla="*/ 73643 h 629033"/>
                <a:gd name="connsiteX33" fmla="*/ 297640 w 613945"/>
                <a:gd name="connsiteY33" fmla="*/ 82848 h 629033"/>
                <a:gd name="connsiteX34" fmla="*/ 288435 w 613945"/>
                <a:gd name="connsiteY34" fmla="*/ 110464 h 629033"/>
                <a:gd name="connsiteX35" fmla="*/ 282298 w 613945"/>
                <a:gd name="connsiteY35" fmla="*/ 128875 h 629033"/>
                <a:gd name="connsiteX36" fmla="*/ 276161 w 613945"/>
                <a:gd name="connsiteY36" fmla="*/ 147286 h 629033"/>
                <a:gd name="connsiteX37" fmla="*/ 273093 w 613945"/>
                <a:gd name="connsiteY37" fmla="*/ 156491 h 629033"/>
                <a:gd name="connsiteX38" fmla="*/ 260819 w 613945"/>
                <a:gd name="connsiteY38" fmla="*/ 174902 h 629033"/>
                <a:gd name="connsiteX39" fmla="*/ 251613 w 613945"/>
                <a:gd name="connsiteY39" fmla="*/ 196381 h 629033"/>
                <a:gd name="connsiteX40" fmla="*/ 245476 w 613945"/>
                <a:gd name="connsiteY40" fmla="*/ 233202 h 629033"/>
                <a:gd name="connsiteX41" fmla="*/ 242408 w 613945"/>
                <a:gd name="connsiteY41" fmla="*/ 242408 h 629033"/>
                <a:gd name="connsiteX42" fmla="*/ 236271 w 613945"/>
                <a:gd name="connsiteY42" fmla="*/ 251613 h 629033"/>
                <a:gd name="connsiteX43" fmla="*/ 227066 w 613945"/>
                <a:gd name="connsiteY43" fmla="*/ 257750 h 629033"/>
                <a:gd name="connsiteX44" fmla="*/ 220929 w 613945"/>
                <a:gd name="connsiteY44" fmla="*/ 266955 h 629033"/>
                <a:gd name="connsiteX45" fmla="*/ 211723 w 613945"/>
                <a:gd name="connsiteY45" fmla="*/ 270024 h 629033"/>
                <a:gd name="connsiteX46" fmla="*/ 208655 w 613945"/>
                <a:gd name="connsiteY46" fmla="*/ 279229 h 629033"/>
                <a:gd name="connsiteX47" fmla="*/ 190244 w 613945"/>
                <a:gd name="connsiteY47" fmla="*/ 285366 h 629033"/>
                <a:gd name="connsiteX48" fmla="*/ 181039 w 613945"/>
                <a:gd name="connsiteY48" fmla="*/ 294571 h 629033"/>
                <a:gd name="connsiteX49" fmla="*/ 171833 w 613945"/>
                <a:gd name="connsiteY49" fmla="*/ 300708 h 629033"/>
                <a:gd name="connsiteX50" fmla="*/ 159560 w 613945"/>
                <a:gd name="connsiteY50" fmla="*/ 319119 h 629033"/>
                <a:gd name="connsiteX51" fmla="*/ 156491 w 613945"/>
                <a:gd name="connsiteY51" fmla="*/ 331393 h 629033"/>
                <a:gd name="connsiteX52" fmla="*/ 147286 w 613945"/>
                <a:gd name="connsiteY52" fmla="*/ 334461 h 629033"/>
                <a:gd name="connsiteX53" fmla="*/ 141149 w 613945"/>
                <a:gd name="connsiteY53" fmla="*/ 359009 h 629033"/>
                <a:gd name="connsiteX54" fmla="*/ 135012 w 613945"/>
                <a:gd name="connsiteY54" fmla="*/ 368214 h 629033"/>
                <a:gd name="connsiteX55" fmla="*/ 125807 w 613945"/>
                <a:gd name="connsiteY55" fmla="*/ 398899 h 629033"/>
                <a:gd name="connsiteX56" fmla="*/ 116601 w 613945"/>
                <a:gd name="connsiteY56" fmla="*/ 401967 h 629033"/>
                <a:gd name="connsiteX57" fmla="*/ 107396 w 613945"/>
                <a:gd name="connsiteY57" fmla="*/ 408104 h 629033"/>
                <a:gd name="connsiteX58" fmla="*/ 98191 w 613945"/>
                <a:gd name="connsiteY58" fmla="*/ 411173 h 629033"/>
                <a:gd name="connsiteX59" fmla="*/ 95122 w 613945"/>
                <a:gd name="connsiteY59" fmla="*/ 420378 h 629033"/>
                <a:gd name="connsiteX60" fmla="*/ 88985 w 613945"/>
                <a:gd name="connsiteY60" fmla="*/ 429584 h 629033"/>
                <a:gd name="connsiteX61" fmla="*/ 82848 w 613945"/>
                <a:gd name="connsiteY61" fmla="*/ 451063 h 629033"/>
                <a:gd name="connsiteX62" fmla="*/ 85917 w 613945"/>
                <a:gd name="connsiteY62" fmla="*/ 475610 h 629033"/>
                <a:gd name="connsiteX63" fmla="*/ 67506 w 613945"/>
                <a:gd name="connsiteY63" fmla="*/ 509363 h 629033"/>
                <a:gd name="connsiteX64" fmla="*/ 58301 w 613945"/>
                <a:gd name="connsiteY64" fmla="*/ 512432 h 629033"/>
                <a:gd name="connsiteX65" fmla="*/ 52164 w 613945"/>
                <a:gd name="connsiteY65" fmla="*/ 521637 h 629033"/>
                <a:gd name="connsiteX66" fmla="*/ 46027 w 613945"/>
                <a:gd name="connsiteY66" fmla="*/ 549253 h 629033"/>
                <a:gd name="connsiteX67" fmla="*/ 42958 w 613945"/>
                <a:gd name="connsiteY67" fmla="*/ 561527 h 629033"/>
                <a:gd name="connsiteX68" fmla="*/ 33753 w 613945"/>
                <a:gd name="connsiteY68" fmla="*/ 579938 h 629033"/>
                <a:gd name="connsiteX69" fmla="*/ 27616 w 613945"/>
                <a:gd name="connsiteY69" fmla="*/ 598349 h 629033"/>
                <a:gd name="connsiteX70" fmla="*/ 24548 w 613945"/>
                <a:gd name="connsiteY70" fmla="*/ 607554 h 629033"/>
                <a:gd name="connsiteX71" fmla="*/ 6137 w 613945"/>
                <a:gd name="connsiteY71" fmla="*/ 619828 h 629033"/>
                <a:gd name="connsiteX72" fmla="*/ 0 w 613945"/>
                <a:gd name="connsiteY72" fmla="*/ 629033 h 62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3945" h="629033">
                  <a:moveTo>
                    <a:pt x="583007" y="0"/>
                  </a:moveTo>
                  <a:cubicBezTo>
                    <a:pt x="577893" y="1023"/>
                    <a:pt x="572004" y="175"/>
                    <a:pt x="567664" y="3068"/>
                  </a:cubicBezTo>
                  <a:cubicBezTo>
                    <a:pt x="563201" y="6043"/>
                    <a:pt x="563946" y="18504"/>
                    <a:pt x="567664" y="21479"/>
                  </a:cubicBezTo>
                  <a:cubicBezTo>
                    <a:pt x="570957" y="24114"/>
                    <a:pt x="575899" y="23335"/>
                    <a:pt x="579938" y="24547"/>
                  </a:cubicBezTo>
                  <a:cubicBezTo>
                    <a:pt x="586134" y="26406"/>
                    <a:pt x="598349" y="30684"/>
                    <a:pt x="598349" y="30684"/>
                  </a:cubicBezTo>
                  <a:cubicBezTo>
                    <a:pt x="599372" y="33753"/>
                    <a:pt x="599396" y="37364"/>
                    <a:pt x="601417" y="39890"/>
                  </a:cubicBezTo>
                  <a:cubicBezTo>
                    <a:pt x="603721" y="42770"/>
                    <a:pt x="608974" y="42728"/>
                    <a:pt x="610623" y="46026"/>
                  </a:cubicBezTo>
                  <a:cubicBezTo>
                    <a:pt x="613405" y="51591"/>
                    <a:pt x="612668" y="58300"/>
                    <a:pt x="613691" y="64437"/>
                  </a:cubicBezTo>
                  <a:cubicBezTo>
                    <a:pt x="612668" y="75688"/>
                    <a:pt x="613945" y="87392"/>
                    <a:pt x="610623" y="98190"/>
                  </a:cubicBezTo>
                  <a:cubicBezTo>
                    <a:pt x="609538" y="101715"/>
                    <a:pt x="605023" y="103554"/>
                    <a:pt x="601417" y="104327"/>
                  </a:cubicBezTo>
                  <a:cubicBezTo>
                    <a:pt x="590370" y="106694"/>
                    <a:pt x="578915" y="106373"/>
                    <a:pt x="567664" y="107396"/>
                  </a:cubicBezTo>
                  <a:cubicBezTo>
                    <a:pt x="564596" y="106373"/>
                    <a:pt x="561286" y="105898"/>
                    <a:pt x="558459" y="104327"/>
                  </a:cubicBezTo>
                  <a:cubicBezTo>
                    <a:pt x="552012" y="100745"/>
                    <a:pt x="540048" y="92053"/>
                    <a:pt x="540048" y="92053"/>
                  </a:cubicBezTo>
                  <a:cubicBezTo>
                    <a:pt x="538002" y="88985"/>
                    <a:pt x="536791" y="85152"/>
                    <a:pt x="533911" y="82848"/>
                  </a:cubicBezTo>
                  <a:cubicBezTo>
                    <a:pt x="531385" y="80828"/>
                    <a:pt x="527888" y="80359"/>
                    <a:pt x="524706" y="79780"/>
                  </a:cubicBezTo>
                  <a:cubicBezTo>
                    <a:pt x="516593" y="78305"/>
                    <a:pt x="508341" y="77734"/>
                    <a:pt x="500158" y="76711"/>
                  </a:cubicBezTo>
                  <a:cubicBezTo>
                    <a:pt x="497090" y="74665"/>
                    <a:pt x="494251" y="72223"/>
                    <a:pt x="490953" y="70574"/>
                  </a:cubicBezTo>
                  <a:cubicBezTo>
                    <a:pt x="465540" y="57867"/>
                    <a:pt x="498931" y="78961"/>
                    <a:pt x="472542" y="61369"/>
                  </a:cubicBezTo>
                  <a:cubicBezTo>
                    <a:pt x="465849" y="41284"/>
                    <a:pt x="475145" y="60996"/>
                    <a:pt x="460268" y="49095"/>
                  </a:cubicBezTo>
                  <a:cubicBezTo>
                    <a:pt x="457388" y="46791"/>
                    <a:pt x="457258" y="41845"/>
                    <a:pt x="454131" y="39890"/>
                  </a:cubicBezTo>
                  <a:cubicBezTo>
                    <a:pt x="448646" y="36462"/>
                    <a:pt x="441858" y="35799"/>
                    <a:pt x="435721" y="33753"/>
                  </a:cubicBezTo>
                  <a:lnTo>
                    <a:pt x="426515" y="30684"/>
                  </a:lnTo>
                  <a:cubicBezTo>
                    <a:pt x="419146" y="32527"/>
                    <a:pt x="410333" y="33269"/>
                    <a:pt x="405036" y="39890"/>
                  </a:cubicBezTo>
                  <a:cubicBezTo>
                    <a:pt x="403016" y="42416"/>
                    <a:pt x="404971" y="47894"/>
                    <a:pt x="401968" y="49095"/>
                  </a:cubicBezTo>
                  <a:cubicBezTo>
                    <a:pt x="393368" y="52535"/>
                    <a:pt x="383557" y="51140"/>
                    <a:pt x="374352" y="52163"/>
                  </a:cubicBezTo>
                  <a:cubicBezTo>
                    <a:pt x="368129" y="70831"/>
                    <a:pt x="375344" y="57262"/>
                    <a:pt x="365146" y="52163"/>
                  </a:cubicBezTo>
                  <a:cubicBezTo>
                    <a:pt x="359581" y="49381"/>
                    <a:pt x="352872" y="50118"/>
                    <a:pt x="346735" y="49095"/>
                  </a:cubicBezTo>
                  <a:lnTo>
                    <a:pt x="328325" y="42958"/>
                  </a:lnTo>
                  <a:lnTo>
                    <a:pt x="319119" y="39890"/>
                  </a:lnTo>
                  <a:cubicBezTo>
                    <a:pt x="315184" y="45793"/>
                    <a:pt x="312976" y="53185"/>
                    <a:pt x="303777" y="52163"/>
                  </a:cubicBezTo>
                  <a:cubicBezTo>
                    <a:pt x="297348" y="51448"/>
                    <a:pt x="285366" y="46026"/>
                    <a:pt x="285366" y="46026"/>
                  </a:cubicBezTo>
                  <a:cubicBezTo>
                    <a:pt x="286389" y="52163"/>
                    <a:pt x="286467" y="58535"/>
                    <a:pt x="288435" y="64437"/>
                  </a:cubicBezTo>
                  <a:cubicBezTo>
                    <a:pt x="289601" y="67936"/>
                    <a:pt x="292923" y="70344"/>
                    <a:pt x="294572" y="73643"/>
                  </a:cubicBezTo>
                  <a:cubicBezTo>
                    <a:pt x="296018" y="76536"/>
                    <a:pt x="296617" y="79780"/>
                    <a:pt x="297640" y="82848"/>
                  </a:cubicBezTo>
                  <a:cubicBezTo>
                    <a:pt x="290731" y="124307"/>
                    <a:pt x="299941" y="84577"/>
                    <a:pt x="288435" y="110464"/>
                  </a:cubicBezTo>
                  <a:cubicBezTo>
                    <a:pt x="285808" y="116375"/>
                    <a:pt x="284344" y="122738"/>
                    <a:pt x="282298" y="128875"/>
                  </a:cubicBezTo>
                  <a:lnTo>
                    <a:pt x="276161" y="147286"/>
                  </a:lnTo>
                  <a:cubicBezTo>
                    <a:pt x="275138" y="150354"/>
                    <a:pt x="274887" y="153800"/>
                    <a:pt x="273093" y="156491"/>
                  </a:cubicBezTo>
                  <a:cubicBezTo>
                    <a:pt x="269002" y="162628"/>
                    <a:pt x="263152" y="167905"/>
                    <a:pt x="260819" y="174902"/>
                  </a:cubicBezTo>
                  <a:cubicBezTo>
                    <a:pt x="256303" y="188446"/>
                    <a:pt x="259196" y="181214"/>
                    <a:pt x="251613" y="196381"/>
                  </a:cubicBezTo>
                  <a:cubicBezTo>
                    <a:pt x="249567" y="208655"/>
                    <a:pt x="249410" y="221397"/>
                    <a:pt x="245476" y="233202"/>
                  </a:cubicBezTo>
                  <a:cubicBezTo>
                    <a:pt x="244453" y="236271"/>
                    <a:pt x="243854" y="239515"/>
                    <a:pt x="242408" y="242408"/>
                  </a:cubicBezTo>
                  <a:cubicBezTo>
                    <a:pt x="240759" y="245706"/>
                    <a:pt x="238879" y="249005"/>
                    <a:pt x="236271" y="251613"/>
                  </a:cubicBezTo>
                  <a:cubicBezTo>
                    <a:pt x="233663" y="254221"/>
                    <a:pt x="230134" y="255704"/>
                    <a:pt x="227066" y="257750"/>
                  </a:cubicBezTo>
                  <a:cubicBezTo>
                    <a:pt x="225020" y="260818"/>
                    <a:pt x="223809" y="264651"/>
                    <a:pt x="220929" y="266955"/>
                  </a:cubicBezTo>
                  <a:cubicBezTo>
                    <a:pt x="218403" y="268976"/>
                    <a:pt x="214010" y="267737"/>
                    <a:pt x="211723" y="270024"/>
                  </a:cubicBezTo>
                  <a:cubicBezTo>
                    <a:pt x="209436" y="272311"/>
                    <a:pt x="211287" y="277349"/>
                    <a:pt x="208655" y="279229"/>
                  </a:cubicBezTo>
                  <a:cubicBezTo>
                    <a:pt x="203391" y="282989"/>
                    <a:pt x="190244" y="285366"/>
                    <a:pt x="190244" y="285366"/>
                  </a:cubicBezTo>
                  <a:cubicBezTo>
                    <a:pt x="187176" y="288434"/>
                    <a:pt x="184373" y="291793"/>
                    <a:pt x="181039" y="294571"/>
                  </a:cubicBezTo>
                  <a:cubicBezTo>
                    <a:pt x="178206" y="296932"/>
                    <a:pt x="174262" y="297932"/>
                    <a:pt x="171833" y="300708"/>
                  </a:cubicBezTo>
                  <a:cubicBezTo>
                    <a:pt x="166976" y="306259"/>
                    <a:pt x="159560" y="319119"/>
                    <a:pt x="159560" y="319119"/>
                  </a:cubicBezTo>
                  <a:cubicBezTo>
                    <a:pt x="158537" y="323210"/>
                    <a:pt x="159126" y="328100"/>
                    <a:pt x="156491" y="331393"/>
                  </a:cubicBezTo>
                  <a:cubicBezTo>
                    <a:pt x="154471" y="333919"/>
                    <a:pt x="148857" y="331634"/>
                    <a:pt x="147286" y="334461"/>
                  </a:cubicBezTo>
                  <a:cubicBezTo>
                    <a:pt x="143190" y="341834"/>
                    <a:pt x="145828" y="351991"/>
                    <a:pt x="141149" y="359009"/>
                  </a:cubicBezTo>
                  <a:lnTo>
                    <a:pt x="135012" y="368214"/>
                  </a:lnTo>
                  <a:cubicBezTo>
                    <a:pt x="133917" y="372596"/>
                    <a:pt x="127845" y="398220"/>
                    <a:pt x="125807" y="398899"/>
                  </a:cubicBezTo>
                  <a:lnTo>
                    <a:pt x="116601" y="401967"/>
                  </a:lnTo>
                  <a:cubicBezTo>
                    <a:pt x="113533" y="404013"/>
                    <a:pt x="110694" y="406455"/>
                    <a:pt x="107396" y="408104"/>
                  </a:cubicBezTo>
                  <a:cubicBezTo>
                    <a:pt x="104503" y="409551"/>
                    <a:pt x="100478" y="408886"/>
                    <a:pt x="98191" y="411173"/>
                  </a:cubicBezTo>
                  <a:cubicBezTo>
                    <a:pt x="95904" y="413460"/>
                    <a:pt x="96569" y="417485"/>
                    <a:pt x="95122" y="420378"/>
                  </a:cubicBezTo>
                  <a:cubicBezTo>
                    <a:pt x="93473" y="423677"/>
                    <a:pt x="91031" y="426515"/>
                    <a:pt x="88985" y="429584"/>
                  </a:cubicBezTo>
                  <a:cubicBezTo>
                    <a:pt x="87539" y="433923"/>
                    <a:pt x="82848" y="447213"/>
                    <a:pt x="82848" y="451063"/>
                  </a:cubicBezTo>
                  <a:cubicBezTo>
                    <a:pt x="82848" y="459309"/>
                    <a:pt x="84894" y="467428"/>
                    <a:pt x="85917" y="475610"/>
                  </a:cubicBezTo>
                  <a:cubicBezTo>
                    <a:pt x="82072" y="514056"/>
                    <a:pt x="93058" y="502975"/>
                    <a:pt x="67506" y="509363"/>
                  </a:cubicBezTo>
                  <a:cubicBezTo>
                    <a:pt x="64368" y="510147"/>
                    <a:pt x="61369" y="511409"/>
                    <a:pt x="58301" y="512432"/>
                  </a:cubicBezTo>
                  <a:cubicBezTo>
                    <a:pt x="56255" y="515500"/>
                    <a:pt x="53813" y="518339"/>
                    <a:pt x="52164" y="521637"/>
                  </a:cubicBezTo>
                  <a:cubicBezTo>
                    <a:pt x="48182" y="529601"/>
                    <a:pt x="47599" y="541392"/>
                    <a:pt x="46027" y="549253"/>
                  </a:cubicBezTo>
                  <a:cubicBezTo>
                    <a:pt x="45200" y="553388"/>
                    <a:pt x="44117" y="557472"/>
                    <a:pt x="42958" y="561527"/>
                  </a:cubicBezTo>
                  <a:cubicBezTo>
                    <a:pt x="36242" y="585035"/>
                    <a:pt x="44514" y="555725"/>
                    <a:pt x="33753" y="579938"/>
                  </a:cubicBezTo>
                  <a:cubicBezTo>
                    <a:pt x="31126" y="585849"/>
                    <a:pt x="29662" y="592212"/>
                    <a:pt x="27616" y="598349"/>
                  </a:cubicBezTo>
                  <a:cubicBezTo>
                    <a:pt x="26593" y="601417"/>
                    <a:pt x="27239" y="605760"/>
                    <a:pt x="24548" y="607554"/>
                  </a:cubicBezTo>
                  <a:lnTo>
                    <a:pt x="6137" y="619828"/>
                  </a:lnTo>
                  <a:lnTo>
                    <a:pt x="0" y="629033"/>
                  </a:lnTo>
                </a:path>
              </a:pathLst>
            </a:custGeom>
            <a:ln w="12700">
              <a:solidFill>
                <a:srgbClr val="174DF9"/>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par>
                                <p:cTn id="7" presetID="1" presetClass="exit" presetSubtype="0" fill="hold"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additive="base">
                                        <p:cTn id="1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435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2" y="3541072"/>
            <a:ext cx="4554984" cy="3216957"/>
          </a:xfrm>
          <a:prstGeom prst="rect">
            <a:avLst/>
          </a:prstGeom>
          <a:noFill/>
        </p:spPr>
      </p:pic>
      <p:sp>
        <p:nvSpPr>
          <p:cNvPr id="2" name="מלבן 1"/>
          <p:cNvSpPr/>
          <p:nvPr/>
        </p:nvSpPr>
        <p:spPr>
          <a:xfrm>
            <a:off x="251520" y="1052736"/>
            <a:ext cx="8640960" cy="2146742"/>
          </a:xfrm>
          <a:prstGeom prst="rect">
            <a:avLst/>
          </a:prstGeom>
        </p:spPr>
        <p:txBody>
          <a:bodyPr wrap="square">
            <a:spAutoFit/>
          </a:bodyPr>
          <a:lstStyle/>
          <a:p>
            <a:pPr lvl="0" eaLnBrk="0" hangingPunct="0">
              <a:lnSpc>
                <a:spcPct val="150000"/>
              </a:lnSpc>
            </a:pPr>
            <a:r>
              <a:rPr lang="he-IL" sz="2200" dirty="0" smtClean="0">
                <a:solidFill>
                  <a:schemeClr val="bg1"/>
                </a:solidFill>
                <a:ea typeface="Times New Roman" pitchFamily="18" charset="0"/>
                <a:cs typeface="David" pitchFamily="2" charset="-79"/>
              </a:rPr>
              <a:t>משימה עיקרית שניה היא </a:t>
            </a:r>
            <a:r>
              <a:rPr lang="he-IL" sz="2300" b="1" dirty="0" smtClean="0">
                <a:solidFill>
                  <a:schemeClr val="bg1"/>
                </a:solidFill>
                <a:ea typeface="Times New Roman" pitchFamily="18" charset="0"/>
                <a:cs typeface="David" pitchFamily="2" charset="-79"/>
              </a:rPr>
              <a:t>מעקב אחר כל התכניות המוגשות</a:t>
            </a:r>
            <a:r>
              <a:rPr lang="he-IL" sz="2200" dirty="0" smtClean="0">
                <a:solidFill>
                  <a:schemeClr val="bg1"/>
                </a:solidFill>
                <a:ea typeface="Times New Roman" pitchFamily="18" charset="0"/>
                <a:cs typeface="David" pitchFamily="2" charset="-79"/>
              </a:rPr>
              <a:t> ללשכות התכנון בועדות התכנון, בכל הרמות, בדיקת התכניות העלולות לפגוע ביער והגשת חוות דעת מקצועיות שימנעו את הפגיעה ביער. </a:t>
            </a:r>
            <a:r>
              <a:rPr lang="he-IL" sz="2200" b="1" dirty="0" smtClean="0">
                <a:solidFill>
                  <a:schemeClr val="bg1"/>
                </a:solidFill>
                <a:ea typeface="Times New Roman" pitchFamily="18" charset="0"/>
                <a:cs typeface="David" pitchFamily="2" charset="-79"/>
              </a:rPr>
              <a:t>(במרחב מרכז בודקים כ 500 תכניות בשנה, בממוצע) . </a:t>
            </a:r>
          </a:p>
        </p:txBody>
      </p:sp>
      <p:sp>
        <p:nvSpPr>
          <p:cNvPr id="4" name="מלבן 3"/>
          <p:cNvSpPr/>
          <p:nvPr/>
        </p:nvSpPr>
        <p:spPr>
          <a:xfrm>
            <a:off x="4572000" y="3397056"/>
            <a:ext cx="4572000" cy="3416320"/>
          </a:xfrm>
          <a:prstGeom prst="rect">
            <a:avLst/>
          </a:prstGeom>
        </p:spPr>
        <p:txBody>
          <a:bodyPr>
            <a:spAutoFit/>
          </a:bodyPr>
          <a:lstStyle/>
          <a:p>
            <a:pPr lvl="0" eaLnBrk="0" hangingPunct="0">
              <a:lnSpc>
                <a:spcPct val="150000"/>
              </a:lnSpc>
            </a:pPr>
            <a:r>
              <a:rPr lang="he-IL" dirty="0" smtClean="0">
                <a:solidFill>
                  <a:schemeClr val="bg1"/>
                </a:solidFill>
                <a:ea typeface="Times New Roman" pitchFamily="18" charset="0"/>
                <a:cs typeface="David" pitchFamily="2" charset="-79"/>
              </a:rPr>
              <a:t>המטרה היא להגיע מוקדם ככל האפשר למידע בדבר תכניות העלולות לפגוע ביער או בשטחים הפתוחים, ולעצור את ההליך כבר בתחילתו.</a:t>
            </a:r>
          </a:p>
          <a:p>
            <a:pPr lvl="0" eaLnBrk="0" hangingPunct="0">
              <a:lnSpc>
                <a:spcPct val="150000"/>
              </a:lnSpc>
            </a:pPr>
            <a:r>
              <a:rPr lang="he-IL" dirty="0" smtClean="0">
                <a:solidFill>
                  <a:schemeClr val="bg1"/>
                </a:solidFill>
                <a:ea typeface="Times New Roman" pitchFamily="18" charset="0"/>
                <a:cs typeface="David" pitchFamily="2" charset="-79"/>
              </a:rPr>
              <a:t>לשם כך אנו שותפים בועדות היגוי שונות, שותפים לפורום ירוקים שבו מקבלים מידע רב, נוכחים בועדות תכנון ובניה מועדה מקומית ועד המועצה הארצית לתכנון ובניה, נמצאים בקשר עם גופי ומשרדי תכנון רבים ומנסים לסכל פגיעה ביער.</a:t>
            </a:r>
            <a:endParaRPr lang="he-IL" dirty="0" smtClean="0">
              <a:solidFill>
                <a:schemeClr val="bg1"/>
              </a:solidFill>
            </a:endParaRPr>
          </a:p>
        </p:txBody>
      </p:sp>
      <p:sp>
        <p:nvSpPr>
          <p:cNvPr id="5" name="מלבן 4"/>
          <p:cNvSpPr/>
          <p:nvPr/>
        </p:nvSpPr>
        <p:spPr>
          <a:xfrm>
            <a:off x="1835697" y="116632"/>
            <a:ext cx="5112567" cy="646331"/>
          </a:xfrm>
          <a:prstGeom prst="rect">
            <a:avLst/>
          </a:prstGeom>
        </p:spPr>
        <p:txBody>
          <a:bodyPr wrap="square">
            <a:spAutoFit/>
          </a:bodyPr>
          <a:lstStyle/>
          <a:p>
            <a:r>
              <a:rPr lang="he-IL"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תכנון סטטוטורי במרחב</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אובייקט 1">
            <a:hlinkClick r:id="" action="ppaction://ole?verb=0"/>
          </p:cNvPr>
          <p:cNvGraphicFramePr>
            <a:graphicFrameLocks noChangeAspect="1"/>
          </p:cNvGraphicFramePr>
          <p:nvPr>
            <p:extLst>
              <p:ext uri="{D42A27DB-BD31-4B8C-83A1-F6EECF244321}">
                <p14:modId xmlns:p14="http://schemas.microsoft.com/office/powerpoint/2010/main" val="512674157"/>
              </p:ext>
            </p:extLst>
          </p:nvPr>
        </p:nvGraphicFramePr>
        <p:xfrm>
          <a:off x="0" y="797"/>
          <a:ext cx="9180512" cy="6884587"/>
        </p:xfrm>
        <a:graphic>
          <a:graphicData uri="http://schemas.openxmlformats.org/presentationml/2006/ole">
            <mc:AlternateContent xmlns:mc="http://schemas.openxmlformats.org/markup-compatibility/2006">
              <mc:Choice xmlns:v="urn:schemas-microsoft-com:vml" Requires="v">
                <p:oleObj spid="_x0000_s2112" name="מצגת" r:id="rId3" imgW="4334246" imgH="3249172" progId="PowerPoint.Show.12">
                  <p:embed/>
                </p:oleObj>
              </mc:Choice>
              <mc:Fallback>
                <p:oleObj name="מצגת" r:id="rId3" imgW="4334246" imgH="3249172" progId="PowerPoint.Show.12">
                  <p:embed/>
                  <p:pic>
                    <p:nvPicPr>
                      <p:cNvPr id="0" name=""/>
                      <p:cNvPicPr/>
                      <p:nvPr/>
                    </p:nvPicPr>
                    <p:blipFill>
                      <a:blip r:embed="rId4"/>
                      <a:stretch>
                        <a:fillRect/>
                      </a:stretch>
                    </p:blipFill>
                    <p:spPr>
                      <a:xfrm>
                        <a:off x="0" y="797"/>
                        <a:ext cx="9180512" cy="6884587"/>
                      </a:xfrm>
                      <a:prstGeom prst="rect">
                        <a:avLst/>
                      </a:prstGeom>
                    </p:spPr>
                  </p:pic>
                </p:oleObj>
              </mc:Fallback>
            </mc:AlternateContent>
          </a:graphicData>
        </a:graphic>
      </p:graphicFrame>
      <p:sp>
        <p:nvSpPr>
          <p:cNvPr id="3" name="TextBox 2"/>
          <p:cNvSpPr txBox="1"/>
          <p:nvPr/>
        </p:nvSpPr>
        <p:spPr>
          <a:xfrm>
            <a:off x="6156176" y="116632"/>
            <a:ext cx="2808312" cy="861774"/>
          </a:xfrm>
          <a:prstGeom prst="rect">
            <a:avLst/>
          </a:prstGeom>
          <a:solidFill>
            <a:schemeClr val="bg1"/>
          </a:solidFill>
        </p:spPr>
        <p:txBody>
          <a:bodyPr wrap="square" rtlCol="1">
            <a:spAutoFit/>
          </a:bodyPr>
          <a:lstStyle/>
          <a:p>
            <a:r>
              <a:rPr lang="he-IL" dirty="0" smtClean="0">
                <a:solidFill>
                  <a:schemeClr val="accent6">
                    <a:lumMod val="50000"/>
                  </a:schemeClr>
                </a:solidFill>
              </a:rPr>
              <a:t>מבנה ארגוני נכון למאי 2019 – מרחב מרכז</a:t>
            </a:r>
          </a:p>
          <a:p>
            <a:r>
              <a:rPr lang="he-IL" sz="1400" dirty="0" smtClean="0">
                <a:solidFill>
                  <a:schemeClr val="accent6">
                    <a:lumMod val="50000"/>
                  </a:schemeClr>
                </a:solidFill>
              </a:rPr>
              <a:t>(כולל התאמה לצרכים עכשוויים)</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תוכן 2"/>
          <p:cNvSpPr>
            <a:spLocks noGrp="1"/>
          </p:cNvSpPr>
          <p:nvPr>
            <p:ph idx="1"/>
          </p:nvPr>
        </p:nvSpPr>
        <p:spPr/>
        <p:txBody>
          <a:bodyPr/>
          <a:lstStyle/>
          <a:p>
            <a:endParaRPr lang="he-IL"/>
          </a:p>
        </p:txBody>
      </p:sp>
      <p:pic>
        <p:nvPicPr>
          <p:cNvPr id="4" name="תמונה 3"/>
          <p:cNvPicPr>
            <a:picLocks noChangeAspect="1"/>
          </p:cNvPicPr>
          <p:nvPr/>
        </p:nvPicPr>
        <p:blipFill>
          <a:blip r:embed="rId2"/>
          <a:stretch>
            <a:fillRect/>
          </a:stretch>
        </p:blipFill>
        <p:spPr>
          <a:xfrm>
            <a:off x="199514" y="188640"/>
            <a:ext cx="8744972" cy="6444667"/>
          </a:xfrm>
          <a:prstGeom prst="rect">
            <a:avLst/>
          </a:prstGeom>
        </p:spPr>
      </p:pic>
    </p:spTree>
    <p:extLst>
      <p:ext uri="{BB962C8B-B14F-4D97-AF65-F5344CB8AC3E}">
        <p14:creationId xmlns:p14="http://schemas.microsoft.com/office/powerpoint/2010/main" val="29738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תוכן 2"/>
          <p:cNvSpPr>
            <a:spLocks noGrp="1"/>
          </p:cNvSpPr>
          <p:nvPr>
            <p:ph idx="1"/>
          </p:nvPr>
        </p:nvSpPr>
        <p:spPr/>
        <p:txBody>
          <a:bodyPr/>
          <a:lstStyle/>
          <a:p>
            <a:endParaRPr lang="he-IL"/>
          </a:p>
        </p:txBody>
      </p:sp>
      <p:pic>
        <p:nvPicPr>
          <p:cNvPr id="4" name="תמונה 3"/>
          <p:cNvPicPr>
            <a:picLocks noChangeAspect="1"/>
          </p:cNvPicPr>
          <p:nvPr/>
        </p:nvPicPr>
        <p:blipFill>
          <a:blip r:embed="rId2"/>
          <a:stretch>
            <a:fillRect/>
          </a:stretch>
        </p:blipFill>
        <p:spPr>
          <a:xfrm>
            <a:off x="218364" y="188640"/>
            <a:ext cx="8706120" cy="6430524"/>
          </a:xfrm>
          <a:prstGeom prst="rect">
            <a:avLst/>
          </a:prstGeom>
        </p:spPr>
      </p:pic>
    </p:spTree>
    <p:extLst>
      <p:ext uri="{BB962C8B-B14F-4D97-AF65-F5344CB8AC3E}">
        <p14:creationId xmlns:p14="http://schemas.microsoft.com/office/powerpoint/2010/main" val="1159976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תוכן 2"/>
          <p:cNvSpPr>
            <a:spLocks noGrp="1"/>
          </p:cNvSpPr>
          <p:nvPr>
            <p:ph idx="1"/>
          </p:nvPr>
        </p:nvSpPr>
        <p:spPr/>
        <p:txBody>
          <a:bodyPr/>
          <a:lstStyle/>
          <a:p>
            <a:endParaRPr lang="he-IL"/>
          </a:p>
        </p:txBody>
      </p:sp>
      <p:pic>
        <p:nvPicPr>
          <p:cNvPr id="4" name="תמונה 3"/>
          <p:cNvPicPr>
            <a:picLocks noChangeAspect="1"/>
          </p:cNvPicPr>
          <p:nvPr/>
        </p:nvPicPr>
        <p:blipFill>
          <a:blip r:embed="rId2"/>
          <a:stretch>
            <a:fillRect/>
          </a:stretch>
        </p:blipFill>
        <p:spPr>
          <a:xfrm>
            <a:off x="191069" y="188640"/>
            <a:ext cx="8733415" cy="6480720"/>
          </a:xfrm>
          <a:prstGeom prst="rect">
            <a:avLst/>
          </a:prstGeom>
        </p:spPr>
      </p:pic>
    </p:spTree>
    <p:extLst>
      <p:ext uri="{BB962C8B-B14F-4D97-AF65-F5344CB8AC3E}">
        <p14:creationId xmlns:p14="http://schemas.microsoft.com/office/powerpoint/2010/main" val="3841281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תוכן 2"/>
          <p:cNvSpPr>
            <a:spLocks noGrp="1"/>
          </p:cNvSpPr>
          <p:nvPr>
            <p:ph idx="1"/>
          </p:nvPr>
        </p:nvSpPr>
        <p:spPr/>
        <p:txBody>
          <a:bodyPr/>
          <a:lstStyle/>
          <a:p>
            <a:endParaRPr lang="he-IL"/>
          </a:p>
        </p:txBody>
      </p:sp>
      <p:pic>
        <p:nvPicPr>
          <p:cNvPr id="4" name="תמונה 3"/>
          <p:cNvPicPr>
            <a:picLocks noChangeAspect="1"/>
          </p:cNvPicPr>
          <p:nvPr/>
        </p:nvPicPr>
        <p:blipFill>
          <a:blip r:embed="rId2"/>
          <a:stretch>
            <a:fillRect/>
          </a:stretch>
        </p:blipFill>
        <p:spPr>
          <a:xfrm>
            <a:off x="219515" y="116632"/>
            <a:ext cx="8704967" cy="6552728"/>
          </a:xfrm>
          <a:prstGeom prst="rect">
            <a:avLst/>
          </a:prstGeom>
        </p:spPr>
      </p:pic>
    </p:spTree>
    <p:extLst>
      <p:ext uri="{BB962C8B-B14F-4D97-AF65-F5344CB8AC3E}">
        <p14:creationId xmlns:p14="http://schemas.microsoft.com/office/powerpoint/2010/main" val="705255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תוכן 2"/>
          <p:cNvSpPr>
            <a:spLocks noGrp="1"/>
          </p:cNvSpPr>
          <p:nvPr>
            <p:ph idx="1"/>
          </p:nvPr>
        </p:nvSpPr>
        <p:spPr/>
        <p:txBody>
          <a:bodyPr/>
          <a:lstStyle/>
          <a:p>
            <a:endParaRPr lang="he-IL"/>
          </a:p>
        </p:txBody>
      </p:sp>
      <p:pic>
        <p:nvPicPr>
          <p:cNvPr id="4" name="תמונה 3"/>
          <p:cNvPicPr>
            <a:picLocks noChangeAspect="1"/>
          </p:cNvPicPr>
          <p:nvPr/>
        </p:nvPicPr>
        <p:blipFill>
          <a:blip r:embed="rId2"/>
          <a:stretch>
            <a:fillRect/>
          </a:stretch>
        </p:blipFill>
        <p:spPr>
          <a:xfrm>
            <a:off x="179512" y="188640"/>
            <a:ext cx="8784976" cy="6552728"/>
          </a:xfrm>
          <a:prstGeom prst="rect">
            <a:avLst/>
          </a:prstGeom>
        </p:spPr>
      </p:pic>
    </p:spTree>
    <p:extLst>
      <p:ext uri="{BB962C8B-B14F-4D97-AF65-F5344CB8AC3E}">
        <p14:creationId xmlns:p14="http://schemas.microsoft.com/office/powerpoint/2010/main" val="35070087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67171" y="190381"/>
            <a:ext cx="8569325" cy="646331"/>
          </a:xfrm>
          <a:prstGeom prst="rect">
            <a:avLst/>
          </a:prstGeom>
          <a:noFill/>
          <a:ln w="9525">
            <a:noFill/>
            <a:miter lim="800000"/>
            <a:headEnd/>
            <a:tailEnd/>
          </a:ln>
          <a:effectLst/>
        </p:spPr>
        <p:txBody>
          <a:bodyPr anchor="ctr">
            <a:spAutoFit/>
          </a:bodyPr>
          <a:lstStyle/>
          <a:p>
            <a:pPr algn="ctr">
              <a:defRPr/>
            </a:pPr>
            <a:r>
              <a:rPr lang="he-IL" altLang="ja-JP"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יעדי מרחב מרכז לשנת 2018</a:t>
            </a:r>
            <a:endParaRPr lang="he-IL" altLang="ja-JP"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כותרת 5"/>
          <p:cNvSpPr>
            <a:spLocks noGrp="1"/>
          </p:cNvSpPr>
          <p:nvPr>
            <p:ph type="title"/>
          </p:nvPr>
        </p:nvSpPr>
        <p:spPr>
          <a:xfrm>
            <a:off x="323528" y="116632"/>
            <a:ext cx="8363272" cy="720080"/>
          </a:xfrm>
        </p:spPr>
        <p:txBody>
          <a:bodyPr/>
          <a:lstStyle/>
          <a:p>
            <a:endParaRPr lang="he-IL" dirty="0"/>
          </a:p>
        </p:txBody>
      </p:sp>
      <p:sp>
        <p:nvSpPr>
          <p:cNvPr id="7" name="מציין מיקום תוכן 6"/>
          <p:cNvSpPr>
            <a:spLocks noGrp="1"/>
          </p:cNvSpPr>
          <p:nvPr>
            <p:ph idx="1"/>
          </p:nvPr>
        </p:nvSpPr>
        <p:spPr/>
        <p:txBody>
          <a:bodyPr/>
          <a:lstStyle/>
          <a:p>
            <a:r>
              <a:rPr lang="he-IL" dirty="0" smtClean="0">
                <a:solidFill>
                  <a:srgbClr val="FFFF00"/>
                </a:solidFill>
              </a:rPr>
              <a:t>קידום 6 יערות קהילתיים.</a:t>
            </a:r>
          </a:p>
          <a:p>
            <a:r>
              <a:rPr lang="he-IL" dirty="0" smtClean="0">
                <a:solidFill>
                  <a:srgbClr val="FFFF00"/>
                </a:solidFill>
              </a:rPr>
              <a:t>יער חולדה ובית הרצל-סיום הליך תכנון </a:t>
            </a:r>
            <a:r>
              <a:rPr lang="he-IL" dirty="0" err="1" smtClean="0">
                <a:solidFill>
                  <a:srgbClr val="FFFF00"/>
                </a:solidFill>
              </a:rPr>
              <a:t>פרוגרמטי</a:t>
            </a:r>
            <a:r>
              <a:rPr lang="he-IL" dirty="0" smtClean="0">
                <a:solidFill>
                  <a:srgbClr val="FFFF00"/>
                </a:solidFill>
              </a:rPr>
              <a:t>, בחירת חלופה נבחרת ופרסום מכרז לתכנון ביצוע.</a:t>
            </a:r>
          </a:p>
          <a:p>
            <a:r>
              <a:rPr lang="he-IL" dirty="0" smtClean="0">
                <a:solidFill>
                  <a:srgbClr val="FFFF00"/>
                </a:solidFill>
              </a:rPr>
              <a:t>העברת משרדי המרחב למבנה </a:t>
            </a:r>
            <a:r>
              <a:rPr lang="he-IL" dirty="0" err="1" smtClean="0">
                <a:solidFill>
                  <a:srgbClr val="FFFF00"/>
                </a:solidFill>
              </a:rPr>
              <a:t>חלופיץ</a:t>
            </a:r>
            <a:endParaRPr lang="he-IL" dirty="0" smtClean="0">
              <a:solidFill>
                <a:srgbClr val="FFFF00"/>
              </a:solidFill>
            </a:endParaRPr>
          </a:p>
          <a:p>
            <a:r>
              <a:rPr lang="he-IL" dirty="0" smtClean="0">
                <a:solidFill>
                  <a:srgbClr val="FFFF00"/>
                </a:solidFill>
              </a:rPr>
              <a:t>שדרוג תשתית המשתלה.</a:t>
            </a:r>
            <a:endParaRPr lang="he-IL" dirty="0">
              <a:solidFill>
                <a:srgbClr val="FFFF00"/>
              </a:solidFill>
            </a:endParaRPr>
          </a:p>
        </p:txBody>
      </p:sp>
    </p:spTree>
    <p:extLst>
      <p:ext uri="{BB962C8B-B14F-4D97-AF65-F5344CB8AC3E}">
        <p14:creationId xmlns:p14="http://schemas.microsoft.com/office/powerpoint/2010/main" val="30440626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1700808"/>
            <a:ext cx="9144000" cy="646331"/>
          </a:xfrm>
          <a:prstGeom prst="rect">
            <a:avLst/>
          </a:prstGeom>
          <a:noFill/>
          <a:ln w="9525">
            <a:noFill/>
            <a:miter lim="800000"/>
            <a:headEnd/>
            <a:tailEnd/>
          </a:ln>
          <a:effectLst/>
        </p:spPr>
        <p:txBody>
          <a:bodyPr wrap="square" anchor="ctr">
            <a:spAutoFit/>
          </a:bodyPr>
          <a:lstStyle/>
          <a:p>
            <a:pPr algn="ctr">
              <a:defRPr/>
            </a:pPr>
            <a:r>
              <a:rPr lang="he-IL" altLang="ja-JP"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הקרן הקימת לישראל</a:t>
            </a:r>
            <a:endParaRPr lang="he-IL" altLang="ja-JP"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מלבן 2"/>
          <p:cNvSpPr/>
          <p:nvPr/>
        </p:nvSpPr>
        <p:spPr>
          <a:xfrm>
            <a:off x="0" y="3105835"/>
            <a:ext cx="9144000" cy="1015663"/>
          </a:xfrm>
          <a:prstGeom prst="rect">
            <a:avLst/>
          </a:prstGeom>
        </p:spPr>
        <p:txBody>
          <a:bodyPr wrap="square">
            <a:spAutoFit/>
          </a:bodyPr>
          <a:lstStyle/>
          <a:p>
            <a:pPr algn="ctr"/>
            <a:r>
              <a:rPr lang="he-IL" sz="6000" dirty="0" smtClean="0">
                <a:solidFill>
                  <a:srgbClr val="FFFF00"/>
                </a:solidFill>
              </a:rPr>
              <a:t>קק"ל במספרים 2018</a:t>
            </a:r>
            <a:endParaRPr lang="he-IL" sz="6000" dirty="0">
              <a:solidFill>
                <a:srgbClr val="FFFF00"/>
              </a:solidFill>
            </a:endParaRPr>
          </a:p>
        </p:txBody>
      </p:sp>
      <p:pic>
        <p:nvPicPr>
          <p:cNvPr id="4" name="Picture 4" descr="KKL_COLOR_2lin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72248" y="260350"/>
            <a:ext cx="1199505" cy="136842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4" y="3140968"/>
            <a:ext cx="2232248" cy="3528392"/>
          </a:xfrm>
          <a:prstGeom prst="rect">
            <a:avLst/>
          </a:prstGeom>
          <a:ln w="38100" cap="sq">
            <a:noFill/>
            <a:prstDash val="solid"/>
            <a:miter lim="800000"/>
          </a:ln>
          <a:effectLst/>
        </p:spPr>
      </p:pic>
      <p:sp>
        <p:nvSpPr>
          <p:cNvPr id="5" name="TextBox 4"/>
          <p:cNvSpPr txBox="1"/>
          <p:nvPr/>
        </p:nvSpPr>
        <p:spPr>
          <a:xfrm>
            <a:off x="4788024" y="1124744"/>
            <a:ext cx="4219656" cy="5447645"/>
          </a:xfrm>
          <a:prstGeom prst="rect">
            <a:avLst/>
          </a:prstGeom>
          <a:noFill/>
        </p:spPr>
        <p:txBody>
          <a:bodyPr wrap="square" rtlCol="1">
            <a:spAutoFit/>
          </a:bodyPr>
          <a:lstStyle/>
          <a:p>
            <a:r>
              <a:rPr lang="he-IL" sz="2400" b="1" dirty="0" smtClean="0">
                <a:solidFill>
                  <a:schemeClr val="bg1"/>
                </a:solidFill>
              </a:rPr>
              <a:t>גבולות האזור:</a:t>
            </a:r>
          </a:p>
          <a:p>
            <a:r>
              <a:rPr lang="he-IL" sz="2000" dirty="0" smtClean="0">
                <a:solidFill>
                  <a:schemeClr val="bg1"/>
                </a:solidFill>
                <a:ea typeface="Times New Roman" pitchFamily="18" charset="0"/>
                <a:cs typeface="David" pitchFamily="34" charset="-79"/>
              </a:rPr>
              <a:t>בצפון – כביש 5</a:t>
            </a:r>
          </a:p>
          <a:p>
            <a:r>
              <a:rPr lang="he-IL" sz="2000" dirty="0" smtClean="0">
                <a:solidFill>
                  <a:schemeClr val="bg1"/>
                </a:solidFill>
                <a:ea typeface="Times New Roman" pitchFamily="18" charset="0"/>
                <a:cs typeface="David" pitchFamily="34" charset="-79"/>
              </a:rPr>
              <a:t>בדרום – יבנה, קריית גת</a:t>
            </a:r>
          </a:p>
          <a:p>
            <a:endParaRPr lang="he-IL"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r>
              <a:rPr lang="he-IL" sz="2400" b="1" dirty="0" smtClean="0">
                <a:solidFill>
                  <a:schemeClr val="bg1"/>
                </a:solidFill>
              </a:rPr>
              <a:t>מאפיינים עיקריים:</a:t>
            </a:r>
          </a:p>
          <a:p>
            <a:r>
              <a:rPr lang="he-IL" sz="2000" dirty="0" smtClean="0">
                <a:solidFill>
                  <a:schemeClr val="bg1"/>
                </a:solidFill>
                <a:ea typeface="Times New Roman" pitchFamily="18" charset="0"/>
                <a:cs typeface="David" pitchFamily="34" charset="-79"/>
              </a:rPr>
              <a:t>"ציר הגבעות" אשר היווה בעבר החצר האחורית של המדינה ושימש בעיקר לכרייה ושטחי אימונים.</a:t>
            </a:r>
          </a:p>
          <a:p>
            <a:r>
              <a:rPr lang="he-IL" sz="2000" dirty="0" smtClean="0">
                <a:solidFill>
                  <a:schemeClr val="bg1"/>
                </a:solidFill>
                <a:ea typeface="Times New Roman" pitchFamily="18" charset="0"/>
                <a:cs typeface="David" pitchFamily="34" charset="-79"/>
              </a:rPr>
              <a:t>בינוי מסיבי וסלילת כביש 6, גרמו בשנים האחרונות לחיתוך וגריעת יערות שניטעו בעבר ולמעשה להרחבת בינוי רצועת החוף מזרחה.</a:t>
            </a:r>
          </a:p>
          <a:p>
            <a:endParaRPr lang="he-IL"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r>
              <a:rPr lang="he-IL" sz="2400" b="1" dirty="0" smtClean="0">
                <a:solidFill>
                  <a:schemeClr val="bg1"/>
                </a:solidFill>
              </a:rPr>
              <a:t>אתרים עיקריים:</a:t>
            </a:r>
          </a:p>
          <a:p>
            <a:r>
              <a:rPr lang="he-IL" sz="2000" dirty="0" smtClean="0">
                <a:solidFill>
                  <a:schemeClr val="bg1"/>
                </a:solidFill>
                <a:ea typeface="Times New Roman" pitchFamily="18" charset="0"/>
                <a:cs typeface="David" pitchFamily="34" charset="-79"/>
              </a:rPr>
              <a:t>גוש היערות הגדול של יער בן שמן</a:t>
            </a:r>
          </a:p>
          <a:p>
            <a:r>
              <a:rPr lang="he-IL" sz="2000" dirty="0" smtClean="0">
                <a:solidFill>
                  <a:schemeClr val="bg1"/>
                </a:solidFill>
                <a:ea typeface="Times New Roman" pitchFamily="18" charset="0"/>
                <a:cs typeface="David" pitchFamily="34" charset="-79"/>
              </a:rPr>
              <a:t>פארק אילון (קנדה)</a:t>
            </a:r>
          </a:p>
          <a:p>
            <a:r>
              <a:rPr lang="he-IL" sz="2000" dirty="0" smtClean="0">
                <a:solidFill>
                  <a:schemeClr val="bg1"/>
                </a:solidFill>
                <a:ea typeface="Times New Roman" pitchFamily="18" charset="0"/>
                <a:cs typeface="David" pitchFamily="34" charset="-79"/>
              </a:rPr>
              <a:t> פארק בריטניה</a:t>
            </a:r>
          </a:p>
        </p:txBody>
      </p:sp>
      <p:sp>
        <p:nvSpPr>
          <p:cNvPr id="7" name="TextBox 6"/>
          <p:cNvSpPr txBox="1"/>
          <p:nvPr/>
        </p:nvSpPr>
        <p:spPr>
          <a:xfrm>
            <a:off x="4788024" y="188640"/>
            <a:ext cx="4219656" cy="646331"/>
          </a:xfrm>
          <a:prstGeom prst="rect">
            <a:avLst/>
          </a:prstGeom>
          <a:noFill/>
        </p:spPr>
        <p:txBody>
          <a:bodyPr wrap="square" rtlCol="1">
            <a:spAutoFit/>
          </a:bodyPr>
          <a:lstStyle/>
          <a:p>
            <a:r>
              <a:rPr lang="he-IL"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אזור השפלה - חוף</a:t>
            </a:r>
          </a:p>
        </p:txBody>
      </p:sp>
      <p:grpSp>
        <p:nvGrpSpPr>
          <p:cNvPr id="9" name="קבוצה 8"/>
          <p:cNvGrpSpPr/>
          <p:nvPr/>
        </p:nvGrpSpPr>
        <p:grpSpPr>
          <a:xfrm>
            <a:off x="467544" y="188640"/>
            <a:ext cx="4066948" cy="6468830"/>
            <a:chOff x="467544" y="188640"/>
            <a:chExt cx="4066948" cy="6468830"/>
          </a:xfrm>
        </p:grpSpPr>
        <p:pic>
          <p:nvPicPr>
            <p:cNvPr id="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44" y="188640"/>
              <a:ext cx="4066948" cy="64688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צורה חופשית 7"/>
            <p:cNvSpPr/>
            <p:nvPr/>
          </p:nvSpPr>
          <p:spPr>
            <a:xfrm>
              <a:off x="2150988" y="3952095"/>
              <a:ext cx="613945" cy="629033"/>
            </a:xfrm>
            <a:custGeom>
              <a:avLst/>
              <a:gdLst>
                <a:gd name="connsiteX0" fmla="*/ 583007 w 613945"/>
                <a:gd name="connsiteY0" fmla="*/ 0 h 629033"/>
                <a:gd name="connsiteX1" fmla="*/ 567664 w 613945"/>
                <a:gd name="connsiteY1" fmla="*/ 3068 h 629033"/>
                <a:gd name="connsiteX2" fmla="*/ 567664 w 613945"/>
                <a:gd name="connsiteY2" fmla="*/ 21479 h 629033"/>
                <a:gd name="connsiteX3" fmla="*/ 579938 w 613945"/>
                <a:gd name="connsiteY3" fmla="*/ 24547 h 629033"/>
                <a:gd name="connsiteX4" fmla="*/ 598349 w 613945"/>
                <a:gd name="connsiteY4" fmla="*/ 30684 h 629033"/>
                <a:gd name="connsiteX5" fmla="*/ 601417 w 613945"/>
                <a:gd name="connsiteY5" fmla="*/ 39890 h 629033"/>
                <a:gd name="connsiteX6" fmla="*/ 610623 w 613945"/>
                <a:gd name="connsiteY6" fmla="*/ 46026 h 629033"/>
                <a:gd name="connsiteX7" fmla="*/ 613691 w 613945"/>
                <a:gd name="connsiteY7" fmla="*/ 64437 h 629033"/>
                <a:gd name="connsiteX8" fmla="*/ 610623 w 613945"/>
                <a:gd name="connsiteY8" fmla="*/ 98190 h 629033"/>
                <a:gd name="connsiteX9" fmla="*/ 601417 w 613945"/>
                <a:gd name="connsiteY9" fmla="*/ 104327 h 629033"/>
                <a:gd name="connsiteX10" fmla="*/ 567664 w 613945"/>
                <a:gd name="connsiteY10" fmla="*/ 107396 h 629033"/>
                <a:gd name="connsiteX11" fmla="*/ 558459 w 613945"/>
                <a:gd name="connsiteY11" fmla="*/ 104327 h 629033"/>
                <a:gd name="connsiteX12" fmla="*/ 540048 w 613945"/>
                <a:gd name="connsiteY12" fmla="*/ 92053 h 629033"/>
                <a:gd name="connsiteX13" fmla="*/ 533911 w 613945"/>
                <a:gd name="connsiteY13" fmla="*/ 82848 h 629033"/>
                <a:gd name="connsiteX14" fmla="*/ 524706 w 613945"/>
                <a:gd name="connsiteY14" fmla="*/ 79780 h 629033"/>
                <a:gd name="connsiteX15" fmla="*/ 500158 w 613945"/>
                <a:gd name="connsiteY15" fmla="*/ 76711 h 629033"/>
                <a:gd name="connsiteX16" fmla="*/ 490953 w 613945"/>
                <a:gd name="connsiteY16" fmla="*/ 70574 h 629033"/>
                <a:gd name="connsiteX17" fmla="*/ 472542 w 613945"/>
                <a:gd name="connsiteY17" fmla="*/ 61369 h 629033"/>
                <a:gd name="connsiteX18" fmla="*/ 460268 w 613945"/>
                <a:gd name="connsiteY18" fmla="*/ 49095 h 629033"/>
                <a:gd name="connsiteX19" fmla="*/ 454131 w 613945"/>
                <a:gd name="connsiteY19" fmla="*/ 39890 h 629033"/>
                <a:gd name="connsiteX20" fmla="*/ 435721 w 613945"/>
                <a:gd name="connsiteY20" fmla="*/ 33753 h 629033"/>
                <a:gd name="connsiteX21" fmla="*/ 426515 w 613945"/>
                <a:gd name="connsiteY21" fmla="*/ 30684 h 629033"/>
                <a:gd name="connsiteX22" fmla="*/ 405036 w 613945"/>
                <a:gd name="connsiteY22" fmla="*/ 39890 h 629033"/>
                <a:gd name="connsiteX23" fmla="*/ 401968 w 613945"/>
                <a:gd name="connsiteY23" fmla="*/ 49095 h 629033"/>
                <a:gd name="connsiteX24" fmla="*/ 374352 w 613945"/>
                <a:gd name="connsiteY24" fmla="*/ 52163 h 629033"/>
                <a:gd name="connsiteX25" fmla="*/ 365146 w 613945"/>
                <a:gd name="connsiteY25" fmla="*/ 52163 h 629033"/>
                <a:gd name="connsiteX26" fmla="*/ 346735 w 613945"/>
                <a:gd name="connsiteY26" fmla="*/ 49095 h 629033"/>
                <a:gd name="connsiteX27" fmla="*/ 328325 w 613945"/>
                <a:gd name="connsiteY27" fmla="*/ 42958 h 629033"/>
                <a:gd name="connsiteX28" fmla="*/ 319119 w 613945"/>
                <a:gd name="connsiteY28" fmla="*/ 39890 h 629033"/>
                <a:gd name="connsiteX29" fmla="*/ 303777 w 613945"/>
                <a:gd name="connsiteY29" fmla="*/ 52163 h 629033"/>
                <a:gd name="connsiteX30" fmla="*/ 285366 w 613945"/>
                <a:gd name="connsiteY30" fmla="*/ 46026 h 629033"/>
                <a:gd name="connsiteX31" fmla="*/ 288435 w 613945"/>
                <a:gd name="connsiteY31" fmla="*/ 64437 h 629033"/>
                <a:gd name="connsiteX32" fmla="*/ 294572 w 613945"/>
                <a:gd name="connsiteY32" fmla="*/ 73643 h 629033"/>
                <a:gd name="connsiteX33" fmla="*/ 297640 w 613945"/>
                <a:gd name="connsiteY33" fmla="*/ 82848 h 629033"/>
                <a:gd name="connsiteX34" fmla="*/ 288435 w 613945"/>
                <a:gd name="connsiteY34" fmla="*/ 110464 h 629033"/>
                <a:gd name="connsiteX35" fmla="*/ 282298 w 613945"/>
                <a:gd name="connsiteY35" fmla="*/ 128875 h 629033"/>
                <a:gd name="connsiteX36" fmla="*/ 276161 w 613945"/>
                <a:gd name="connsiteY36" fmla="*/ 147286 h 629033"/>
                <a:gd name="connsiteX37" fmla="*/ 273093 w 613945"/>
                <a:gd name="connsiteY37" fmla="*/ 156491 h 629033"/>
                <a:gd name="connsiteX38" fmla="*/ 260819 w 613945"/>
                <a:gd name="connsiteY38" fmla="*/ 174902 h 629033"/>
                <a:gd name="connsiteX39" fmla="*/ 251613 w 613945"/>
                <a:gd name="connsiteY39" fmla="*/ 196381 h 629033"/>
                <a:gd name="connsiteX40" fmla="*/ 245476 w 613945"/>
                <a:gd name="connsiteY40" fmla="*/ 233202 h 629033"/>
                <a:gd name="connsiteX41" fmla="*/ 242408 w 613945"/>
                <a:gd name="connsiteY41" fmla="*/ 242408 h 629033"/>
                <a:gd name="connsiteX42" fmla="*/ 236271 w 613945"/>
                <a:gd name="connsiteY42" fmla="*/ 251613 h 629033"/>
                <a:gd name="connsiteX43" fmla="*/ 227066 w 613945"/>
                <a:gd name="connsiteY43" fmla="*/ 257750 h 629033"/>
                <a:gd name="connsiteX44" fmla="*/ 220929 w 613945"/>
                <a:gd name="connsiteY44" fmla="*/ 266955 h 629033"/>
                <a:gd name="connsiteX45" fmla="*/ 211723 w 613945"/>
                <a:gd name="connsiteY45" fmla="*/ 270024 h 629033"/>
                <a:gd name="connsiteX46" fmla="*/ 208655 w 613945"/>
                <a:gd name="connsiteY46" fmla="*/ 279229 h 629033"/>
                <a:gd name="connsiteX47" fmla="*/ 190244 w 613945"/>
                <a:gd name="connsiteY47" fmla="*/ 285366 h 629033"/>
                <a:gd name="connsiteX48" fmla="*/ 181039 w 613945"/>
                <a:gd name="connsiteY48" fmla="*/ 294571 h 629033"/>
                <a:gd name="connsiteX49" fmla="*/ 171833 w 613945"/>
                <a:gd name="connsiteY49" fmla="*/ 300708 h 629033"/>
                <a:gd name="connsiteX50" fmla="*/ 159560 w 613945"/>
                <a:gd name="connsiteY50" fmla="*/ 319119 h 629033"/>
                <a:gd name="connsiteX51" fmla="*/ 156491 w 613945"/>
                <a:gd name="connsiteY51" fmla="*/ 331393 h 629033"/>
                <a:gd name="connsiteX52" fmla="*/ 147286 w 613945"/>
                <a:gd name="connsiteY52" fmla="*/ 334461 h 629033"/>
                <a:gd name="connsiteX53" fmla="*/ 141149 w 613945"/>
                <a:gd name="connsiteY53" fmla="*/ 359009 h 629033"/>
                <a:gd name="connsiteX54" fmla="*/ 135012 w 613945"/>
                <a:gd name="connsiteY54" fmla="*/ 368214 h 629033"/>
                <a:gd name="connsiteX55" fmla="*/ 125807 w 613945"/>
                <a:gd name="connsiteY55" fmla="*/ 398899 h 629033"/>
                <a:gd name="connsiteX56" fmla="*/ 116601 w 613945"/>
                <a:gd name="connsiteY56" fmla="*/ 401967 h 629033"/>
                <a:gd name="connsiteX57" fmla="*/ 107396 w 613945"/>
                <a:gd name="connsiteY57" fmla="*/ 408104 h 629033"/>
                <a:gd name="connsiteX58" fmla="*/ 98191 w 613945"/>
                <a:gd name="connsiteY58" fmla="*/ 411173 h 629033"/>
                <a:gd name="connsiteX59" fmla="*/ 95122 w 613945"/>
                <a:gd name="connsiteY59" fmla="*/ 420378 h 629033"/>
                <a:gd name="connsiteX60" fmla="*/ 88985 w 613945"/>
                <a:gd name="connsiteY60" fmla="*/ 429584 h 629033"/>
                <a:gd name="connsiteX61" fmla="*/ 82848 w 613945"/>
                <a:gd name="connsiteY61" fmla="*/ 451063 h 629033"/>
                <a:gd name="connsiteX62" fmla="*/ 85917 w 613945"/>
                <a:gd name="connsiteY62" fmla="*/ 475610 h 629033"/>
                <a:gd name="connsiteX63" fmla="*/ 67506 w 613945"/>
                <a:gd name="connsiteY63" fmla="*/ 509363 h 629033"/>
                <a:gd name="connsiteX64" fmla="*/ 58301 w 613945"/>
                <a:gd name="connsiteY64" fmla="*/ 512432 h 629033"/>
                <a:gd name="connsiteX65" fmla="*/ 52164 w 613945"/>
                <a:gd name="connsiteY65" fmla="*/ 521637 h 629033"/>
                <a:gd name="connsiteX66" fmla="*/ 46027 w 613945"/>
                <a:gd name="connsiteY66" fmla="*/ 549253 h 629033"/>
                <a:gd name="connsiteX67" fmla="*/ 42958 w 613945"/>
                <a:gd name="connsiteY67" fmla="*/ 561527 h 629033"/>
                <a:gd name="connsiteX68" fmla="*/ 33753 w 613945"/>
                <a:gd name="connsiteY68" fmla="*/ 579938 h 629033"/>
                <a:gd name="connsiteX69" fmla="*/ 27616 w 613945"/>
                <a:gd name="connsiteY69" fmla="*/ 598349 h 629033"/>
                <a:gd name="connsiteX70" fmla="*/ 24548 w 613945"/>
                <a:gd name="connsiteY70" fmla="*/ 607554 h 629033"/>
                <a:gd name="connsiteX71" fmla="*/ 6137 w 613945"/>
                <a:gd name="connsiteY71" fmla="*/ 619828 h 629033"/>
                <a:gd name="connsiteX72" fmla="*/ 0 w 613945"/>
                <a:gd name="connsiteY72" fmla="*/ 629033 h 62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3945" h="629033">
                  <a:moveTo>
                    <a:pt x="583007" y="0"/>
                  </a:moveTo>
                  <a:cubicBezTo>
                    <a:pt x="577893" y="1023"/>
                    <a:pt x="572004" y="175"/>
                    <a:pt x="567664" y="3068"/>
                  </a:cubicBezTo>
                  <a:cubicBezTo>
                    <a:pt x="563201" y="6043"/>
                    <a:pt x="563946" y="18504"/>
                    <a:pt x="567664" y="21479"/>
                  </a:cubicBezTo>
                  <a:cubicBezTo>
                    <a:pt x="570957" y="24114"/>
                    <a:pt x="575899" y="23335"/>
                    <a:pt x="579938" y="24547"/>
                  </a:cubicBezTo>
                  <a:cubicBezTo>
                    <a:pt x="586134" y="26406"/>
                    <a:pt x="598349" y="30684"/>
                    <a:pt x="598349" y="30684"/>
                  </a:cubicBezTo>
                  <a:cubicBezTo>
                    <a:pt x="599372" y="33753"/>
                    <a:pt x="599396" y="37364"/>
                    <a:pt x="601417" y="39890"/>
                  </a:cubicBezTo>
                  <a:cubicBezTo>
                    <a:pt x="603721" y="42770"/>
                    <a:pt x="608974" y="42728"/>
                    <a:pt x="610623" y="46026"/>
                  </a:cubicBezTo>
                  <a:cubicBezTo>
                    <a:pt x="613405" y="51591"/>
                    <a:pt x="612668" y="58300"/>
                    <a:pt x="613691" y="64437"/>
                  </a:cubicBezTo>
                  <a:cubicBezTo>
                    <a:pt x="612668" y="75688"/>
                    <a:pt x="613945" y="87392"/>
                    <a:pt x="610623" y="98190"/>
                  </a:cubicBezTo>
                  <a:cubicBezTo>
                    <a:pt x="609538" y="101715"/>
                    <a:pt x="605023" y="103554"/>
                    <a:pt x="601417" y="104327"/>
                  </a:cubicBezTo>
                  <a:cubicBezTo>
                    <a:pt x="590370" y="106694"/>
                    <a:pt x="578915" y="106373"/>
                    <a:pt x="567664" y="107396"/>
                  </a:cubicBezTo>
                  <a:cubicBezTo>
                    <a:pt x="564596" y="106373"/>
                    <a:pt x="561286" y="105898"/>
                    <a:pt x="558459" y="104327"/>
                  </a:cubicBezTo>
                  <a:cubicBezTo>
                    <a:pt x="552012" y="100745"/>
                    <a:pt x="540048" y="92053"/>
                    <a:pt x="540048" y="92053"/>
                  </a:cubicBezTo>
                  <a:cubicBezTo>
                    <a:pt x="538002" y="88985"/>
                    <a:pt x="536791" y="85152"/>
                    <a:pt x="533911" y="82848"/>
                  </a:cubicBezTo>
                  <a:cubicBezTo>
                    <a:pt x="531385" y="80828"/>
                    <a:pt x="527888" y="80359"/>
                    <a:pt x="524706" y="79780"/>
                  </a:cubicBezTo>
                  <a:cubicBezTo>
                    <a:pt x="516593" y="78305"/>
                    <a:pt x="508341" y="77734"/>
                    <a:pt x="500158" y="76711"/>
                  </a:cubicBezTo>
                  <a:cubicBezTo>
                    <a:pt x="497090" y="74665"/>
                    <a:pt x="494251" y="72223"/>
                    <a:pt x="490953" y="70574"/>
                  </a:cubicBezTo>
                  <a:cubicBezTo>
                    <a:pt x="465540" y="57867"/>
                    <a:pt x="498931" y="78961"/>
                    <a:pt x="472542" y="61369"/>
                  </a:cubicBezTo>
                  <a:cubicBezTo>
                    <a:pt x="465849" y="41284"/>
                    <a:pt x="475145" y="60996"/>
                    <a:pt x="460268" y="49095"/>
                  </a:cubicBezTo>
                  <a:cubicBezTo>
                    <a:pt x="457388" y="46791"/>
                    <a:pt x="457258" y="41845"/>
                    <a:pt x="454131" y="39890"/>
                  </a:cubicBezTo>
                  <a:cubicBezTo>
                    <a:pt x="448646" y="36462"/>
                    <a:pt x="441858" y="35799"/>
                    <a:pt x="435721" y="33753"/>
                  </a:cubicBezTo>
                  <a:lnTo>
                    <a:pt x="426515" y="30684"/>
                  </a:lnTo>
                  <a:cubicBezTo>
                    <a:pt x="419146" y="32527"/>
                    <a:pt x="410333" y="33269"/>
                    <a:pt x="405036" y="39890"/>
                  </a:cubicBezTo>
                  <a:cubicBezTo>
                    <a:pt x="403016" y="42416"/>
                    <a:pt x="404971" y="47894"/>
                    <a:pt x="401968" y="49095"/>
                  </a:cubicBezTo>
                  <a:cubicBezTo>
                    <a:pt x="393368" y="52535"/>
                    <a:pt x="383557" y="51140"/>
                    <a:pt x="374352" y="52163"/>
                  </a:cubicBezTo>
                  <a:cubicBezTo>
                    <a:pt x="368129" y="70831"/>
                    <a:pt x="375344" y="57262"/>
                    <a:pt x="365146" y="52163"/>
                  </a:cubicBezTo>
                  <a:cubicBezTo>
                    <a:pt x="359581" y="49381"/>
                    <a:pt x="352872" y="50118"/>
                    <a:pt x="346735" y="49095"/>
                  </a:cubicBezTo>
                  <a:lnTo>
                    <a:pt x="328325" y="42958"/>
                  </a:lnTo>
                  <a:lnTo>
                    <a:pt x="319119" y="39890"/>
                  </a:lnTo>
                  <a:cubicBezTo>
                    <a:pt x="315184" y="45793"/>
                    <a:pt x="312976" y="53185"/>
                    <a:pt x="303777" y="52163"/>
                  </a:cubicBezTo>
                  <a:cubicBezTo>
                    <a:pt x="297348" y="51448"/>
                    <a:pt x="285366" y="46026"/>
                    <a:pt x="285366" y="46026"/>
                  </a:cubicBezTo>
                  <a:cubicBezTo>
                    <a:pt x="286389" y="52163"/>
                    <a:pt x="286467" y="58535"/>
                    <a:pt x="288435" y="64437"/>
                  </a:cubicBezTo>
                  <a:cubicBezTo>
                    <a:pt x="289601" y="67936"/>
                    <a:pt x="292923" y="70344"/>
                    <a:pt x="294572" y="73643"/>
                  </a:cubicBezTo>
                  <a:cubicBezTo>
                    <a:pt x="296018" y="76536"/>
                    <a:pt x="296617" y="79780"/>
                    <a:pt x="297640" y="82848"/>
                  </a:cubicBezTo>
                  <a:cubicBezTo>
                    <a:pt x="290731" y="124307"/>
                    <a:pt x="299941" y="84577"/>
                    <a:pt x="288435" y="110464"/>
                  </a:cubicBezTo>
                  <a:cubicBezTo>
                    <a:pt x="285808" y="116375"/>
                    <a:pt x="284344" y="122738"/>
                    <a:pt x="282298" y="128875"/>
                  </a:cubicBezTo>
                  <a:lnTo>
                    <a:pt x="276161" y="147286"/>
                  </a:lnTo>
                  <a:cubicBezTo>
                    <a:pt x="275138" y="150354"/>
                    <a:pt x="274887" y="153800"/>
                    <a:pt x="273093" y="156491"/>
                  </a:cubicBezTo>
                  <a:cubicBezTo>
                    <a:pt x="269002" y="162628"/>
                    <a:pt x="263152" y="167905"/>
                    <a:pt x="260819" y="174902"/>
                  </a:cubicBezTo>
                  <a:cubicBezTo>
                    <a:pt x="256303" y="188446"/>
                    <a:pt x="259196" y="181214"/>
                    <a:pt x="251613" y="196381"/>
                  </a:cubicBezTo>
                  <a:cubicBezTo>
                    <a:pt x="249567" y="208655"/>
                    <a:pt x="249410" y="221397"/>
                    <a:pt x="245476" y="233202"/>
                  </a:cubicBezTo>
                  <a:cubicBezTo>
                    <a:pt x="244453" y="236271"/>
                    <a:pt x="243854" y="239515"/>
                    <a:pt x="242408" y="242408"/>
                  </a:cubicBezTo>
                  <a:cubicBezTo>
                    <a:pt x="240759" y="245706"/>
                    <a:pt x="238879" y="249005"/>
                    <a:pt x="236271" y="251613"/>
                  </a:cubicBezTo>
                  <a:cubicBezTo>
                    <a:pt x="233663" y="254221"/>
                    <a:pt x="230134" y="255704"/>
                    <a:pt x="227066" y="257750"/>
                  </a:cubicBezTo>
                  <a:cubicBezTo>
                    <a:pt x="225020" y="260818"/>
                    <a:pt x="223809" y="264651"/>
                    <a:pt x="220929" y="266955"/>
                  </a:cubicBezTo>
                  <a:cubicBezTo>
                    <a:pt x="218403" y="268976"/>
                    <a:pt x="214010" y="267737"/>
                    <a:pt x="211723" y="270024"/>
                  </a:cubicBezTo>
                  <a:cubicBezTo>
                    <a:pt x="209436" y="272311"/>
                    <a:pt x="211287" y="277349"/>
                    <a:pt x="208655" y="279229"/>
                  </a:cubicBezTo>
                  <a:cubicBezTo>
                    <a:pt x="203391" y="282989"/>
                    <a:pt x="190244" y="285366"/>
                    <a:pt x="190244" y="285366"/>
                  </a:cubicBezTo>
                  <a:cubicBezTo>
                    <a:pt x="187176" y="288434"/>
                    <a:pt x="184373" y="291793"/>
                    <a:pt x="181039" y="294571"/>
                  </a:cubicBezTo>
                  <a:cubicBezTo>
                    <a:pt x="178206" y="296932"/>
                    <a:pt x="174262" y="297932"/>
                    <a:pt x="171833" y="300708"/>
                  </a:cubicBezTo>
                  <a:cubicBezTo>
                    <a:pt x="166976" y="306259"/>
                    <a:pt x="159560" y="319119"/>
                    <a:pt x="159560" y="319119"/>
                  </a:cubicBezTo>
                  <a:cubicBezTo>
                    <a:pt x="158537" y="323210"/>
                    <a:pt x="159126" y="328100"/>
                    <a:pt x="156491" y="331393"/>
                  </a:cubicBezTo>
                  <a:cubicBezTo>
                    <a:pt x="154471" y="333919"/>
                    <a:pt x="148857" y="331634"/>
                    <a:pt x="147286" y="334461"/>
                  </a:cubicBezTo>
                  <a:cubicBezTo>
                    <a:pt x="143190" y="341834"/>
                    <a:pt x="145828" y="351991"/>
                    <a:pt x="141149" y="359009"/>
                  </a:cubicBezTo>
                  <a:lnTo>
                    <a:pt x="135012" y="368214"/>
                  </a:lnTo>
                  <a:cubicBezTo>
                    <a:pt x="133917" y="372596"/>
                    <a:pt x="127845" y="398220"/>
                    <a:pt x="125807" y="398899"/>
                  </a:cubicBezTo>
                  <a:lnTo>
                    <a:pt x="116601" y="401967"/>
                  </a:lnTo>
                  <a:cubicBezTo>
                    <a:pt x="113533" y="404013"/>
                    <a:pt x="110694" y="406455"/>
                    <a:pt x="107396" y="408104"/>
                  </a:cubicBezTo>
                  <a:cubicBezTo>
                    <a:pt x="104503" y="409551"/>
                    <a:pt x="100478" y="408886"/>
                    <a:pt x="98191" y="411173"/>
                  </a:cubicBezTo>
                  <a:cubicBezTo>
                    <a:pt x="95904" y="413460"/>
                    <a:pt x="96569" y="417485"/>
                    <a:pt x="95122" y="420378"/>
                  </a:cubicBezTo>
                  <a:cubicBezTo>
                    <a:pt x="93473" y="423677"/>
                    <a:pt x="91031" y="426515"/>
                    <a:pt x="88985" y="429584"/>
                  </a:cubicBezTo>
                  <a:cubicBezTo>
                    <a:pt x="87539" y="433923"/>
                    <a:pt x="82848" y="447213"/>
                    <a:pt x="82848" y="451063"/>
                  </a:cubicBezTo>
                  <a:cubicBezTo>
                    <a:pt x="82848" y="459309"/>
                    <a:pt x="84894" y="467428"/>
                    <a:pt x="85917" y="475610"/>
                  </a:cubicBezTo>
                  <a:cubicBezTo>
                    <a:pt x="82072" y="514056"/>
                    <a:pt x="93058" y="502975"/>
                    <a:pt x="67506" y="509363"/>
                  </a:cubicBezTo>
                  <a:cubicBezTo>
                    <a:pt x="64368" y="510147"/>
                    <a:pt x="61369" y="511409"/>
                    <a:pt x="58301" y="512432"/>
                  </a:cubicBezTo>
                  <a:cubicBezTo>
                    <a:pt x="56255" y="515500"/>
                    <a:pt x="53813" y="518339"/>
                    <a:pt x="52164" y="521637"/>
                  </a:cubicBezTo>
                  <a:cubicBezTo>
                    <a:pt x="48182" y="529601"/>
                    <a:pt x="47599" y="541392"/>
                    <a:pt x="46027" y="549253"/>
                  </a:cubicBezTo>
                  <a:cubicBezTo>
                    <a:pt x="45200" y="553388"/>
                    <a:pt x="44117" y="557472"/>
                    <a:pt x="42958" y="561527"/>
                  </a:cubicBezTo>
                  <a:cubicBezTo>
                    <a:pt x="36242" y="585035"/>
                    <a:pt x="44514" y="555725"/>
                    <a:pt x="33753" y="579938"/>
                  </a:cubicBezTo>
                  <a:cubicBezTo>
                    <a:pt x="31126" y="585849"/>
                    <a:pt x="29662" y="592212"/>
                    <a:pt x="27616" y="598349"/>
                  </a:cubicBezTo>
                  <a:cubicBezTo>
                    <a:pt x="26593" y="601417"/>
                    <a:pt x="27239" y="605760"/>
                    <a:pt x="24548" y="607554"/>
                  </a:cubicBezTo>
                  <a:lnTo>
                    <a:pt x="6137" y="619828"/>
                  </a:lnTo>
                  <a:lnTo>
                    <a:pt x="0" y="629033"/>
                  </a:lnTo>
                </a:path>
              </a:pathLst>
            </a:custGeom>
            <a:ln w="12700">
              <a:solidFill>
                <a:srgbClr val="174DF9"/>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dirty="0"/>
            </a:p>
          </p:txBody>
        </p:sp>
      </p:grpSp>
      <p:pic>
        <p:nvPicPr>
          <p:cNvPr id="13314" name="Picture 2" descr="http://lmsweb.kkl.org.il/topsrch/datafile/wwwm5899.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91880" y="5229200"/>
            <a:ext cx="2304256" cy="153560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additive="base">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additive="base">
                                        <p:cTn id="2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 calcmode="lin" valueType="num">
                                      <p:cBhvr additive="base">
                                        <p:cTn id="3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anim calcmode="lin" valueType="num">
                                      <p:cBhvr additive="base">
                                        <p:cTn id="39"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anim calcmode="lin" valueType="num">
                                      <p:cBhvr additive="base">
                                        <p:cTn id="43"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anim calcmode="lin" valueType="num">
                                      <p:cBhvr additive="base">
                                        <p:cTn id="47"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a:ext>
            </a:extLst>
          </a:blip>
          <a:srcRect r="-16281"/>
          <a:stretch>
            <a:fillRect/>
          </a:stretch>
        </p:blipFill>
        <p:spPr bwMode="auto">
          <a:xfrm>
            <a:off x="1691680" y="3356992"/>
            <a:ext cx="3312368" cy="3320752"/>
          </a:xfrm>
          <a:prstGeom prst="rect">
            <a:avLst/>
          </a:prstGeom>
          <a:ln>
            <a:noFill/>
          </a:ln>
          <a:effectLst/>
        </p:spPr>
      </p:pic>
      <p:sp>
        <p:nvSpPr>
          <p:cNvPr id="12" name="TextBox 11"/>
          <p:cNvSpPr txBox="1"/>
          <p:nvPr/>
        </p:nvSpPr>
        <p:spPr>
          <a:xfrm>
            <a:off x="7020272" y="44624"/>
            <a:ext cx="1947969" cy="646331"/>
          </a:xfrm>
          <a:prstGeom prst="rect">
            <a:avLst/>
          </a:prstGeom>
          <a:noFill/>
        </p:spPr>
        <p:txBody>
          <a:bodyPr wrap="none" rtlCol="1">
            <a:spAutoFit/>
          </a:bodyPr>
          <a:lstStyle/>
          <a:p>
            <a:r>
              <a:rPr lang="he-IL"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אזור ההר</a:t>
            </a:r>
          </a:p>
        </p:txBody>
      </p:sp>
      <p:sp>
        <p:nvSpPr>
          <p:cNvPr id="6" name="TextBox 5"/>
          <p:cNvSpPr txBox="1"/>
          <p:nvPr/>
        </p:nvSpPr>
        <p:spPr>
          <a:xfrm>
            <a:off x="5764509" y="620688"/>
            <a:ext cx="3199979" cy="2769989"/>
          </a:xfrm>
          <a:prstGeom prst="rect">
            <a:avLst/>
          </a:prstGeom>
          <a:noFill/>
        </p:spPr>
        <p:txBody>
          <a:bodyPr wrap="none" rtlCol="1">
            <a:spAutoFit/>
          </a:bodyPr>
          <a:lstStyle/>
          <a:p>
            <a:endParaRPr lang="he-IL"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r>
              <a:rPr lang="he-IL" sz="2400" b="1" dirty="0" smtClean="0">
                <a:solidFill>
                  <a:schemeClr val="bg1"/>
                </a:solidFill>
              </a:rPr>
              <a:t>גבולות האזור:</a:t>
            </a:r>
          </a:p>
          <a:p>
            <a:r>
              <a:rPr lang="he-IL" dirty="0" smtClean="0">
                <a:solidFill>
                  <a:schemeClr val="bg1"/>
                </a:solidFill>
              </a:rPr>
              <a:t>במערב – כביש 38</a:t>
            </a:r>
          </a:p>
          <a:p>
            <a:r>
              <a:rPr lang="he-IL" dirty="0" smtClean="0">
                <a:solidFill>
                  <a:schemeClr val="bg1"/>
                </a:solidFill>
              </a:rPr>
              <a:t>בדרום – יתיר</a:t>
            </a:r>
          </a:p>
          <a:p>
            <a:endParaRPr lang="he-IL" b="1" dirty="0" smtClean="0">
              <a:solidFill>
                <a:schemeClr val="bg1"/>
              </a:solidFill>
            </a:endParaRPr>
          </a:p>
          <a:p>
            <a:r>
              <a:rPr lang="he-IL" sz="2400" b="1" dirty="0" smtClean="0">
                <a:solidFill>
                  <a:schemeClr val="bg1"/>
                </a:solidFill>
              </a:rPr>
              <a:t>אתרים עיקריים:</a:t>
            </a:r>
          </a:p>
          <a:p>
            <a:r>
              <a:rPr lang="he-IL" dirty="0" smtClean="0">
                <a:solidFill>
                  <a:schemeClr val="bg1"/>
                </a:solidFill>
              </a:rPr>
              <a:t>יערות פרוזדור ירושלים</a:t>
            </a:r>
          </a:p>
          <a:p>
            <a:r>
              <a:rPr lang="he-IL" dirty="0" smtClean="0">
                <a:solidFill>
                  <a:schemeClr val="bg1"/>
                </a:solidFill>
              </a:rPr>
              <a:t>יער ירושלים</a:t>
            </a:r>
          </a:p>
          <a:p>
            <a:r>
              <a:rPr lang="he-IL" dirty="0" smtClean="0">
                <a:solidFill>
                  <a:schemeClr val="bg1"/>
                </a:solidFill>
              </a:rPr>
              <a:t>מכלול יואב - עדולם - מטה יהודה</a:t>
            </a:r>
          </a:p>
        </p:txBody>
      </p:sp>
      <p:pic>
        <p:nvPicPr>
          <p:cNvPr id="12290" name="Picture 2" descr="http://lmsweb.kkl.org.il/topsrch/datafile/wwwm5894.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16096" y="3753036"/>
            <a:ext cx="3776384" cy="2832288"/>
          </a:xfrm>
          <a:prstGeom prst="rect">
            <a:avLst/>
          </a:prstGeom>
          <a:noFill/>
        </p:spPr>
      </p:pic>
      <p:grpSp>
        <p:nvGrpSpPr>
          <p:cNvPr id="14" name="קבוצה 13"/>
          <p:cNvGrpSpPr/>
          <p:nvPr/>
        </p:nvGrpSpPr>
        <p:grpSpPr>
          <a:xfrm>
            <a:off x="467544" y="188640"/>
            <a:ext cx="4066948" cy="6468830"/>
            <a:chOff x="467544" y="188640"/>
            <a:chExt cx="4066948" cy="6468830"/>
          </a:xfrm>
        </p:grpSpPr>
        <p:pic>
          <p:nvPicPr>
            <p:cNvPr id="13"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544" y="188640"/>
              <a:ext cx="4066948" cy="64688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צורה חופשית 10"/>
            <p:cNvSpPr/>
            <p:nvPr/>
          </p:nvSpPr>
          <p:spPr>
            <a:xfrm>
              <a:off x="2150988" y="3964446"/>
              <a:ext cx="613945" cy="629033"/>
            </a:xfrm>
            <a:custGeom>
              <a:avLst/>
              <a:gdLst>
                <a:gd name="connsiteX0" fmla="*/ 583007 w 613945"/>
                <a:gd name="connsiteY0" fmla="*/ 0 h 629033"/>
                <a:gd name="connsiteX1" fmla="*/ 567664 w 613945"/>
                <a:gd name="connsiteY1" fmla="*/ 3068 h 629033"/>
                <a:gd name="connsiteX2" fmla="*/ 567664 w 613945"/>
                <a:gd name="connsiteY2" fmla="*/ 21479 h 629033"/>
                <a:gd name="connsiteX3" fmla="*/ 579938 w 613945"/>
                <a:gd name="connsiteY3" fmla="*/ 24547 h 629033"/>
                <a:gd name="connsiteX4" fmla="*/ 598349 w 613945"/>
                <a:gd name="connsiteY4" fmla="*/ 30684 h 629033"/>
                <a:gd name="connsiteX5" fmla="*/ 601417 w 613945"/>
                <a:gd name="connsiteY5" fmla="*/ 39890 h 629033"/>
                <a:gd name="connsiteX6" fmla="*/ 610623 w 613945"/>
                <a:gd name="connsiteY6" fmla="*/ 46026 h 629033"/>
                <a:gd name="connsiteX7" fmla="*/ 613691 w 613945"/>
                <a:gd name="connsiteY7" fmla="*/ 64437 h 629033"/>
                <a:gd name="connsiteX8" fmla="*/ 610623 w 613945"/>
                <a:gd name="connsiteY8" fmla="*/ 98190 h 629033"/>
                <a:gd name="connsiteX9" fmla="*/ 601417 w 613945"/>
                <a:gd name="connsiteY9" fmla="*/ 104327 h 629033"/>
                <a:gd name="connsiteX10" fmla="*/ 567664 w 613945"/>
                <a:gd name="connsiteY10" fmla="*/ 107396 h 629033"/>
                <a:gd name="connsiteX11" fmla="*/ 558459 w 613945"/>
                <a:gd name="connsiteY11" fmla="*/ 104327 h 629033"/>
                <a:gd name="connsiteX12" fmla="*/ 540048 w 613945"/>
                <a:gd name="connsiteY12" fmla="*/ 92053 h 629033"/>
                <a:gd name="connsiteX13" fmla="*/ 533911 w 613945"/>
                <a:gd name="connsiteY13" fmla="*/ 82848 h 629033"/>
                <a:gd name="connsiteX14" fmla="*/ 524706 w 613945"/>
                <a:gd name="connsiteY14" fmla="*/ 79780 h 629033"/>
                <a:gd name="connsiteX15" fmla="*/ 500158 w 613945"/>
                <a:gd name="connsiteY15" fmla="*/ 76711 h 629033"/>
                <a:gd name="connsiteX16" fmla="*/ 490953 w 613945"/>
                <a:gd name="connsiteY16" fmla="*/ 70574 h 629033"/>
                <a:gd name="connsiteX17" fmla="*/ 472542 w 613945"/>
                <a:gd name="connsiteY17" fmla="*/ 61369 h 629033"/>
                <a:gd name="connsiteX18" fmla="*/ 460268 w 613945"/>
                <a:gd name="connsiteY18" fmla="*/ 49095 h 629033"/>
                <a:gd name="connsiteX19" fmla="*/ 454131 w 613945"/>
                <a:gd name="connsiteY19" fmla="*/ 39890 h 629033"/>
                <a:gd name="connsiteX20" fmla="*/ 435721 w 613945"/>
                <a:gd name="connsiteY20" fmla="*/ 33753 h 629033"/>
                <a:gd name="connsiteX21" fmla="*/ 426515 w 613945"/>
                <a:gd name="connsiteY21" fmla="*/ 30684 h 629033"/>
                <a:gd name="connsiteX22" fmla="*/ 405036 w 613945"/>
                <a:gd name="connsiteY22" fmla="*/ 39890 h 629033"/>
                <a:gd name="connsiteX23" fmla="*/ 401968 w 613945"/>
                <a:gd name="connsiteY23" fmla="*/ 49095 h 629033"/>
                <a:gd name="connsiteX24" fmla="*/ 374352 w 613945"/>
                <a:gd name="connsiteY24" fmla="*/ 52163 h 629033"/>
                <a:gd name="connsiteX25" fmla="*/ 365146 w 613945"/>
                <a:gd name="connsiteY25" fmla="*/ 52163 h 629033"/>
                <a:gd name="connsiteX26" fmla="*/ 346735 w 613945"/>
                <a:gd name="connsiteY26" fmla="*/ 49095 h 629033"/>
                <a:gd name="connsiteX27" fmla="*/ 328325 w 613945"/>
                <a:gd name="connsiteY27" fmla="*/ 42958 h 629033"/>
                <a:gd name="connsiteX28" fmla="*/ 319119 w 613945"/>
                <a:gd name="connsiteY28" fmla="*/ 39890 h 629033"/>
                <a:gd name="connsiteX29" fmla="*/ 303777 w 613945"/>
                <a:gd name="connsiteY29" fmla="*/ 52163 h 629033"/>
                <a:gd name="connsiteX30" fmla="*/ 285366 w 613945"/>
                <a:gd name="connsiteY30" fmla="*/ 46026 h 629033"/>
                <a:gd name="connsiteX31" fmla="*/ 288435 w 613945"/>
                <a:gd name="connsiteY31" fmla="*/ 64437 h 629033"/>
                <a:gd name="connsiteX32" fmla="*/ 294572 w 613945"/>
                <a:gd name="connsiteY32" fmla="*/ 73643 h 629033"/>
                <a:gd name="connsiteX33" fmla="*/ 297640 w 613945"/>
                <a:gd name="connsiteY33" fmla="*/ 82848 h 629033"/>
                <a:gd name="connsiteX34" fmla="*/ 288435 w 613945"/>
                <a:gd name="connsiteY34" fmla="*/ 110464 h 629033"/>
                <a:gd name="connsiteX35" fmla="*/ 282298 w 613945"/>
                <a:gd name="connsiteY35" fmla="*/ 128875 h 629033"/>
                <a:gd name="connsiteX36" fmla="*/ 276161 w 613945"/>
                <a:gd name="connsiteY36" fmla="*/ 147286 h 629033"/>
                <a:gd name="connsiteX37" fmla="*/ 273093 w 613945"/>
                <a:gd name="connsiteY37" fmla="*/ 156491 h 629033"/>
                <a:gd name="connsiteX38" fmla="*/ 260819 w 613945"/>
                <a:gd name="connsiteY38" fmla="*/ 174902 h 629033"/>
                <a:gd name="connsiteX39" fmla="*/ 251613 w 613945"/>
                <a:gd name="connsiteY39" fmla="*/ 196381 h 629033"/>
                <a:gd name="connsiteX40" fmla="*/ 245476 w 613945"/>
                <a:gd name="connsiteY40" fmla="*/ 233202 h 629033"/>
                <a:gd name="connsiteX41" fmla="*/ 242408 w 613945"/>
                <a:gd name="connsiteY41" fmla="*/ 242408 h 629033"/>
                <a:gd name="connsiteX42" fmla="*/ 236271 w 613945"/>
                <a:gd name="connsiteY42" fmla="*/ 251613 h 629033"/>
                <a:gd name="connsiteX43" fmla="*/ 227066 w 613945"/>
                <a:gd name="connsiteY43" fmla="*/ 257750 h 629033"/>
                <a:gd name="connsiteX44" fmla="*/ 220929 w 613945"/>
                <a:gd name="connsiteY44" fmla="*/ 266955 h 629033"/>
                <a:gd name="connsiteX45" fmla="*/ 211723 w 613945"/>
                <a:gd name="connsiteY45" fmla="*/ 270024 h 629033"/>
                <a:gd name="connsiteX46" fmla="*/ 208655 w 613945"/>
                <a:gd name="connsiteY46" fmla="*/ 279229 h 629033"/>
                <a:gd name="connsiteX47" fmla="*/ 190244 w 613945"/>
                <a:gd name="connsiteY47" fmla="*/ 285366 h 629033"/>
                <a:gd name="connsiteX48" fmla="*/ 181039 w 613945"/>
                <a:gd name="connsiteY48" fmla="*/ 294571 h 629033"/>
                <a:gd name="connsiteX49" fmla="*/ 171833 w 613945"/>
                <a:gd name="connsiteY49" fmla="*/ 300708 h 629033"/>
                <a:gd name="connsiteX50" fmla="*/ 159560 w 613945"/>
                <a:gd name="connsiteY50" fmla="*/ 319119 h 629033"/>
                <a:gd name="connsiteX51" fmla="*/ 156491 w 613945"/>
                <a:gd name="connsiteY51" fmla="*/ 331393 h 629033"/>
                <a:gd name="connsiteX52" fmla="*/ 147286 w 613945"/>
                <a:gd name="connsiteY52" fmla="*/ 334461 h 629033"/>
                <a:gd name="connsiteX53" fmla="*/ 141149 w 613945"/>
                <a:gd name="connsiteY53" fmla="*/ 359009 h 629033"/>
                <a:gd name="connsiteX54" fmla="*/ 135012 w 613945"/>
                <a:gd name="connsiteY54" fmla="*/ 368214 h 629033"/>
                <a:gd name="connsiteX55" fmla="*/ 125807 w 613945"/>
                <a:gd name="connsiteY55" fmla="*/ 398899 h 629033"/>
                <a:gd name="connsiteX56" fmla="*/ 116601 w 613945"/>
                <a:gd name="connsiteY56" fmla="*/ 401967 h 629033"/>
                <a:gd name="connsiteX57" fmla="*/ 107396 w 613945"/>
                <a:gd name="connsiteY57" fmla="*/ 408104 h 629033"/>
                <a:gd name="connsiteX58" fmla="*/ 98191 w 613945"/>
                <a:gd name="connsiteY58" fmla="*/ 411173 h 629033"/>
                <a:gd name="connsiteX59" fmla="*/ 95122 w 613945"/>
                <a:gd name="connsiteY59" fmla="*/ 420378 h 629033"/>
                <a:gd name="connsiteX60" fmla="*/ 88985 w 613945"/>
                <a:gd name="connsiteY60" fmla="*/ 429584 h 629033"/>
                <a:gd name="connsiteX61" fmla="*/ 82848 w 613945"/>
                <a:gd name="connsiteY61" fmla="*/ 451063 h 629033"/>
                <a:gd name="connsiteX62" fmla="*/ 85917 w 613945"/>
                <a:gd name="connsiteY62" fmla="*/ 475610 h 629033"/>
                <a:gd name="connsiteX63" fmla="*/ 67506 w 613945"/>
                <a:gd name="connsiteY63" fmla="*/ 509363 h 629033"/>
                <a:gd name="connsiteX64" fmla="*/ 58301 w 613945"/>
                <a:gd name="connsiteY64" fmla="*/ 512432 h 629033"/>
                <a:gd name="connsiteX65" fmla="*/ 52164 w 613945"/>
                <a:gd name="connsiteY65" fmla="*/ 521637 h 629033"/>
                <a:gd name="connsiteX66" fmla="*/ 46027 w 613945"/>
                <a:gd name="connsiteY66" fmla="*/ 549253 h 629033"/>
                <a:gd name="connsiteX67" fmla="*/ 42958 w 613945"/>
                <a:gd name="connsiteY67" fmla="*/ 561527 h 629033"/>
                <a:gd name="connsiteX68" fmla="*/ 33753 w 613945"/>
                <a:gd name="connsiteY68" fmla="*/ 579938 h 629033"/>
                <a:gd name="connsiteX69" fmla="*/ 27616 w 613945"/>
                <a:gd name="connsiteY69" fmla="*/ 598349 h 629033"/>
                <a:gd name="connsiteX70" fmla="*/ 24548 w 613945"/>
                <a:gd name="connsiteY70" fmla="*/ 607554 h 629033"/>
                <a:gd name="connsiteX71" fmla="*/ 6137 w 613945"/>
                <a:gd name="connsiteY71" fmla="*/ 619828 h 629033"/>
                <a:gd name="connsiteX72" fmla="*/ 0 w 613945"/>
                <a:gd name="connsiteY72" fmla="*/ 629033 h 62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3945" h="629033">
                  <a:moveTo>
                    <a:pt x="583007" y="0"/>
                  </a:moveTo>
                  <a:cubicBezTo>
                    <a:pt x="577893" y="1023"/>
                    <a:pt x="572004" y="175"/>
                    <a:pt x="567664" y="3068"/>
                  </a:cubicBezTo>
                  <a:cubicBezTo>
                    <a:pt x="563201" y="6043"/>
                    <a:pt x="563946" y="18504"/>
                    <a:pt x="567664" y="21479"/>
                  </a:cubicBezTo>
                  <a:cubicBezTo>
                    <a:pt x="570957" y="24114"/>
                    <a:pt x="575899" y="23335"/>
                    <a:pt x="579938" y="24547"/>
                  </a:cubicBezTo>
                  <a:cubicBezTo>
                    <a:pt x="586134" y="26406"/>
                    <a:pt x="598349" y="30684"/>
                    <a:pt x="598349" y="30684"/>
                  </a:cubicBezTo>
                  <a:cubicBezTo>
                    <a:pt x="599372" y="33753"/>
                    <a:pt x="599396" y="37364"/>
                    <a:pt x="601417" y="39890"/>
                  </a:cubicBezTo>
                  <a:cubicBezTo>
                    <a:pt x="603721" y="42770"/>
                    <a:pt x="608974" y="42728"/>
                    <a:pt x="610623" y="46026"/>
                  </a:cubicBezTo>
                  <a:cubicBezTo>
                    <a:pt x="613405" y="51591"/>
                    <a:pt x="612668" y="58300"/>
                    <a:pt x="613691" y="64437"/>
                  </a:cubicBezTo>
                  <a:cubicBezTo>
                    <a:pt x="612668" y="75688"/>
                    <a:pt x="613945" y="87392"/>
                    <a:pt x="610623" y="98190"/>
                  </a:cubicBezTo>
                  <a:cubicBezTo>
                    <a:pt x="609538" y="101715"/>
                    <a:pt x="605023" y="103554"/>
                    <a:pt x="601417" y="104327"/>
                  </a:cubicBezTo>
                  <a:cubicBezTo>
                    <a:pt x="590370" y="106694"/>
                    <a:pt x="578915" y="106373"/>
                    <a:pt x="567664" y="107396"/>
                  </a:cubicBezTo>
                  <a:cubicBezTo>
                    <a:pt x="564596" y="106373"/>
                    <a:pt x="561286" y="105898"/>
                    <a:pt x="558459" y="104327"/>
                  </a:cubicBezTo>
                  <a:cubicBezTo>
                    <a:pt x="552012" y="100745"/>
                    <a:pt x="540048" y="92053"/>
                    <a:pt x="540048" y="92053"/>
                  </a:cubicBezTo>
                  <a:cubicBezTo>
                    <a:pt x="538002" y="88985"/>
                    <a:pt x="536791" y="85152"/>
                    <a:pt x="533911" y="82848"/>
                  </a:cubicBezTo>
                  <a:cubicBezTo>
                    <a:pt x="531385" y="80828"/>
                    <a:pt x="527888" y="80359"/>
                    <a:pt x="524706" y="79780"/>
                  </a:cubicBezTo>
                  <a:cubicBezTo>
                    <a:pt x="516593" y="78305"/>
                    <a:pt x="508341" y="77734"/>
                    <a:pt x="500158" y="76711"/>
                  </a:cubicBezTo>
                  <a:cubicBezTo>
                    <a:pt x="497090" y="74665"/>
                    <a:pt x="494251" y="72223"/>
                    <a:pt x="490953" y="70574"/>
                  </a:cubicBezTo>
                  <a:cubicBezTo>
                    <a:pt x="465540" y="57867"/>
                    <a:pt x="498931" y="78961"/>
                    <a:pt x="472542" y="61369"/>
                  </a:cubicBezTo>
                  <a:cubicBezTo>
                    <a:pt x="465849" y="41284"/>
                    <a:pt x="475145" y="60996"/>
                    <a:pt x="460268" y="49095"/>
                  </a:cubicBezTo>
                  <a:cubicBezTo>
                    <a:pt x="457388" y="46791"/>
                    <a:pt x="457258" y="41845"/>
                    <a:pt x="454131" y="39890"/>
                  </a:cubicBezTo>
                  <a:cubicBezTo>
                    <a:pt x="448646" y="36462"/>
                    <a:pt x="441858" y="35799"/>
                    <a:pt x="435721" y="33753"/>
                  </a:cubicBezTo>
                  <a:lnTo>
                    <a:pt x="426515" y="30684"/>
                  </a:lnTo>
                  <a:cubicBezTo>
                    <a:pt x="419146" y="32527"/>
                    <a:pt x="410333" y="33269"/>
                    <a:pt x="405036" y="39890"/>
                  </a:cubicBezTo>
                  <a:cubicBezTo>
                    <a:pt x="403016" y="42416"/>
                    <a:pt x="404971" y="47894"/>
                    <a:pt x="401968" y="49095"/>
                  </a:cubicBezTo>
                  <a:cubicBezTo>
                    <a:pt x="393368" y="52535"/>
                    <a:pt x="383557" y="51140"/>
                    <a:pt x="374352" y="52163"/>
                  </a:cubicBezTo>
                  <a:cubicBezTo>
                    <a:pt x="368129" y="70831"/>
                    <a:pt x="375344" y="57262"/>
                    <a:pt x="365146" y="52163"/>
                  </a:cubicBezTo>
                  <a:cubicBezTo>
                    <a:pt x="359581" y="49381"/>
                    <a:pt x="352872" y="50118"/>
                    <a:pt x="346735" y="49095"/>
                  </a:cubicBezTo>
                  <a:lnTo>
                    <a:pt x="328325" y="42958"/>
                  </a:lnTo>
                  <a:lnTo>
                    <a:pt x="319119" y="39890"/>
                  </a:lnTo>
                  <a:cubicBezTo>
                    <a:pt x="315184" y="45793"/>
                    <a:pt x="312976" y="53185"/>
                    <a:pt x="303777" y="52163"/>
                  </a:cubicBezTo>
                  <a:cubicBezTo>
                    <a:pt x="297348" y="51448"/>
                    <a:pt x="285366" y="46026"/>
                    <a:pt x="285366" y="46026"/>
                  </a:cubicBezTo>
                  <a:cubicBezTo>
                    <a:pt x="286389" y="52163"/>
                    <a:pt x="286467" y="58535"/>
                    <a:pt x="288435" y="64437"/>
                  </a:cubicBezTo>
                  <a:cubicBezTo>
                    <a:pt x="289601" y="67936"/>
                    <a:pt x="292923" y="70344"/>
                    <a:pt x="294572" y="73643"/>
                  </a:cubicBezTo>
                  <a:cubicBezTo>
                    <a:pt x="296018" y="76536"/>
                    <a:pt x="296617" y="79780"/>
                    <a:pt x="297640" y="82848"/>
                  </a:cubicBezTo>
                  <a:cubicBezTo>
                    <a:pt x="290731" y="124307"/>
                    <a:pt x="299941" y="84577"/>
                    <a:pt x="288435" y="110464"/>
                  </a:cubicBezTo>
                  <a:cubicBezTo>
                    <a:pt x="285808" y="116375"/>
                    <a:pt x="284344" y="122738"/>
                    <a:pt x="282298" y="128875"/>
                  </a:cubicBezTo>
                  <a:lnTo>
                    <a:pt x="276161" y="147286"/>
                  </a:lnTo>
                  <a:cubicBezTo>
                    <a:pt x="275138" y="150354"/>
                    <a:pt x="274887" y="153800"/>
                    <a:pt x="273093" y="156491"/>
                  </a:cubicBezTo>
                  <a:cubicBezTo>
                    <a:pt x="269002" y="162628"/>
                    <a:pt x="263152" y="167905"/>
                    <a:pt x="260819" y="174902"/>
                  </a:cubicBezTo>
                  <a:cubicBezTo>
                    <a:pt x="256303" y="188446"/>
                    <a:pt x="259196" y="181214"/>
                    <a:pt x="251613" y="196381"/>
                  </a:cubicBezTo>
                  <a:cubicBezTo>
                    <a:pt x="249567" y="208655"/>
                    <a:pt x="249410" y="221397"/>
                    <a:pt x="245476" y="233202"/>
                  </a:cubicBezTo>
                  <a:cubicBezTo>
                    <a:pt x="244453" y="236271"/>
                    <a:pt x="243854" y="239515"/>
                    <a:pt x="242408" y="242408"/>
                  </a:cubicBezTo>
                  <a:cubicBezTo>
                    <a:pt x="240759" y="245706"/>
                    <a:pt x="238879" y="249005"/>
                    <a:pt x="236271" y="251613"/>
                  </a:cubicBezTo>
                  <a:cubicBezTo>
                    <a:pt x="233663" y="254221"/>
                    <a:pt x="230134" y="255704"/>
                    <a:pt x="227066" y="257750"/>
                  </a:cubicBezTo>
                  <a:cubicBezTo>
                    <a:pt x="225020" y="260818"/>
                    <a:pt x="223809" y="264651"/>
                    <a:pt x="220929" y="266955"/>
                  </a:cubicBezTo>
                  <a:cubicBezTo>
                    <a:pt x="218403" y="268976"/>
                    <a:pt x="214010" y="267737"/>
                    <a:pt x="211723" y="270024"/>
                  </a:cubicBezTo>
                  <a:cubicBezTo>
                    <a:pt x="209436" y="272311"/>
                    <a:pt x="211287" y="277349"/>
                    <a:pt x="208655" y="279229"/>
                  </a:cubicBezTo>
                  <a:cubicBezTo>
                    <a:pt x="203391" y="282989"/>
                    <a:pt x="190244" y="285366"/>
                    <a:pt x="190244" y="285366"/>
                  </a:cubicBezTo>
                  <a:cubicBezTo>
                    <a:pt x="187176" y="288434"/>
                    <a:pt x="184373" y="291793"/>
                    <a:pt x="181039" y="294571"/>
                  </a:cubicBezTo>
                  <a:cubicBezTo>
                    <a:pt x="178206" y="296932"/>
                    <a:pt x="174262" y="297932"/>
                    <a:pt x="171833" y="300708"/>
                  </a:cubicBezTo>
                  <a:cubicBezTo>
                    <a:pt x="166976" y="306259"/>
                    <a:pt x="159560" y="319119"/>
                    <a:pt x="159560" y="319119"/>
                  </a:cubicBezTo>
                  <a:cubicBezTo>
                    <a:pt x="158537" y="323210"/>
                    <a:pt x="159126" y="328100"/>
                    <a:pt x="156491" y="331393"/>
                  </a:cubicBezTo>
                  <a:cubicBezTo>
                    <a:pt x="154471" y="333919"/>
                    <a:pt x="148857" y="331634"/>
                    <a:pt x="147286" y="334461"/>
                  </a:cubicBezTo>
                  <a:cubicBezTo>
                    <a:pt x="143190" y="341834"/>
                    <a:pt x="145828" y="351991"/>
                    <a:pt x="141149" y="359009"/>
                  </a:cubicBezTo>
                  <a:lnTo>
                    <a:pt x="135012" y="368214"/>
                  </a:lnTo>
                  <a:cubicBezTo>
                    <a:pt x="133917" y="372596"/>
                    <a:pt x="127845" y="398220"/>
                    <a:pt x="125807" y="398899"/>
                  </a:cubicBezTo>
                  <a:lnTo>
                    <a:pt x="116601" y="401967"/>
                  </a:lnTo>
                  <a:cubicBezTo>
                    <a:pt x="113533" y="404013"/>
                    <a:pt x="110694" y="406455"/>
                    <a:pt x="107396" y="408104"/>
                  </a:cubicBezTo>
                  <a:cubicBezTo>
                    <a:pt x="104503" y="409551"/>
                    <a:pt x="100478" y="408886"/>
                    <a:pt x="98191" y="411173"/>
                  </a:cubicBezTo>
                  <a:cubicBezTo>
                    <a:pt x="95904" y="413460"/>
                    <a:pt x="96569" y="417485"/>
                    <a:pt x="95122" y="420378"/>
                  </a:cubicBezTo>
                  <a:cubicBezTo>
                    <a:pt x="93473" y="423677"/>
                    <a:pt x="91031" y="426515"/>
                    <a:pt x="88985" y="429584"/>
                  </a:cubicBezTo>
                  <a:cubicBezTo>
                    <a:pt x="87539" y="433923"/>
                    <a:pt x="82848" y="447213"/>
                    <a:pt x="82848" y="451063"/>
                  </a:cubicBezTo>
                  <a:cubicBezTo>
                    <a:pt x="82848" y="459309"/>
                    <a:pt x="84894" y="467428"/>
                    <a:pt x="85917" y="475610"/>
                  </a:cubicBezTo>
                  <a:cubicBezTo>
                    <a:pt x="82072" y="514056"/>
                    <a:pt x="93058" y="502975"/>
                    <a:pt x="67506" y="509363"/>
                  </a:cubicBezTo>
                  <a:cubicBezTo>
                    <a:pt x="64368" y="510147"/>
                    <a:pt x="61369" y="511409"/>
                    <a:pt x="58301" y="512432"/>
                  </a:cubicBezTo>
                  <a:cubicBezTo>
                    <a:pt x="56255" y="515500"/>
                    <a:pt x="53813" y="518339"/>
                    <a:pt x="52164" y="521637"/>
                  </a:cubicBezTo>
                  <a:cubicBezTo>
                    <a:pt x="48182" y="529601"/>
                    <a:pt x="47599" y="541392"/>
                    <a:pt x="46027" y="549253"/>
                  </a:cubicBezTo>
                  <a:cubicBezTo>
                    <a:pt x="45200" y="553388"/>
                    <a:pt x="44117" y="557472"/>
                    <a:pt x="42958" y="561527"/>
                  </a:cubicBezTo>
                  <a:cubicBezTo>
                    <a:pt x="36242" y="585035"/>
                    <a:pt x="44514" y="555725"/>
                    <a:pt x="33753" y="579938"/>
                  </a:cubicBezTo>
                  <a:cubicBezTo>
                    <a:pt x="31126" y="585849"/>
                    <a:pt x="29662" y="592212"/>
                    <a:pt x="27616" y="598349"/>
                  </a:cubicBezTo>
                  <a:cubicBezTo>
                    <a:pt x="26593" y="601417"/>
                    <a:pt x="27239" y="605760"/>
                    <a:pt x="24548" y="607554"/>
                  </a:cubicBezTo>
                  <a:lnTo>
                    <a:pt x="6137" y="619828"/>
                  </a:lnTo>
                  <a:lnTo>
                    <a:pt x="0" y="629033"/>
                  </a:lnTo>
                </a:path>
              </a:pathLst>
            </a:custGeom>
            <a:ln w="12700">
              <a:solidFill>
                <a:srgbClr val="174DF9"/>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par>
                                <p:cTn id="7" presetID="1" presetClass="exit" presetSubtype="0" fill="hold"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 calcmode="lin" valueType="num">
                                      <p:cBhvr additive="base">
                                        <p:cTn id="2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 calcmode="lin" valueType="num">
                                      <p:cBhvr additive="base">
                                        <p:cTn id="2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 calcmode="lin" valueType="num">
                                      <p:cBhvr additive="base">
                                        <p:cTn id="3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 calcmode="lin" valueType="num">
                                      <p:cBhvr additive="base">
                                        <p:cTn id="3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32570" y="1217991"/>
            <a:ext cx="1907895" cy="461665"/>
          </a:xfrm>
          <a:prstGeom prst="rect">
            <a:avLst/>
          </a:prstGeom>
          <a:solidFill>
            <a:schemeClr val="bg1"/>
          </a:solidFill>
          <a:ln w="38100">
            <a:noFill/>
          </a:ln>
        </p:spPr>
        <p:txBody>
          <a:bodyPr wrap="none" rtlCol="1">
            <a:spAutoFit/>
          </a:bodyPr>
          <a:lstStyle/>
          <a:p>
            <a:r>
              <a:rPr lang="he-IL" sz="2400" dirty="0"/>
              <a:t>משימות </a:t>
            </a:r>
            <a:r>
              <a:rPr lang="he-IL" sz="2400" dirty="0" smtClean="0"/>
              <a:t>האזור</a:t>
            </a:r>
            <a:endParaRPr lang="he-IL" sz="2400" dirty="0"/>
          </a:p>
        </p:txBody>
      </p:sp>
      <p:sp>
        <p:nvSpPr>
          <p:cNvPr id="19" name="TextBox 18"/>
          <p:cNvSpPr txBox="1"/>
          <p:nvPr/>
        </p:nvSpPr>
        <p:spPr>
          <a:xfrm>
            <a:off x="107504" y="4009539"/>
            <a:ext cx="648000" cy="7200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שבילי הליכה ואופניים </a:t>
            </a:r>
          </a:p>
        </p:txBody>
      </p:sp>
      <p:sp>
        <p:nvSpPr>
          <p:cNvPr id="21" name="TextBox 20"/>
          <p:cNvSpPr txBox="1"/>
          <p:nvPr/>
        </p:nvSpPr>
        <p:spPr>
          <a:xfrm>
            <a:off x="827504" y="4009539"/>
            <a:ext cx="648000" cy="7200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דרכי קהל</a:t>
            </a:r>
          </a:p>
          <a:p>
            <a:pPr algn="ctr"/>
            <a:r>
              <a:rPr lang="he-IL" sz="900" b="1" dirty="0">
                <a:solidFill>
                  <a:prstClr val="black"/>
                </a:solidFill>
              </a:rPr>
              <a:t>(אספלט, </a:t>
            </a:r>
          </a:p>
          <a:p>
            <a:pPr algn="ctr"/>
            <a:r>
              <a:rPr lang="he-IL" sz="900" b="1" dirty="0">
                <a:solidFill>
                  <a:prstClr val="black"/>
                </a:solidFill>
              </a:rPr>
              <a:t>עפר, 4</a:t>
            </a:r>
            <a:r>
              <a:rPr lang="en-US" sz="900" b="1" dirty="0">
                <a:solidFill>
                  <a:prstClr val="black"/>
                </a:solidFill>
              </a:rPr>
              <a:t>X</a:t>
            </a:r>
            <a:r>
              <a:rPr lang="he-IL" sz="900" b="1" dirty="0">
                <a:solidFill>
                  <a:prstClr val="black"/>
                </a:solidFill>
              </a:rPr>
              <a:t>4)   </a:t>
            </a:r>
          </a:p>
        </p:txBody>
      </p:sp>
      <p:sp>
        <p:nvSpPr>
          <p:cNvPr id="22" name="TextBox 21"/>
          <p:cNvSpPr txBox="1"/>
          <p:nvPr/>
        </p:nvSpPr>
        <p:spPr>
          <a:xfrm>
            <a:off x="4962945" y="4009539"/>
            <a:ext cx="648000" cy="7200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err="1">
                <a:solidFill>
                  <a:prstClr val="black"/>
                </a:solidFill>
              </a:rPr>
              <a:t>חוו"ד</a:t>
            </a:r>
            <a:r>
              <a:rPr lang="he-IL" sz="900" b="1" dirty="0">
                <a:solidFill>
                  <a:prstClr val="black"/>
                </a:solidFill>
              </a:rPr>
              <a:t> בהתאם לתיקון 89 לחוק</a:t>
            </a:r>
          </a:p>
        </p:txBody>
      </p:sp>
      <p:sp>
        <p:nvSpPr>
          <p:cNvPr id="49" name="TextBox 48"/>
          <p:cNvSpPr txBox="1"/>
          <p:nvPr/>
        </p:nvSpPr>
        <p:spPr>
          <a:xfrm>
            <a:off x="1610823" y="4806102"/>
            <a:ext cx="648000" cy="7200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כיבוי אש </a:t>
            </a:r>
          </a:p>
        </p:txBody>
      </p:sp>
      <p:sp>
        <p:nvSpPr>
          <p:cNvPr id="51" name="TextBox 50"/>
          <p:cNvSpPr txBox="1"/>
          <p:nvPr/>
        </p:nvSpPr>
        <p:spPr>
          <a:xfrm>
            <a:off x="2354341" y="5602664"/>
            <a:ext cx="648000" cy="7200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אזורי חייץ </a:t>
            </a:r>
          </a:p>
        </p:txBody>
      </p:sp>
      <p:sp>
        <p:nvSpPr>
          <p:cNvPr id="55" name="TextBox 54"/>
          <p:cNvSpPr txBox="1"/>
          <p:nvPr/>
        </p:nvSpPr>
        <p:spPr>
          <a:xfrm>
            <a:off x="2354341" y="4009539"/>
            <a:ext cx="648000" cy="7200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מטעים </a:t>
            </a:r>
          </a:p>
        </p:txBody>
      </p:sp>
      <p:sp>
        <p:nvSpPr>
          <p:cNvPr id="92" name="TextBox 91"/>
          <p:cNvSpPr txBox="1"/>
          <p:nvPr/>
        </p:nvSpPr>
        <p:spPr>
          <a:xfrm>
            <a:off x="2354341" y="4806102"/>
            <a:ext cx="648000" cy="7200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אחזקת דרכי שרות </a:t>
            </a:r>
          </a:p>
        </p:txBody>
      </p:sp>
      <p:sp>
        <p:nvSpPr>
          <p:cNvPr id="102" name="TextBox 101"/>
          <p:cNvSpPr txBox="1"/>
          <p:nvPr/>
        </p:nvSpPr>
        <p:spPr>
          <a:xfrm>
            <a:off x="1610823" y="5602664"/>
            <a:ext cx="648000" cy="7200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מרעה </a:t>
            </a:r>
          </a:p>
        </p:txBody>
      </p:sp>
      <p:sp>
        <p:nvSpPr>
          <p:cNvPr id="103" name="TextBox 102"/>
          <p:cNvSpPr txBox="1"/>
          <p:nvPr/>
        </p:nvSpPr>
        <p:spPr>
          <a:xfrm>
            <a:off x="3466884" y="4806102"/>
            <a:ext cx="648000" cy="7200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הקמה ואחזקת יחידות מתנדבים </a:t>
            </a:r>
          </a:p>
        </p:txBody>
      </p:sp>
      <p:sp>
        <p:nvSpPr>
          <p:cNvPr id="104" name="TextBox 103"/>
          <p:cNvSpPr txBox="1"/>
          <p:nvPr/>
        </p:nvSpPr>
        <p:spPr>
          <a:xfrm>
            <a:off x="3466884" y="4009539"/>
            <a:ext cx="648000" cy="7200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שירותים משלימים לקהל ביערות </a:t>
            </a:r>
          </a:p>
        </p:txBody>
      </p:sp>
      <p:sp>
        <p:nvSpPr>
          <p:cNvPr id="118" name="TextBox 117"/>
          <p:cNvSpPr txBox="1"/>
          <p:nvPr/>
        </p:nvSpPr>
        <p:spPr>
          <a:xfrm>
            <a:off x="6459006" y="4806102"/>
            <a:ext cx="648000" cy="7200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נטיעה</a:t>
            </a:r>
          </a:p>
        </p:txBody>
      </p:sp>
      <p:sp>
        <p:nvSpPr>
          <p:cNvPr id="119" name="TextBox 118"/>
          <p:cNvSpPr txBox="1"/>
          <p:nvPr/>
        </p:nvSpPr>
        <p:spPr>
          <a:xfrm>
            <a:off x="6459006" y="5602664"/>
            <a:ext cx="648000" cy="7200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טיפול ביער צעיר</a:t>
            </a:r>
          </a:p>
        </p:txBody>
      </p:sp>
      <p:sp>
        <p:nvSpPr>
          <p:cNvPr id="120" name="TextBox 119"/>
          <p:cNvSpPr txBox="1"/>
          <p:nvPr/>
        </p:nvSpPr>
        <p:spPr>
          <a:xfrm>
            <a:off x="6459006" y="4009539"/>
            <a:ext cx="648000" cy="7200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הכנה</a:t>
            </a:r>
          </a:p>
        </p:txBody>
      </p:sp>
      <p:cxnSp>
        <p:nvCxnSpPr>
          <p:cNvPr id="125" name="מחבר חץ ישר 124"/>
          <p:cNvCxnSpPr/>
          <p:nvPr/>
        </p:nvCxnSpPr>
        <p:spPr>
          <a:xfrm>
            <a:off x="7207732" y="4692193"/>
            <a:ext cx="0" cy="229631"/>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126" name="מחבר חץ ישר 125"/>
          <p:cNvCxnSpPr/>
          <p:nvPr/>
        </p:nvCxnSpPr>
        <p:spPr>
          <a:xfrm>
            <a:off x="7219572" y="5030939"/>
            <a:ext cx="0" cy="229631"/>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127" name="מחבר חץ ישר 126"/>
          <p:cNvCxnSpPr/>
          <p:nvPr/>
        </p:nvCxnSpPr>
        <p:spPr>
          <a:xfrm>
            <a:off x="7217317" y="5393457"/>
            <a:ext cx="0" cy="229631"/>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7504" y="3212976"/>
            <a:ext cx="648000" cy="7200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חניונים</a:t>
            </a:r>
            <a:r>
              <a:rPr lang="he-IL" sz="900" dirty="0">
                <a:solidFill>
                  <a:prstClr val="black"/>
                </a:solidFill>
              </a:rPr>
              <a:t> </a:t>
            </a:r>
          </a:p>
        </p:txBody>
      </p:sp>
      <p:sp>
        <p:nvSpPr>
          <p:cNvPr id="20" name="TextBox 19"/>
          <p:cNvSpPr txBox="1"/>
          <p:nvPr/>
        </p:nvSpPr>
        <p:spPr>
          <a:xfrm>
            <a:off x="827504" y="3212976"/>
            <a:ext cx="648000" cy="7200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שילוט חניונים ודרכים   </a:t>
            </a:r>
          </a:p>
        </p:txBody>
      </p:sp>
      <p:sp>
        <p:nvSpPr>
          <p:cNvPr id="24" name="TextBox 23"/>
          <p:cNvSpPr txBox="1"/>
          <p:nvPr/>
        </p:nvSpPr>
        <p:spPr>
          <a:xfrm>
            <a:off x="7963595" y="3212976"/>
            <a:ext cx="648000" cy="7200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פרויקטים שונים בהתאם לדרישות המרחב </a:t>
            </a:r>
          </a:p>
        </p:txBody>
      </p:sp>
      <p:sp>
        <p:nvSpPr>
          <p:cNvPr id="25" name="TextBox 24"/>
          <p:cNvSpPr txBox="1"/>
          <p:nvPr/>
        </p:nvSpPr>
        <p:spPr>
          <a:xfrm>
            <a:off x="6459006" y="3212976"/>
            <a:ext cx="648000" cy="7200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תכנון שטחי נטיעה</a:t>
            </a:r>
          </a:p>
        </p:txBody>
      </p:sp>
      <p:cxnSp>
        <p:nvCxnSpPr>
          <p:cNvPr id="31" name="מחבר חץ ישר 30"/>
          <p:cNvCxnSpPr/>
          <p:nvPr/>
        </p:nvCxnSpPr>
        <p:spPr>
          <a:xfrm>
            <a:off x="3632570" y="3295928"/>
            <a:ext cx="139209" cy="598866"/>
          </a:xfrm>
          <a:prstGeom prst="straightConnector1">
            <a:avLst/>
          </a:prstGeom>
          <a:ln w="57150">
            <a:no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610823" y="4009539"/>
            <a:ext cx="648000" cy="7200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טיפול במינים פולשים </a:t>
            </a:r>
          </a:p>
        </p:txBody>
      </p:sp>
      <p:sp>
        <p:nvSpPr>
          <p:cNvPr id="46" name="TextBox 45"/>
          <p:cNvSpPr txBox="1"/>
          <p:nvPr/>
        </p:nvSpPr>
        <p:spPr>
          <a:xfrm>
            <a:off x="1610823" y="3212976"/>
            <a:ext cx="648000" cy="7200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טיפול ביערות </a:t>
            </a:r>
          </a:p>
        </p:txBody>
      </p:sp>
      <p:sp>
        <p:nvSpPr>
          <p:cNvPr id="50" name="TextBox 49"/>
          <p:cNvSpPr txBox="1"/>
          <p:nvPr/>
        </p:nvSpPr>
        <p:spPr>
          <a:xfrm>
            <a:off x="2354341" y="3212976"/>
            <a:ext cx="648000" cy="7200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חידוש טבעי </a:t>
            </a:r>
          </a:p>
        </p:txBody>
      </p:sp>
      <p:cxnSp>
        <p:nvCxnSpPr>
          <p:cNvPr id="75" name="מחבר חץ ישר 74"/>
          <p:cNvCxnSpPr/>
          <p:nvPr/>
        </p:nvCxnSpPr>
        <p:spPr>
          <a:xfrm>
            <a:off x="7200717" y="4060390"/>
            <a:ext cx="0" cy="229631"/>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4962945" y="3212976"/>
            <a:ext cx="648000" cy="7200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הגנת אילנות </a:t>
            </a:r>
          </a:p>
        </p:txBody>
      </p:sp>
      <p:sp>
        <p:nvSpPr>
          <p:cNvPr id="105" name="TextBox 104"/>
          <p:cNvSpPr txBox="1"/>
          <p:nvPr/>
        </p:nvSpPr>
        <p:spPr>
          <a:xfrm>
            <a:off x="3466884" y="3212976"/>
            <a:ext cx="648000" cy="7200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יערות קהילתיים </a:t>
            </a:r>
          </a:p>
        </p:txBody>
      </p:sp>
      <p:sp>
        <p:nvSpPr>
          <p:cNvPr id="7" name="TextBox 6"/>
          <p:cNvSpPr txBox="1"/>
          <p:nvPr/>
        </p:nvSpPr>
        <p:spPr>
          <a:xfrm>
            <a:off x="3106884" y="2405685"/>
            <a:ext cx="1368000" cy="540000"/>
          </a:xfrm>
          <a:prstGeom prst="rect">
            <a:avLst/>
          </a:prstGeom>
          <a:solidFill>
            <a:schemeClr val="bg1"/>
          </a:solidFill>
          <a:ln w="38100">
            <a:noFill/>
          </a:ln>
        </p:spPr>
        <p:txBody>
          <a:bodyPr wrap="none" rtlCol="1" anchor="ctr">
            <a:spAutoFit/>
          </a:bodyPr>
          <a:lstStyle/>
          <a:p>
            <a:r>
              <a:rPr lang="en-US" sz="1600" dirty="0" smtClean="0">
                <a:cs typeface="+mn-cs"/>
              </a:rPr>
              <a:t>  </a:t>
            </a:r>
            <a:r>
              <a:rPr lang="he-IL" sz="1600" dirty="0" smtClean="0">
                <a:cs typeface="+mn-cs"/>
              </a:rPr>
              <a:t>קליטת קהל  </a:t>
            </a:r>
          </a:p>
        </p:txBody>
      </p:sp>
      <p:sp>
        <p:nvSpPr>
          <p:cNvPr id="8" name="TextBox 7"/>
          <p:cNvSpPr txBox="1"/>
          <p:nvPr/>
        </p:nvSpPr>
        <p:spPr>
          <a:xfrm>
            <a:off x="114762" y="2405685"/>
            <a:ext cx="1368000" cy="540000"/>
          </a:xfrm>
          <a:prstGeom prst="rect">
            <a:avLst/>
          </a:prstGeom>
          <a:solidFill>
            <a:schemeClr val="bg1"/>
          </a:solidFill>
          <a:ln w="38100">
            <a:noFill/>
          </a:ln>
        </p:spPr>
        <p:txBody>
          <a:bodyPr wrap="none" rtlCol="1" anchor="ctr">
            <a:spAutoFit/>
          </a:bodyPr>
          <a:lstStyle/>
          <a:p>
            <a:r>
              <a:rPr lang="he-IL" sz="1600" dirty="0" smtClean="0">
                <a:cs typeface="+mn-cs"/>
              </a:rPr>
              <a:t>תחזוקת חניונים </a:t>
            </a:r>
          </a:p>
          <a:p>
            <a:r>
              <a:rPr lang="en-US" sz="1600" dirty="0" smtClean="0">
                <a:cs typeface="+mn-cs"/>
              </a:rPr>
              <a:t>      </a:t>
            </a:r>
            <a:r>
              <a:rPr lang="he-IL" sz="1600" dirty="0" smtClean="0">
                <a:cs typeface="+mn-cs"/>
              </a:rPr>
              <a:t>ופארקים </a:t>
            </a:r>
          </a:p>
        </p:txBody>
      </p:sp>
      <p:sp>
        <p:nvSpPr>
          <p:cNvPr id="26" name="TextBox 25"/>
          <p:cNvSpPr txBox="1"/>
          <p:nvPr/>
        </p:nvSpPr>
        <p:spPr>
          <a:xfrm>
            <a:off x="1634341" y="2405685"/>
            <a:ext cx="1368000" cy="540000"/>
          </a:xfrm>
          <a:prstGeom prst="rect">
            <a:avLst/>
          </a:prstGeom>
          <a:solidFill>
            <a:schemeClr val="bg1"/>
          </a:solidFill>
          <a:ln w="38100">
            <a:no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1600" dirty="0">
                <a:solidFill>
                  <a:prstClr val="black"/>
                </a:solidFill>
              </a:rPr>
              <a:t>אחזקת יערות </a:t>
            </a:r>
          </a:p>
        </p:txBody>
      </p:sp>
      <p:sp>
        <p:nvSpPr>
          <p:cNvPr id="106" name="TextBox 105"/>
          <p:cNvSpPr txBox="1"/>
          <p:nvPr/>
        </p:nvSpPr>
        <p:spPr>
          <a:xfrm>
            <a:off x="4602945" y="2405685"/>
            <a:ext cx="1368000" cy="540000"/>
          </a:xfrm>
          <a:prstGeom prst="rect">
            <a:avLst/>
          </a:prstGeom>
          <a:solidFill>
            <a:schemeClr val="bg1"/>
          </a:solidFill>
          <a:ln w="38100">
            <a:noFill/>
          </a:ln>
        </p:spPr>
        <p:txBody>
          <a:bodyPr wrap="none" rtlCol="1" anchor="ctr">
            <a:spAutoFit/>
          </a:bodyPr>
          <a:lstStyle/>
          <a:p>
            <a:r>
              <a:rPr lang="en-US" sz="1600" dirty="0" smtClean="0">
                <a:cs typeface="+mn-cs"/>
              </a:rPr>
              <a:t>   </a:t>
            </a:r>
            <a:r>
              <a:rPr lang="he-IL" sz="1600" dirty="0" smtClean="0">
                <a:cs typeface="+mn-cs"/>
              </a:rPr>
              <a:t>פקיד יערות</a:t>
            </a:r>
          </a:p>
        </p:txBody>
      </p:sp>
      <p:sp>
        <p:nvSpPr>
          <p:cNvPr id="116" name="TextBox 115"/>
          <p:cNvSpPr txBox="1"/>
          <p:nvPr/>
        </p:nvSpPr>
        <p:spPr>
          <a:xfrm>
            <a:off x="6099006" y="2405685"/>
            <a:ext cx="1368000" cy="540000"/>
          </a:xfrm>
          <a:prstGeom prst="rect">
            <a:avLst/>
          </a:prstGeom>
          <a:solidFill>
            <a:schemeClr val="bg1"/>
          </a:solidFill>
          <a:ln w="38100">
            <a:noFill/>
          </a:ln>
        </p:spPr>
        <p:txBody>
          <a:bodyPr wrap="none" rtlCol="1" anchor="ctr">
            <a:spAutoFit/>
          </a:bodyPr>
          <a:lstStyle/>
          <a:p>
            <a:r>
              <a:rPr lang="en-US" sz="1600" dirty="0" smtClean="0">
                <a:cs typeface="+mn-cs"/>
              </a:rPr>
              <a:t>  </a:t>
            </a:r>
            <a:r>
              <a:rPr lang="he-IL" sz="1600" dirty="0" smtClean="0">
                <a:cs typeface="+mn-cs"/>
              </a:rPr>
              <a:t>הקמת יערות </a:t>
            </a:r>
          </a:p>
        </p:txBody>
      </p:sp>
      <p:sp>
        <p:nvSpPr>
          <p:cNvPr id="128" name="TextBox 127"/>
          <p:cNvSpPr txBox="1"/>
          <p:nvPr/>
        </p:nvSpPr>
        <p:spPr>
          <a:xfrm>
            <a:off x="7595068" y="2405685"/>
            <a:ext cx="1368000" cy="540000"/>
          </a:xfrm>
          <a:prstGeom prst="rect">
            <a:avLst/>
          </a:prstGeom>
          <a:solidFill>
            <a:schemeClr val="bg1"/>
          </a:solidFill>
          <a:ln w="38100">
            <a:noFill/>
          </a:ln>
        </p:spPr>
        <p:txBody>
          <a:bodyPr wrap="none" rtlCol="1" anchor="ctr">
            <a:spAutoFit/>
          </a:bodyPr>
          <a:lstStyle/>
          <a:p>
            <a:r>
              <a:rPr lang="he-IL" sz="1600" dirty="0" smtClean="0">
                <a:cs typeface="+mn-cs"/>
              </a:rPr>
              <a:t>ביצוע פרויקטים </a:t>
            </a:r>
          </a:p>
        </p:txBody>
      </p:sp>
      <p:sp>
        <p:nvSpPr>
          <p:cNvPr id="41" name="מלבן 40"/>
          <p:cNvSpPr/>
          <p:nvPr/>
        </p:nvSpPr>
        <p:spPr>
          <a:xfrm>
            <a:off x="782941" y="193033"/>
            <a:ext cx="8640960" cy="515526"/>
          </a:xfrm>
          <a:prstGeom prst="rect">
            <a:avLst/>
          </a:prstGeom>
        </p:spPr>
        <p:txBody>
          <a:bodyPr wrap="square">
            <a:spAutoFit/>
          </a:bodyPr>
          <a:lstStyle/>
          <a:p>
            <a:pPr lvl="0" indent="1127125" algn="ctr">
              <a:lnSpc>
                <a:spcPts val="3300"/>
              </a:lnSpc>
              <a:tabLst>
                <a:tab pos="-36513" algn="l"/>
              </a:tabLst>
            </a:pPr>
            <a:r>
              <a:rPr lang="he-IL"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פעילויות האזורים</a:t>
            </a:r>
            <a:endParaRPr lang="en-US"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27" name="מחבר חץ ישר 26"/>
          <p:cNvCxnSpPr/>
          <p:nvPr/>
        </p:nvCxnSpPr>
        <p:spPr>
          <a:xfrm rot="10800000" flipV="1">
            <a:off x="3822511" y="2130078"/>
            <a:ext cx="0" cy="2880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60" name="מחבר חץ ישר 59"/>
          <p:cNvCxnSpPr/>
          <p:nvPr/>
        </p:nvCxnSpPr>
        <p:spPr>
          <a:xfrm rot="10800000" flipV="1">
            <a:off x="2307008" y="2130078"/>
            <a:ext cx="0" cy="2880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61" name="מחבר חץ ישר 60"/>
          <p:cNvCxnSpPr/>
          <p:nvPr/>
        </p:nvCxnSpPr>
        <p:spPr>
          <a:xfrm rot="10800000" flipV="1">
            <a:off x="5336116" y="2130078"/>
            <a:ext cx="0" cy="2880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62" name="מחבר חץ ישר 61"/>
          <p:cNvCxnSpPr/>
          <p:nvPr/>
        </p:nvCxnSpPr>
        <p:spPr>
          <a:xfrm rot="10800000" flipV="1">
            <a:off x="6851565" y="2130078"/>
            <a:ext cx="0" cy="2880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63" name="מחבר חץ ישר 62"/>
          <p:cNvCxnSpPr/>
          <p:nvPr/>
        </p:nvCxnSpPr>
        <p:spPr>
          <a:xfrm rot="10800000" flipV="1">
            <a:off x="8367013" y="2130078"/>
            <a:ext cx="0" cy="2880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64" name="מחבר חץ ישר 63"/>
          <p:cNvCxnSpPr/>
          <p:nvPr/>
        </p:nvCxnSpPr>
        <p:spPr>
          <a:xfrm rot="10800000" flipV="1">
            <a:off x="791505" y="2130078"/>
            <a:ext cx="0" cy="2880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35" name="מחבר ישר 34"/>
          <p:cNvCxnSpPr/>
          <p:nvPr/>
        </p:nvCxnSpPr>
        <p:spPr>
          <a:xfrm>
            <a:off x="806925" y="1916832"/>
            <a:ext cx="745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מחבר חץ ישר 43"/>
          <p:cNvCxnSpPr/>
          <p:nvPr/>
        </p:nvCxnSpPr>
        <p:spPr>
          <a:xfrm>
            <a:off x="6783006" y="1952888"/>
            <a:ext cx="0" cy="468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מחבר חץ ישר 81"/>
          <p:cNvCxnSpPr/>
          <p:nvPr/>
        </p:nvCxnSpPr>
        <p:spPr>
          <a:xfrm>
            <a:off x="3790884" y="1952888"/>
            <a:ext cx="0" cy="468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מחבר חץ ישר 82"/>
          <p:cNvCxnSpPr/>
          <p:nvPr/>
        </p:nvCxnSpPr>
        <p:spPr>
          <a:xfrm>
            <a:off x="5286945" y="1952888"/>
            <a:ext cx="0" cy="468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מחבר חץ ישר 83"/>
          <p:cNvCxnSpPr/>
          <p:nvPr/>
        </p:nvCxnSpPr>
        <p:spPr>
          <a:xfrm>
            <a:off x="798762" y="1952888"/>
            <a:ext cx="0" cy="468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מחבר חץ ישר 84"/>
          <p:cNvCxnSpPr/>
          <p:nvPr/>
        </p:nvCxnSpPr>
        <p:spPr>
          <a:xfrm>
            <a:off x="2318341" y="1952888"/>
            <a:ext cx="0" cy="468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מחבר חץ ישר 85"/>
          <p:cNvCxnSpPr/>
          <p:nvPr/>
        </p:nvCxnSpPr>
        <p:spPr>
          <a:xfrm>
            <a:off x="8279068" y="1952888"/>
            <a:ext cx="0" cy="468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מחבר חץ ישר 86"/>
          <p:cNvCxnSpPr/>
          <p:nvPr/>
        </p:nvCxnSpPr>
        <p:spPr>
          <a:xfrm>
            <a:off x="6786147" y="3775539"/>
            <a:ext cx="0" cy="468000"/>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מחבר חץ ישר 87"/>
          <p:cNvCxnSpPr/>
          <p:nvPr/>
        </p:nvCxnSpPr>
        <p:spPr>
          <a:xfrm>
            <a:off x="6786147" y="4572101"/>
            <a:ext cx="0" cy="468000"/>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מחבר חץ ישר 88"/>
          <p:cNvCxnSpPr/>
          <p:nvPr/>
        </p:nvCxnSpPr>
        <p:spPr>
          <a:xfrm>
            <a:off x="6786147" y="5368664"/>
            <a:ext cx="0" cy="468000"/>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6527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36395" y="260648"/>
            <a:ext cx="1557314" cy="646331"/>
          </a:xfrm>
          <a:prstGeom prst="rect">
            <a:avLst/>
          </a:prstGeom>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b="1" dirty="0">
                <a:solidFill>
                  <a:prstClr val="black"/>
                </a:solidFill>
              </a:rPr>
              <a:t>תחזוקה אזורית</a:t>
            </a:r>
          </a:p>
        </p:txBody>
      </p:sp>
      <p:cxnSp>
        <p:nvCxnSpPr>
          <p:cNvPr id="9" name="מחבר ישר 8"/>
          <p:cNvCxnSpPr/>
          <p:nvPr/>
        </p:nvCxnSpPr>
        <p:spPr>
          <a:xfrm>
            <a:off x="1529712" y="1399837"/>
            <a:ext cx="657068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מחבר חץ ישר 78"/>
          <p:cNvCxnSpPr/>
          <p:nvPr/>
        </p:nvCxnSpPr>
        <p:spPr>
          <a:xfrm flipH="1">
            <a:off x="4813250" y="908720"/>
            <a:ext cx="3605" cy="49111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573035" y="6071730"/>
            <a:ext cx="2103461" cy="230832"/>
          </a:xfrm>
          <a:prstGeom prst="rect">
            <a:avLst/>
          </a:prstGeom>
          <a:noFill/>
          <a:ln w="19050">
            <a:noFill/>
          </a:ln>
        </p:spPr>
        <p:txBody>
          <a:bodyPr wrap="none" rtlCol="1">
            <a:spAutoFit/>
          </a:bodyPr>
          <a:lstStyle/>
          <a:p>
            <a:pPr algn="ctr"/>
            <a:r>
              <a:rPr lang="he-IL" sz="900" dirty="0" smtClean="0">
                <a:solidFill>
                  <a:schemeClr val="bg1"/>
                </a:solidFill>
              </a:rPr>
              <a:t>ביצוע ע"י קבוצת </a:t>
            </a:r>
            <a:r>
              <a:rPr lang="he-IL" sz="900" dirty="0">
                <a:solidFill>
                  <a:schemeClr val="bg1"/>
                </a:solidFill>
              </a:rPr>
              <a:t>פועלים בניהול רכזי חניונים</a:t>
            </a:r>
          </a:p>
        </p:txBody>
      </p:sp>
      <p:sp>
        <p:nvSpPr>
          <p:cNvPr id="56" name="TextBox 55"/>
          <p:cNvSpPr txBox="1"/>
          <p:nvPr/>
        </p:nvSpPr>
        <p:spPr>
          <a:xfrm>
            <a:off x="7704755" y="6309191"/>
            <a:ext cx="971741" cy="230832"/>
          </a:xfrm>
          <a:prstGeom prst="rect">
            <a:avLst/>
          </a:prstGeom>
          <a:noFill/>
          <a:ln w="19050">
            <a:noFill/>
          </a:ln>
        </p:spPr>
        <p:txBody>
          <a:bodyPr wrap="none" rtlCol="1">
            <a:spAutoFit/>
          </a:bodyPr>
          <a:lstStyle/>
          <a:p>
            <a:pPr algn="ctr"/>
            <a:r>
              <a:rPr lang="he-IL" sz="900" dirty="0" smtClean="0">
                <a:solidFill>
                  <a:schemeClr val="bg1"/>
                </a:solidFill>
              </a:rPr>
              <a:t>ביצוע ע"י מכרזים </a:t>
            </a:r>
            <a:endParaRPr lang="he-IL" sz="900" dirty="0">
              <a:solidFill>
                <a:schemeClr val="bg1"/>
              </a:solidFill>
            </a:endParaRPr>
          </a:p>
        </p:txBody>
      </p:sp>
      <p:sp>
        <p:nvSpPr>
          <p:cNvPr id="57" name="TextBox 56"/>
          <p:cNvSpPr txBox="1"/>
          <p:nvPr/>
        </p:nvSpPr>
        <p:spPr>
          <a:xfrm>
            <a:off x="5248955" y="6557617"/>
            <a:ext cx="3427541" cy="230832"/>
          </a:xfrm>
          <a:prstGeom prst="rect">
            <a:avLst/>
          </a:prstGeom>
          <a:noFill/>
          <a:ln w="19050">
            <a:noFill/>
          </a:ln>
        </p:spPr>
        <p:txBody>
          <a:bodyPr wrap="none" rtlCol="1">
            <a:spAutoFit/>
          </a:bodyPr>
          <a:lstStyle/>
          <a:p>
            <a:pPr algn="ctr"/>
            <a:r>
              <a:rPr lang="he-IL" sz="900" dirty="0" smtClean="0">
                <a:solidFill>
                  <a:schemeClr val="bg1"/>
                </a:solidFill>
              </a:rPr>
              <a:t>ביצוע ע"י עובדי </a:t>
            </a:r>
            <a:r>
              <a:rPr lang="he-IL" sz="900" dirty="0">
                <a:solidFill>
                  <a:schemeClr val="bg1"/>
                </a:solidFill>
              </a:rPr>
              <a:t>האזור – חוליית סקר בטיחות (2 עובדים + רכב </a:t>
            </a:r>
            <a:r>
              <a:rPr lang="he-IL" sz="900" dirty="0" err="1">
                <a:solidFill>
                  <a:schemeClr val="bg1"/>
                </a:solidFill>
              </a:rPr>
              <a:t>פרויטקלי</a:t>
            </a:r>
            <a:r>
              <a:rPr lang="he-IL" sz="900" dirty="0">
                <a:solidFill>
                  <a:schemeClr val="bg1"/>
                </a:solidFill>
              </a:rPr>
              <a:t>) </a:t>
            </a:r>
          </a:p>
        </p:txBody>
      </p:sp>
      <p:sp>
        <p:nvSpPr>
          <p:cNvPr id="64" name="TextBox 63"/>
          <p:cNvSpPr txBox="1"/>
          <p:nvPr/>
        </p:nvSpPr>
        <p:spPr>
          <a:xfrm>
            <a:off x="2681840" y="5540908"/>
            <a:ext cx="1233030" cy="369332"/>
          </a:xfrm>
          <a:prstGeom prst="rect">
            <a:avLst/>
          </a:prstGeom>
          <a:noFill/>
          <a:ln w="19050">
            <a:solidFill>
              <a:schemeClr val="bg1"/>
            </a:solidFill>
          </a:ln>
        </p:spPr>
        <p:txBody>
          <a:bodyPr wrap="none" rtlCol="1">
            <a:spAutoFit/>
          </a:bodyPr>
          <a:lstStyle/>
          <a:p>
            <a:pPr algn="ctr"/>
            <a:r>
              <a:rPr lang="he-IL" sz="900" dirty="0">
                <a:solidFill>
                  <a:schemeClr val="bg1"/>
                </a:solidFill>
              </a:rPr>
              <a:t>נבחן מכרז תיקון ליקויים</a:t>
            </a:r>
          </a:p>
          <a:p>
            <a:pPr algn="ctr"/>
            <a:r>
              <a:rPr lang="he-IL" sz="900" dirty="0">
                <a:solidFill>
                  <a:schemeClr val="bg1"/>
                </a:solidFill>
              </a:rPr>
              <a:t> ותחזוקה ע"י הקבלן </a:t>
            </a:r>
          </a:p>
        </p:txBody>
      </p:sp>
      <p:cxnSp>
        <p:nvCxnSpPr>
          <p:cNvPr id="68" name="מחבר חץ ישר 67"/>
          <p:cNvCxnSpPr>
            <a:endCxn id="64" idx="0"/>
          </p:cNvCxnSpPr>
          <p:nvPr/>
        </p:nvCxnSpPr>
        <p:spPr>
          <a:xfrm flipH="1">
            <a:off x="3298355" y="4851184"/>
            <a:ext cx="1001886" cy="68972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מחבר חץ ישר 75"/>
          <p:cNvCxnSpPr/>
          <p:nvPr/>
        </p:nvCxnSpPr>
        <p:spPr>
          <a:xfrm>
            <a:off x="3078461" y="1466375"/>
            <a:ext cx="0" cy="4680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601156" y="1934052"/>
            <a:ext cx="1114869" cy="360000"/>
          </a:xfrm>
          <a:prstGeom prst="rect">
            <a:avLst/>
          </a:prstGeom>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smtClean="0">
                <a:solidFill>
                  <a:prstClr val="black"/>
                </a:solidFill>
              </a:rPr>
              <a:t>דרכים</a:t>
            </a:r>
          </a:p>
          <a:p>
            <a:pPr algn="ctr"/>
            <a:r>
              <a:rPr lang="he-IL" sz="900" b="1" dirty="0" smtClean="0">
                <a:solidFill>
                  <a:prstClr val="black"/>
                </a:solidFill>
              </a:rPr>
              <a:t>(אספלט, עפר, 4</a:t>
            </a:r>
            <a:r>
              <a:rPr lang="en-US" sz="900" b="1" dirty="0" smtClean="0">
                <a:solidFill>
                  <a:prstClr val="black"/>
                </a:solidFill>
              </a:rPr>
              <a:t>X</a:t>
            </a:r>
            <a:r>
              <a:rPr lang="he-IL" sz="900" b="1" dirty="0" smtClean="0">
                <a:solidFill>
                  <a:prstClr val="black"/>
                </a:solidFill>
              </a:rPr>
              <a:t>4)</a:t>
            </a:r>
            <a:endParaRPr lang="he-IL" sz="900" b="1" dirty="0">
              <a:solidFill>
                <a:prstClr val="black"/>
              </a:solidFill>
            </a:endParaRPr>
          </a:p>
        </p:txBody>
      </p:sp>
      <p:cxnSp>
        <p:nvCxnSpPr>
          <p:cNvPr id="80" name="מחבר חץ ישר 79"/>
          <p:cNvCxnSpPr/>
          <p:nvPr/>
        </p:nvCxnSpPr>
        <p:spPr>
          <a:xfrm>
            <a:off x="6498098" y="2333741"/>
            <a:ext cx="0" cy="28575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6048098" y="2600968"/>
            <a:ext cx="900000" cy="540000"/>
          </a:xfrm>
          <a:prstGeom prst="rect">
            <a:avLst/>
          </a:prstGeom>
          <a:solidFill>
            <a:srgbClr val="FCD5B5"/>
          </a:solidFill>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dirty="0">
                <a:solidFill>
                  <a:prstClr val="black"/>
                </a:solidFill>
              </a:rPr>
              <a:t>החלפה ושדרוג  </a:t>
            </a:r>
          </a:p>
          <a:p>
            <a:pPr algn="ctr"/>
            <a:r>
              <a:rPr lang="he-IL" sz="900" dirty="0">
                <a:solidFill>
                  <a:prstClr val="black"/>
                </a:solidFill>
              </a:rPr>
              <a:t>שילוט </a:t>
            </a:r>
            <a:r>
              <a:rPr lang="he-IL" sz="900" dirty="0" smtClean="0">
                <a:solidFill>
                  <a:prstClr val="black"/>
                </a:solidFill>
              </a:rPr>
              <a:t>יער</a:t>
            </a:r>
            <a:endParaRPr lang="he-IL" sz="900" dirty="0">
              <a:solidFill>
                <a:prstClr val="black"/>
              </a:solidFill>
            </a:endParaRPr>
          </a:p>
        </p:txBody>
      </p:sp>
      <p:sp>
        <p:nvSpPr>
          <p:cNvPr id="41" name="TextBox 40"/>
          <p:cNvSpPr txBox="1"/>
          <p:nvPr/>
        </p:nvSpPr>
        <p:spPr>
          <a:xfrm>
            <a:off x="5930897" y="1934052"/>
            <a:ext cx="1116000" cy="360000"/>
          </a:xfrm>
          <a:prstGeom prst="rect">
            <a:avLst/>
          </a:prstGeom>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שילוט חניונים ודרכים   </a:t>
            </a:r>
          </a:p>
        </p:txBody>
      </p:sp>
      <p:cxnSp>
        <p:nvCxnSpPr>
          <p:cNvPr id="100" name="מחבר חץ ישר 99"/>
          <p:cNvCxnSpPr/>
          <p:nvPr/>
        </p:nvCxnSpPr>
        <p:spPr>
          <a:xfrm flipH="1">
            <a:off x="6495632" y="1466375"/>
            <a:ext cx="4932" cy="4680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מחבר חץ ישר 22"/>
          <p:cNvCxnSpPr/>
          <p:nvPr/>
        </p:nvCxnSpPr>
        <p:spPr>
          <a:xfrm flipH="1" flipV="1">
            <a:off x="2555776" y="3516101"/>
            <a:ext cx="184812" cy="42157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מחבר חץ ישר 23"/>
          <p:cNvCxnSpPr>
            <a:endCxn id="10" idx="0"/>
          </p:cNvCxnSpPr>
          <p:nvPr/>
        </p:nvCxnSpPr>
        <p:spPr>
          <a:xfrm>
            <a:off x="1924764" y="2348880"/>
            <a:ext cx="504948" cy="25930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מחבר חץ ישר 24"/>
          <p:cNvCxnSpPr/>
          <p:nvPr/>
        </p:nvCxnSpPr>
        <p:spPr>
          <a:xfrm>
            <a:off x="1493608" y="2348880"/>
            <a:ext cx="0" cy="2520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מחבר חץ ישר 26"/>
          <p:cNvCxnSpPr>
            <a:endCxn id="12" idx="0"/>
          </p:cNvCxnSpPr>
          <p:nvPr/>
        </p:nvCxnSpPr>
        <p:spPr>
          <a:xfrm flipH="1">
            <a:off x="557504" y="2333741"/>
            <a:ext cx="626440" cy="26722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35720" y="1934052"/>
            <a:ext cx="1116000" cy="360000"/>
          </a:xfrm>
          <a:prstGeom prst="rect">
            <a:avLst/>
          </a:prstGeom>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חניונים</a:t>
            </a:r>
            <a:r>
              <a:rPr lang="he-IL" sz="900" dirty="0">
                <a:solidFill>
                  <a:prstClr val="black"/>
                </a:solidFill>
              </a:rPr>
              <a:t> </a:t>
            </a:r>
          </a:p>
        </p:txBody>
      </p:sp>
      <p:grpSp>
        <p:nvGrpSpPr>
          <p:cNvPr id="92" name="קבוצה 91"/>
          <p:cNvGrpSpPr/>
          <p:nvPr/>
        </p:nvGrpSpPr>
        <p:grpSpPr>
          <a:xfrm>
            <a:off x="107504" y="2600968"/>
            <a:ext cx="900000" cy="2192406"/>
            <a:chOff x="35496" y="2600968"/>
            <a:chExt cx="900000" cy="2192406"/>
          </a:xfrm>
        </p:grpSpPr>
        <p:cxnSp>
          <p:nvCxnSpPr>
            <p:cNvPr id="20" name="מחבר חץ ישר 19"/>
            <p:cNvCxnSpPr/>
            <p:nvPr/>
          </p:nvCxnSpPr>
          <p:spPr>
            <a:xfrm flipH="1">
              <a:off x="485496" y="4221112"/>
              <a:ext cx="1" cy="2160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מחבר חץ ישר 20"/>
            <p:cNvCxnSpPr/>
            <p:nvPr/>
          </p:nvCxnSpPr>
          <p:spPr>
            <a:xfrm>
              <a:off x="485496" y="3212976"/>
              <a:ext cx="0" cy="3240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5496" y="2600968"/>
              <a:ext cx="900000" cy="540000"/>
            </a:xfrm>
            <a:prstGeom prst="rect">
              <a:avLst/>
            </a:prstGeom>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תחזוקה מונעת </a:t>
              </a:r>
            </a:p>
          </p:txBody>
        </p:sp>
        <p:sp>
          <p:nvSpPr>
            <p:cNvPr id="19" name="TextBox 18"/>
            <p:cNvSpPr txBox="1"/>
            <p:nvPr/>
          </p:nvSpPr>
          <p:spPr>
            <a:xfrm>
              <a:off x="53496" y="4424042"/>
              <a:ext cx="864000" cy="369332"/>
            </a:xfrm>
            <a:prstGeom prst="rect">
              <a:avLst/>
            </a:prstGeom>
            <a:solidFill>
              <a:schemeClr val="accent6">
                <a:lumMod val="40000"/>
                <a:lumOff val="60000"/>
              </a:schemeClr>
            </a:solidFill>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900" dirty="0">
                  <a:solidFill>
                    <a:prstClr val="black"/>
                  </a:solidFill>
                </a:rPr>
                <a:t>החלפת חלקים בלויים</a:t>
              </a:r>
            </a:p>
          </p:txBody>
        </p:sp>
        <p:sp>
          <p:nvSpPr>
            <p:cNvPr id="18" name="TextBox 17"/>
            <p:cNvSpPr txBox="1"/>
            <p:nvPr/>
          </p:nvSpPr>
          <p:spPr>
            <a:xfrm>
              <a:off x="176909" y="3510484"/>
              <a:ext cx="617175" cy="648000"/>
            </a:xfrm>
            <a:prstGeom prst="rect">
              <a:avLst/>
            </a:prstGeom>
            <a:solidFill>
              <a:schemeClr val="accent6">
                <a:lumMod val="40000"/>
                <a:lumOff val="60000"/>
              </a:schemeClr>
            </a:solidFill>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900" dirty="0">
                  <a:solidFill>
                    <a:prstClr val="black"/>
                  </a:solidFill>
                </a:rPr>
                <a:t>צביעה ושיפוץ של כל המתקנים </a:t>
              </a:r>
            </a:p>
          </p:txBody>
        </p:sp>
      </p:grpSp>
      <p:grpSp>
        <p:nvGrpSpPr>
          <p:cNvPr id="89" name="קבוצה 88"/>
          <p:cNvGrpSpPr/>
          <p:nvPr/>
        </p:nvGrpSpPr>
        <p:grpSpPr>
          <a:xfrm>
            <a:off x="1979712" y="2608184"/>
            <a:ext cx="900000" cy="2185190"/>
            <a:chOff x="1907704" y="2608184"/>
            <a:chExt cx="900000" cy="2185190"/>
          </a:xfrm>
        </p:grpSpPr>
        <p:cxnSp>
          <p:nvCxnSpPr>
            <p:cNvPr id="16" name="מחבר חץ ישר 15"/>
            <p:cNvCxnSpPr/>
            <p:nvPr/>
          </p:nvCxnSpPr>
          <p:spPr>
            <a:xfrm>
              <a:off x="2357704" y="3212976"/>
              <a:ext cx="0" cy="3240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907704" y="2608184"/>
              <a:ext cx="900000" cy="540000"/>
            </a:xfrm>
            <a:prstGeom prst="rect">
              <a:avLst/>
            </a:prstGeom>
            <a:solidFill>
              <a:schemeClr val="accent1">
                <a:lumMod val="40000"/>
                <a:lumOff val="60000"/>
              </a:schemeClr>
            </a:solidFill>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dirty="0">
                  <a:solidFill>
                    <a:prstClr val="black"/>
                  </a:solidFill>
                </a:rPr>
                <a:t>סקר בטיחות בחניונים </a:t>
              </a:r>
            </a:p>
            <a:p>
              <a:pPr algn="ctr"/>
              <a:r>
                <a:rPr lang="he-IL" sz="900" dirty="0" smtClean="0">
                  <a:solidFill>
                    <a:prstClr val="black"/>
                  </a:solidFill>
                </a:rPr>
                <a:t>(פעמיים </a:t>
              </a:r>
              <a:r>
                <a:rPr lang="he-IL" sz="900" dirty="0">
                  <a:solidFill>
                    <a:prstClr val="black"/>
                  </a:solidFill>
                </a:rPr>
                <a:t>בשנה – לפני </a:t>
              </a:r>
              <a:r>
                <a:rPr lang="he-IL" sz="900" dirty="0" smtClean="0">
                  <a:solidFill>
                    <a:prstClr val="black"/>
                  </a:solidFill>
                </a:rPr>
                <a:t>חגים)</a:t>
              </a:r>
              <a:endParaRPr lang="he-IL" sz="900" dirty="0">
                <a:solidFill>
                  <a:prstClr val="black"/>
                </a:solidFill>
              </a:endParaRPr>
            </a:p>
          </p:txBody>
        </p:sp>
        <p:sp>
          <p:nvSpPr>
            <p:cNvPr id="22" name="TextBox 21"/>
            <p:cNvSpPr txBox="1"/>
            <p:nvPr/>
          </p:nvSpPr>
          <p:spPr>
            <a:xfrm>
              <a:off x="1997704" y="3516101"/>
              <a:ext cx="720000" cy="1277273"/>
            </a:xfrm>
            <a:prstGeom prst="rect">
              <a:avLst/>
            </a:prstGeom>
            <a:solidFill>
              <a:schemeClr val="accent6">
                <a:lumMod val="40000"/>
                <a:lumOff val="60000"/>
              </a:schemeClr>
            </a:solidFill>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900" dirty="0">
                  <a:solidFill>
                    <a:prstClr val="black"/>
                  </a:solidFill>
                </a:rPr>
                <a:t>טיפול בליקויים </a:t>
              </a:r>
            </a:p>
            <a:p>
              <a:pPr algn="ctr"/>
              <a:r>
                <a:rPr lang="he-IL" sz="900" dirty="0">
                  <a:solidFill>
                    <a:prstClr val="black"/>
                  </a:solidFill>
                </a:rPr>
                <a:t>באופן יזום לפי </a:t>
              </a:r>
            </a:p>
            <a:p>
              <a:pPr algn="ctr"/>
              <a:r>
                <a:rPr lang="he-IL" sz="900" dirty="0">
                  <a:solidFill>
                    <a:prstClr val="black"/>
                  </a:solidFill>
                </a:rPr>
                <a:t>סקר הבטיחות (תחזוקת שבר</a:t>
              </a:r>
              <a:r>
                <a:rPr lang="he-IL" sz="900" dirty="0" smtClean="0">
                  <a:solidFill>
                    <a:prstClr val="black"/>
                  </a:solidFill>
                </a:rPr>
                <a:t>)</a:t>
              </a:r>
            </a:p>
            <a:p>
              <a:pPr algn="ctr"/>
              <a:endParaRPr lang="he-IL" sz="500" dirty="0">
                <a:solidFill>
                  <a:prstClr val="black"/>
                </a:solidFill>
              </a:endParaRPr>
            </a:p>
          </p:txBody>
        </p:sp>
      </p:grpSp>
      <p:cxnSp>
        <p:nvCxnSpPr>
          <p:cNvPr id="96" name="מחבר חץ ישר 95"/>
          <p:cNvCxnSpPr/>
          <p:nvPr/>
        </p:nvCxnSpPr>
        <p:spPr>
          <a:xfrm>
            <a:off x="1493720" y="1466375"/>
            <a:ext cx="0" cy="4680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מחבר חץ ישר 16"/>
          <p:cNvCxnSpPr/>
          <p:nvPr/>
        </p:nvCxnSpPr>
        <p:spPr>
          <a:xfrm>
            <a:off x="1493608" y="3212976"/>
            <a:ext cx="0" cy="3240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43608" y="2600968"/>
            <a:ext cx="900000" cy="540000"/>
          </a:xfrm>
          <a:prstGeom prst="rect">
            <a:avLst/>
          </a:prstGeom>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תחזוקת שבר</a:t>
            </a:r>
          </a:p>
        </p:txBody>
      </p:sp>
      <p:sp>
        <p:nvSpPr>
          <p:cNvPr id="15" name="TextBox 14"/>
          <p:cNvSpPr txBox="1"/>
          <p:nvPr/>
        </p:nvSpPr>
        <p:spPr>
          <a:xfrm>
            <a:off x="1062453" y="4424042"/>
            <a:ext cx="862311" cy="369332"/>
          </a:xfrm>
          <a:prstGeom prst="rect">
            <a:avLst/>
          </a:prstGeom>
          <a:solidFill>
            <a:schemeClr val="accent6">
              <a:lumMod val="40000"/>
              <a:lumOff val="60000"/>
            </a:schemeClr>
          </a:solidFill>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900" dirty="0">
                <a:solidFill>
                  <a:prstClr val="black"/>
                </a:solidFill>
              </a:rPr>
              <a:t>תיקון נזקים מיידי </a:t>
            </a:r>
          </a:p>
        </p:txBody>
      </p:sp>
      <p:sp>
        <p:nvSpPr>
          <p:cNvPr id="14" name="TextBox 13"/>
          <p:cNvSpPr txBox="1"/>
          <p:nvPr/>
        </p:nvSpPr>
        <p:spPr>
          <a:xfrm>
            <a:off x="1223608" y="3510484"/>
            <a:ext cx="540000" cy="648000"/>
          </a:xfrm>
          <a:prstGeom prst="rect">
            <a:avLst/>
          </a:prstGeom>
          <a:solidFill>
            <a:schemeClr val="accent6">
              <a:lumMod val="40000"/>
              <a:lumOff val="60000"/>
            </a:schemeClr>
          </a:solidFill>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dirty="0">
                <a:solidFill>
                  <a:prstClr val="black"/>
                </a:solidFill>
              </a:rPr>
              <a:t>החלפת ציוד שבור  </a:t>
            </a:r>
          </a:p>
        </p:txBody>
      </p:sp>
      <p:cxnSp>
        <p:nvCxnSpPr>
          <p:cNvPr id="111" name="מחבר חץ ישר 110"/>
          <p:cNvCxnSpPr/>
          <p:nvPr/>
        </p:nvCxnSpPr>
        <p:spPr>
          <a:xfrm flipH="1">
            <a:off x="1493608" y="4208042"/>
            <a:ext cx="1" cy="2160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373461" y="2600968"/>
            <a:ext cx="900000" cy="540000"/>
          </a:xfrm>
          <a:prstGeom prst="rect">
            <a:avLst/>
          </a:prstGeom>
          <a:solidFill>
            <a:schemeClr val="accent1">
              <a:lumMod val="40000"/>
              <a:lumOff val="60000"/>
            </a:schemeClr>
          </a:solidFill>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dirty="0">
                <a:solidFill>
                  <a:prstClr val="black"/>
                </a:solidFill>
              </a:rPr>
              <a:t>סקר מספר </a:t>
            </a:r>
          </a:p>
          <a:p>
            <a:pPr algn="ctr"/>
            <a:r>
              <a:rPr lang="he-IL" sz="900" dirty="0">
                <a:solidFill>
                  <a:prstClr val="black"/>
                </a:solidFill>
              </a:rPr>
              <a:t>פעמים בשנה </a:t>
            </a:r>
          </a:p>
        </p:txBody>
      </p:sp>
      <p:sp>
        <p:nvSpPr>
          <p:cNvPr id="37" name="TextBox 36"/>
          <p:cNvSpPr txBox="1"/>
          <p:nvPr/>
        </p:nvSpPr>
        <p:spPr>
          <a:xfrm>
            <a:off x="4269974" y="4147043"/>
            <a:ext cx="468000" cy="646331"/>
          </a:xfrm>
          <a:prstGeom prst="rect">
            <a:avLst/>
          </a:prstGeom>
          <a:solidFill>
            <a:srgbClr val="C3D69B"/>
          </a:solidFill>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900" dirty="0">
                <a:solidFill>
                  <a:prstClr val="black"/>
                </a:solidFill>
              </a:rPr>
              <a:t>סקר </a:t>
            </a:r>
            <a:r>
              <a:rPr lang="he-IL" sz="900" dirty="0" smtClean="0">
                <a:solidFill>
                  <a:prstClr val="black"/>
                </a:solidFill>
              </a:rPr>
              <a:t>ע"י </a:t>
            </a:r>
            <a:r>
              <a:rPr lang="he-IL" sz="900" dirty="0">
                <a:solidFill>
                  <a:prstClr val="black"/>
                </a:solidFill>
              </a:rPr>
              <a:t>קבלן/קק"ל </a:t>
            </a:r>
          </a:p>
        </p:txBody>
      </p:sp>
      <p:sp>
        <p:nvSpPr>
          <p:cNvPr id="38" name="TextBox 37"/>
          <p:cNvSpPr txBox="1"/>
          <p:nvPr/>
        </p:nvSpPr>
        <p:spPr>
          <a:xfrm>
            <a:off x="4273299" y="5075892"/>
            <a:ext cx="1162797" cy="369332"/>
          </a:xfrm>
          <a:prstGeom prst="rect">
            <a:avLst/>
          </a:prstGeom>
          <a:solidFill>
            <a:schemeClr val="accent6">
              <a:lumMod val="40000"/>
              <a:lumOff val="60000"/>
            </a:schemeClr>
          </a:solidFill>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900" dirty="0">
                <a:solidFill>
                  <a:prstClr val="black"/>
                </a:solidFill>
              </a:rPr>
              <a:t>טיפול בליקויים בעזרת קבוצת פועלים</a:t>
            </a:r>
          </a:p>
        </p:txBody>
      </p:sp>
      <p:sp>
        <p:nvSpPr>
          <p:cNvPr id="39" name="TextBox 38"/>
          <p:cNvSpPr txBox="1"/>
          <p:nvPr/>
        </p:nvSpPr>
        <p:spPr>
          <a:xfrm>
            <a:off x="4928771" y="4285543"/>
            <a:ext cx="468000" cy="507831"/>
          </a:xfrm>
          <a:prstGeom prst="rect">
            <a:avLst/>
          </a:prstGeom>
          <a:solidFill>
            <a:schemeClr val="accent1">
              <a:lumMod val="40000"/>
              <a:lumOff val="60000"/>
            </a:schemeClr>
          </a:solidFill>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900" dirty="0">
                <a:solidFill>
                  <a:prstClr val="black"/>
                </a:solidFill>
              </a:rPr>
              <a:t>סקר </a:t>
            </a:r>
            <a:r>
              <a:rPr lang="he-IL" sz="900" dirty="0" smtClean="0">
                <a:solidFill>
                  <a:prstClr val="black"/>
                </a:solidFill>
              </a:rPr>
              <a:t>ע"י </a:t>
            </a:r>
            <a:r>
              <a:rPr lang="he-IL" sz="900" dirty="0">
                <a:solidFill>
                  <a:prstClr val="black"/>
                </a:solidFill>
              </a:rPr>
              <a:t>קק"ל</a:t>
            </a:r>
          </a:p>
        </p:txBody>
      </p:sp>
      <p:cxnSp>
        <p:nvCxnSpPr>
          <p:cNvPr id="46" name="מחבר חץ ישר 45"/>
          <p:cNvCxnSpPr/>
          <p:nvPr/>
        </p:nvCxnSpPr>
        <p:spPr>
          <a:xfrm>
            <a:off x="4682412" y="3607119"/>
            <a:ext cx="0" cy="28575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מחבר חץ ישר 47"/>
          <p:cNvCxnSpPr/>
          <p:nvPr/>
        </p:nvCxnSpPr>
        <p:spPr>
          <a:xfrm>
            <a:off x="5143447" y="3201567"/>
            <a:ext cx="0" cy="28575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מחבר חץ ישר 48"/>
          <p:cNvCxnSpPr/>
          <p:nvPr/>
        </p:nvCxnSpPr>
        <p:spPr>
          <a:xfrm>
            <a:off x="4517300" y="3215258"/>
            <a:ext cx="0" cy="28575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מחבר חץ ישר 49"/>
          <p:cNvCxnSpPr/>
          <p:nvPr/>
        </p:nvCxnSpPr>
        <p:spPr>
          <a:xfrm>
            <a:off x="4823461" y="2351162"/>
            <a:ext cx="0" cy="28575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מחבר חץ ישר 76"/>
          <p:cNvCxnSpPr/>
          <p:nvPr/>
        </p:nvCxnSpPr>
        <p:spPr>
          <a:xfrm flipH="1">
            <a:off x="4820995" y="1466375"/>
            <a:ext cx="4932" cy="4680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233974" y="3182352"/>
            <a:ext cx="248787" cy="230832"/>
          </a:xfrm>
          <a:prstGeom prst="rect">
            <a:avLst/>
          </a:prstGeom>
          <a:noFill/>
          <a:ln w="19050">
            <a:solidFill>
              <a:schemeClr val="bg1"/>
            </a:solidFill>
          </a:ln>
        </p:spPr>
        <p:txBody>
          <a:bodyPr wrap="none" rtlCol="1">
            <a:spAutoFit/>
          </a:bodyPr>
          <a:lstStyle/>
          <a:p>
            <a:pPr algn="ctr"/>
            <a:r>
              <a:rPr lang="he-IL" sz="900" dirty="0">
                <a:solidFill>
                  <a:prstClr val="black"/>
                </a:solidFill>
              </a:rPr>
              <a:t>4</a:t>
            </a:r>
          </a:p>
        </p:txBody>
      </p:sp>
      <p:sp>
        <p:nvSpPr>
          <p:cNvPr id="65" name="TextBox 64"/>
          <p:cNvSpPr txBox="1"/>
          <p:nvPr/>
        </p:nvSpPr>
        <p:spPr>
          <a:xfrm>
            <a:off x="5183984" y="3182352"/>
            <a:ext cx="248787" cy="230832"/>
          </a:xfrm>
          <a:prstGeom prst="rect">
            <a:avLst/>
          </a:prstGeom>
          <a:noFill/>
          <a:ln w="19050">
            <a:solidFill>
              <a:schemeClr val="bg1"/>
            </a:solidFill>
          </a:ln>
        </p:spPr>
        <p:txBody>
          <a:bodyPr wrap="none" rtlCol="1">
            <a:spAutoFit/>
          </a:bodyPr>
          <a:lstStyle/>
          <a:p>
            <a:pPr algn="ctr"/>
            <a:r>
              <a:rPr lang="he-IL" sz="900" dirty="0">
                <a:solidFill>
                  <a:prstClr val="black"/>
                </a:solidFill>
              </a:rPr>
              <a:t>2</a:t>
            </a:r>
          </a:p>
        </p:txBody>
      </p:sp>
      <p:sp>
        <p:nvSpPr>
          <p:cNvPr id="32" name="TextBox 31"/>
          <p:cNvSpPr txBox="1"/>
          <p:nvPr/>
        </p:nvSpPr>
        <p:spPr>
          <a:xfrm>
            <a:off x="4265461" y="1934052"/>
            <a:ext cx="1116000" cy="360000"/>
          </a:xfrm>
          <a:prstGeom prst="rect">
            <a:avLst/>
          </a:prstGeom>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שבילים</a:t>
            </a:r>
          </a:p>
        </p:txBody>
      </p:sp>
      <p:sp>
        <p:nvSpPr>
          <p:cNvPr id="35" name="TextBox 34"/>
          <p:cNvSpPr txBox="1"/>
          <p:nvPr/>
        </p:nvSpPr>
        <p:spPr>
          <a:xfrm>
            <a:off x="4892771" y="3501007"/>
            <a:ext cx="540000" cy="540000"/>
          </a:xfrm>
          <a:prstGeom prst="rect">
            <a:avLst/>
          </a:prstGeom>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dirty="0">
                <a:solidFill>
                  <a:prstClr val="black"/>
                </a:solidFill>
              </a:rPr>
              <a:t>הליכה </a:t>
            </a:r>
          </a:p>
        </p:txBody>
      </p:sp>
      <p:sp>
        <p:nvSpPr>
          <p:cNvPr id="36" name="TextBox 35"/>
          <p:cNvSpPr txBox="1"/>
          <p:nvPr/>
        </p:nvSpPr>
        <p:spPr>
          <a:xfrm>
            <a:off x="4233974" y="3501007"/>
            <a:ext cx="540000" cy="540000"/>
          </a:xfrm>
          <a:prstGeom prst="rect">
            <a:avLst/>
          </a:prstGeom>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dirty="0">
                <a:solidFill>
                  <a:prstClr val="black"/>
                </a:solidFill>
              </a:rPr>
              <a:t>אופנים</a:t>
            </a:r>
          </a:p>
        </p:txBody>
      </p:sp>
      <p:cxnSp>
        <p:nvCxnSpPr>
          <p:cNvPr id="124" name="מחבר חץ ישר 123"/>
          <p:cNvCxnSpPr/>
          <p:nvPr/>
        </p:nvCxnSpPr>
        <p:spPr>
          <a:xfrm flipH="1">
            <a:off x="5162771" y="4834880"/>
            <a:ext cx="1" cy="2340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מחבר חץ ישר 124"/>
          <p:cNvCxnSpPr/>
          <p:nvPr/>
        </p:nvCxnSpPr>
        <p:spPr>
          <a:xfrm flipH="1">
            <a:off x="4524526" y="4851184"/>
            <a:ext cx="1" cy="2340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מחבר חץ ישר 147"/>
          <p:cNvCxnSpPr/>
          <p:nvPr/>
        </p:nvCxnSpPr>
        <p:spPr>
          <a:xfrm flipH="1">
            <a:off x="5143447" y="4077072"/>
            <a:ext cx="4932" cy="2160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מחבר חץ ישר 157"/>
          <p:cNvCxnSpPr/>
          <p:nvPr/>
        </p:nvCxnSpPr>
        <p:spPr>
          <a:xfrm flipH="1">
            <a:off x="4499042" y="4029268"/>
            <a:ext cx="4932" cy="1080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596332" y="1934052"/>
            <a:ext cx="1116000" cy="360000"/>
          </a:xfrm>
          <a:prstGeom prst="rect">
            <a:avLst/>
          </a:prstGeom>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a:solidFill>
                  <a:prstClr val="black"/>
                </a:solidFill>
              </a:rPr>
              <a:t>אחזקת יערות </a:t>
            </a:r>
          </a:p>
        </p:txBody>
      </p:sp>
      <p:sp>
        <p:nvSpPr>
          <p:cNvPr id="70" name="TextBox 69"/>
          <p:cNvSpPr txBox="1"/>
          <p:nvPr/>
        </p:nvSpPr>
        <p:spPr>
          <a:xfrm>
            <a:off x="7704332" y="2581167"/>
            <a:ext cx="900000" cy="540000"/>
          </a:xfrm>
          <a:prstGeom prst="rect">
            <a:avLst/>
          </a:prstGeom>
          <a:solidFill>
            <a:srgbClr val="B7DEE8"/>
          </a:solidFill>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b="1" dirty="0" smtClean="0">
                <a:solidFill>
                  <a:prstClr val="black"/>
                </a:solidFill>
              </a:rPr>
              <a:t>סקר </a:t>
            </a:r>
            <a:r>
              <a:rPr lang="he-IL" sz="900" b="1" dirty="0">
                <a:solidFill>
                  <a:prstClr val="black"/>
                </a:solidFill>
              </a:rPr>
              <a:t>וסימון </a:t>
            </a:r>
          </a:p>
        </p:txBody>
      </p:sp>
      <p:cxnSp>
        <p:nvCxnSpPr>
          <p:cNvPr id="74" name="מחבר חץ ישר 73"/>
          <p:cNvCxnSpPr/>
          <p:nvPr/>
        </p:nvCxnSpPr>
        <p:spPr>
          <a:xfrm>
            <a:off x="8154332" y="2325408"/>
            <a:ext cx="0" cy="22431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מחבר חץ ישר 82"/>
          <p:cNvCxnSpPr/>
          <p:nvPr/>
        </p:nvCxnSpPr>
        <p:spPr>
          <a:xfrm>
            <a:off x="8524387" y="3147189"/>
            <a:ext cx="182597" cy="42803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מחבר חץ ישר 83"/>
          <p:cNvCxnSpPr>
            <a:endCxn id="90" idx="0"/>
          </p:cNvCxnSpPr>
          <p:nvPr/>
        </p:nvCxnSpPr>
        <p:spPr>
          <a:xfrm flipH="1">
            <a:off x="7614367" y="3128451"/>
            <a:ext cx="789382" cy="37255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מחבר חץ ישר 90"/>
          <p:cNvCxnSpPr>
            <a:endCxn id="87" idx="0"/>
          </p:cNvCxnSpPr>
          <p:nvPr/>
        </p:nvCxnSpPr>
        <p:spPr>
          <a:xfrm flipH="1">
            <a:off x="8190432" y="3147189"/>
            <a:ext cx="277272" cy="35381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מחבר חץ ישר 94"/>
          <p:cNvCxnSpPr>
            <a:endCxn id="97" idx="0"/>
          </p:cNvCxnSpPr>
          <p:nvPr/>
        </p:nvCxnSpPr>
        <p:spPr>
          <a:xfrm flipH="1">
            <a:off x="5886172" y="3147189"/>
            <a:ext cx="1934206" cy="35381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מחבר חץ ישר 97"/>
          <p:cNvCxnSpPr>
            <a:stCxn id="70" idx="2"/>
            <a:endCxn id="88" idx="0"/>
          </p:cNvCxnSpPr>
          <p:nvPr/>
        </p:nvCxnSpPr>
        <p:spPr>
          <a:xfrm flipH="1">
            <a:off x="6462237" y="3121167"/>
            <a:ext cx="1692095" cy="37984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5616172" y="3501007"/>
            <a:ext cx="540000" cy="540000"/>
          </a:xfrm>
          <a:prstGeom prst="rect">
            <a:avLst/>
          </a:prstGeom>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dirty="0">
                <a:solidFill>
                  <a:prstClr val="black"/>
                </a:solidFill>
              </a:rPr>
              <a:t>טיפול במינים פולשים </a:t>
            </a:r>
          </a:p>
        </p:txBody>
      </p:sp>
      <p:sp>
        <p:nvSpPr>
          <p:cNvPr id="86" name="TextBox 85"/>
          <p:cNvSpPr txBox="1"/>
          <p:nvPr/>
        </p:nvSpPr>
        <p:spPr>
          <a:xfrm>
            <a:off x="8496496" y="3501007"/>
            <a:ext cx="540000" cy="540000"/>
          </a:xfrm>
          <a:prstGeom prst="rect">
            <a:avLst/>
          </a:prstGeom>
          <a:ln w="19050">
            <a:solidFill>
              <a:srgbClr val="000000"/>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dirty="0">
                <a:solidFill>
                  <a:prstClr val="black"/>
                </a:solidFill>
              </a:rPr>
              <a:t>יער בוגר  </a:t>
            </a:r>
          </a:p>
        </p:txBody>
      </p:sp>
      <p:sp>
        <p:nvSpPr>
          <p:cNvPr id="87" name="TextBox 86"/>
          <p:cNvSpPr txBox="1"/>
          <p:nvPr/>
        </p:nvSpPr>
        <p:spPr>
          <a:xfrm>
            <a:off x="7920432" y="3501007"/>
            <a:ext cx="540000" cy="540000"/>
          </a:xfrm>
          <a:prstGeom prst="rect">
            <a:avLst/>
          </a:prstGeom>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dirty="0">
                <a:solidFill>
                  <a:prstClr val="black"/>
                </a:solidFill>
              </a:rPr>
              <a:t>יער מתבגר</a:t>
            </a:r>
          </a:p>
        </p:txBody>
      </p:sp>
      <p:sp>
        <p:nvSpPr>
          <p:cNvPr id="88" name="TextBox 87"/>
          <p:cNvSpPr txBox="1"/>
          <p:nvPr/>
        </p:nvSpPr>
        <p:spPr>
          <a:xfrm>
            <a:off x="6192237" y="3501007"/>
            <a:ext cx="540000" cy="540000"/>
          </a:xfrm>
          <a:prstGeom prst="rect">
            <a:avLst/>
          </a:prstGeom>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dirty="0">
                <a:solidFill>
                  <a:prstClr val="black"/>
                </a:solidFill>
              </a:rPr>
              <a:t>חידוש טבעי </a:t>
            </a:r>
          </a:p>
        </p:txBody>
      </p:sp>
      <p:sp>
        <p:nvSpPr>
          <p:cNvPr id="90" name="TextBox 89"/>
          <p:cNvSpPr txBox="1"/>
          <p:nvPr/>
        </p:nvSpPr>
        <p:spPr>
          <a:xfrm>
            <a:off x="7344367" y="3501007"/>
            <a:ext cx="540000" cy="540000"/>
          </a:xfrm>
          <a:prstGeom prst="rect">
            <a:avLst/>
          </a:prstGeom>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dirty="0">
                <a:solidFill>
                  <a:prstClr val="black"/>
                </a:solidFill>
              </a:rPr>
              <a:t>יער </a:t>
            </a:r>
          </a:p>
          <a:p>
            <a:pPr algn="ctr"/>
            <a:r>
              <a:rPr lang="he-IL" sz="900" dirty="0">
                <a:solidFill>
                  <a:prstClr val="black"/>
                </a:solidFill>
              </a:rPr>
              <a:t>צעיר</a:t>
            </a:r>
          </a:p>
        </p:txBody>
      </p:sp>
      <p:sp>
        <p:nvSpPr>
          <p:cNvPr id="109" name="TextBox 108"/>
          <p:cNvSpPr txBox="1"/>
          <p:nvPr/>
        </p:nvSpPr>
        <p:spPr>
          <a:xfrm>
            <a:off x="6768302" y="3501007"/>
            <a:ext cx="540000" cy="540000"/>
          </a:xfrm>
          <a:prstGeom prst="rect">
            <a:avLst/>
          </a:prstGeom>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dirty="0">
                <a:solidFill>
                  <a:prstClr val="black"/>
                </a:solidFill>
              </a:rPr>
              <a:t>מטעים </a:t>
            </a:r>
          </a:p>
        </p:txBody>
      </p:sp>
      <p:cxnSp>
        <p:nvCxnSpPr>
          <p:cNvPr id="110" name="מחבר חץ ישר 109"/>
          <p:cNvCxnSpPr>
            <a:endCxn id="109" idx="0"/>
          </p:cNvCxnSpPr>
          <p:nvPr/>
        </p:nvCxnSpPr>
        <p:spPr>
          <a:xfrm flipH="1">
            <a:off x="7038302" y="3121167"/>
            <a:ext cx="1258788" cy="37984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a:off x="7380367" y="4361374"/>
            <a:ext cx="468000" cy="432000"/>
          </a:xfrm>
          <a:prstGeom prst="rect">
            <a:avLst/>
          </a:prstGeom>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dirty="0">
                <a:solidFill>
                  <a:prstClr val="black"/>
                </a:solidFill>
              </a:rPr>
              <a:t>דילול וגיזום </a:t>
            </a:r>
          </a:p>
        </p:txBody>
      </p:sp>
      <p:sp>
        <p:nvSpPr>
          <p:cNvPr id="150" name="TextBox 149"/>
          <p:cNvSpPr txBox="1"/>
          <p:nvPr/>
        </p:nvSpPr>
        <p:spPr>
          <a:xfrm>
            <a:off x="7956432" y="4361374"/>
            <a:ext cx="468000" cy="432000"/>
          </a:xfrm>
          <a:prstGeom prst="rect">
            <a:avLst/>
          </a:prstGeom>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dirty="0">
                <a:solidFill>
                  <a:prstClr val="black"/>
                </a:solidFill>
              </a:rPr>
              <a:t>דילול</a:t>
            </a:r>
          </a:p>
          <a:p>
            <a:pPr algn="ctr"/>
            <a:r>
              <a:rPr lang="he-IL" sz="900" dirty="0">
                <a:solidFill>
                  <a:prstClr val="black"/>
                </a:solidFill>
              </a:rPr>
              <a:t>וגיזום </a:t>
            </a:r>
          </a:p>
        </p:txBody>
      </p:sp>
      <p:sp>
        <p:nvSpPr>
          <p:cNvPr id="151" name="TextBox 150"/>
          <p:cNvSpPr txBox="1"/>
          <p:nvPr/>
        </p:nvSpPr>
        <p:spPr>
          <a:xfrm>
            <a:off x="8532496" y="4361374"/>
            <a:ext cx="468000" cy="432000"/>
          </a:xfrm>
          <a:prstGeom prst="rect">
            <a:avLst/>
          </a:prstGeom>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dirty="0">
                <a:solidFill>
                  <a:prstClr val="black"/>
                </a:solidFill>
              </a:rPr>
              <a:t>דילול</a:t>
            </a:r>
          </a:p>
          <a:p>
            <a:pPr algn="ctr"/>
            <a:r>
              <a:rPr lang="he-IL" sz="900" dirty="0">
                <a:solidFill>
                  <a:prstClr val="black"/>
                </a:solidFill>
              </a:rPr>
              <a:t>וגיזום </a:t>
            </a:r>
          </a:p>
        </p:txBody>
      </p:sp>
      <p:sp>
        <p:nvSpPr>
          <p:cNvPr id="152" name="TextBox 151"/>
          <p:cNvSpPr txBox="1"/>
          <p:nvPr/>
        </p:nvSpPr>
        <p:spPr>
          <a:xfrm>
            <a:off x="6228237" y="4361374"/>
            <a:ext cx="468000" cy="432000"/>
          </a:xfrm>
          <a:prstGeom prst="rect">
            <a:avLst/>
          </a:prstGeom>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dirty="0">
                <a:solidFill>
                  <a:prstClr val="black"/>
                </a:solidFill>
              </a:rPr>
              <a:t>דילול</a:t>
            </a:r>
          </a:p>
        </p:txBody>
      </p:sp>
      <p:sp>
        <p:nvSpPr>
          <p:cNvPr id="153" name="TextBox 152"/>
          <p:cNvSpPr txBox="1"/>
          <p:nvPr/>
        </p:nvSpPr>
        <p:spPr>
          <a:xfrm>
            <a:off x="6804302" y="4361374"/>
            <a:ext cx="468000" cy="432000"/>
          </a:xfrm>
          <a:prstGeom prst="rect">
            <a:avLst/>
          </a:prstGeom>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dirty="0">
                <a:solidFill>
                  <a:prstClr val="black"/>
                </a:solidFill>
              </a:rPr>
              <a:t>גיזום </a:t>
            </a:r>
          </a:p>
        </p:txBody>
      </p:sp>
      <p:sp>
        <p:nvSpPr>
          <p:cNvPr id="154" name="TextBox 153"/>
          <p:cNvSpPr txBox="1"/>
          <p:nvPr/>
        </p:nvSpPr>
        <p:spPr>
          <a:xfrm>
            <a:off x="5652172" y="4361374"/>
            <a:ext cx="468000" cy="432000"/>
          </a:xfrm>
          <a:prstGeom prst="rect">
            <a:avLst/>
          </a:prstGeom>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nchor="ctr">
            <a:spAutoFit/>
          </a:bodyPr>
          <a:lstStyle/>
          <a:p>
            <a:pPr algn="ctr"/>
            <a:r>
              <a:rPr lang="he-IL" sz="900" dirty="0">
                <a:solidFill>
                  <a:prstClr val="black"/>
                </a:solidFill>
              </a:rPr>
              <a:t>כריתה וריסוס</a:t>
            </a:r>
          </a:p>
        </p:txBody>
      </p:sp>
      <p:sp>
        <p:nvSpPr>
          <p:cNvPr id="155" name="TextBox 154"/>
          <p:cNvSpPr txBox="1"/>
          <p:nvPr/>
        </p:nvSpPr>
        <p:spPr>
          <a:xfrm>
            <a:off x="8532496" y="4937393"/>
            <a:ext cx="468000" cy="507831"/>
          </a:xfrm>
          <a:prstGeom prst="rect">
            <a:avLst/>
          </a:prstGeom>
          <a:ln w="19050">
            <a:solidFill>
              <a:schemeClr val="bg1"/>
            </a:solidFill>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900" dirty="0">
                <a:solidFill>
                  <a:prstClr val="black"/>
                </a:solidFill>
              </a:rPr>
              <a:t>עידוד חידוש טבעי </a:t>
            </a:r>
          </a:p>
        </p:txBody>
      </p:sp>
      <p:cxnSp>
        <p:nvCxnSpPr>
          <p:cNvPr id="163" name="מחבר חץ ישר 162"/>
          <p:cNvCxnSpPr/>
          <p:nvPr/>
        </p:nvCxnSpPr>
        <p:spPr>
          <a:xfrm>
            <a:off x="8764863" y="4090232"/>
            <a:ext cx="3267" cy="2880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מחבר חץ ישר 175"/>
          <p:cNvCxnSpPr/>
          <p:nvPr/>
        </p:nvCxnSpPr>
        <p:spPr>
          <a:xfrm flipH="1">
            <a:off x="6459771" y="4090232"/>
            <a:ext cx="4932" cy="2880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מחבר חץ ישר 98"/>
          <p:cNvCxnSpPr/>
          <p:nvPr/>
        </p:nvCxnSpPr>
        <p:spPr>
          <a:xfrm flipH="1">
            <a:off x="8151866" y="1466375"/>
            <a:ext cx="4932" cy="4680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מחבר חץ ישר 144"/>
          <p:cNvCxnSpPr/>
          <p:nvPr/>
        </p:nvCxnSpPr>
        <p:spPr>
          <a:xfrm>
            <a:off x="7036669" y="4090232"/>
            <a:ext cx="3267" cy="2880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מחבר חץ ישר 145"/>
          <p:cNvCxnSpPr/>
          <p:nvPr/>
        </p:nvCxnSpPr>
        <p:spPr>
          <a:xfrm>
            <a:off x="7612734" y="4090232"/>
            <a:ext cx="3267" cy="2880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מחבר חץ ישר 146"/>
          <p:cNvCxnSpPr/>
          <p:nvPr/>
        </p:nvCxnSpPr>
        <p:spPr>
          <a:xfrm>
            <a:off x="8188799" y="4090232"/>
            <a:ext cx="3267" cy="2880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מחבר חץ ישר 156"/>
          <p:cNvCxnSpPr/>
          <p:nvPr/>
        </p:nvCxnSpPr>
        <p:spPr>
          <a:xfrm flipH="1">
            <a:off x="5883706" y="4090232"/>
            <a:ext cx="4932" cy="2880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מחבר חץ ישר 163"/>
          <p:cNvCxnSpPr/>
          <p:nvPr/>
        </p:nvCxnSpPr>
        <p:spPr>
          <a:xfrm>
            <a:off x="8766496" y="4833168"/>
            <a:ext cx="0" cy="1080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5" name="TextBox 164"/>
          <p:cNvSpPr txBox="1"/>
          <p:nvPr/>
        </p:nvSpPr>
        <p:spPr>
          <a:xfrm>
            <a:off x="8184053" y="5848795"/>
            <a:ext cx="492443" cy="230832"/>
          </a:xfrm>
          <a:prstGeom prst="rect">
            <a:avLst/>
          </a:prstGeom>
          <a:noFill/>
          <a:ln w="19050">
            <a:noFill/>
          </a:ln>
        </p:spPr>
        <p:txBody>
          <a:bodyPr wrap="none" rtlCol="1">
            <a:spAutoFit/>
          </a:bodyPr>
          <a:lstStyle/>
          <a:p>
            <a:pPr algn="ctr"/>
            <a:r>
              <a:rPr lang="he-IL" sz="900" dirty="0" smtClean="0">
                <a:solidFill>
                  <a:schemeClr val="bg1"/>
                </a:solidFill>
              </a:rPr>
              <a:t>פעילות</a:t>
            </a:r>
            <a:endParaRPr lang="he-IL" sz="900" dirty="0">
              <a:solidFill>
                <a:schemeClr val="bg1"/>
              </a:solidFill>
            </a:endParaRPr>
          </a:p>
        </p:txBody>
      </p:sp>
      <p:sp>
        <p:nvSpPr>
          <p:cNvPr id="166" name="TextBox 165"/>
          <p:cNvSpPr txBox="1"/>
          <p:nvPr/>
        </p:nvSpPr>
        <p:spPr>
          <a:xfrm>
            <a:off x="8604488" y="6097146"/>
            <a:ext cx="360000" cy="180000"/>
          </a:xfrm>
          <a:prstGeom prst="rect">
            <a:avLst/>
          </a:prstGeom>
          <a:solidFill>
            <a:schemeClr val="accent6">
              <a:lumMod val="40000"/>
              <a:lumOff val="60000"/>
            </a:schemeClr>
          </a:solidFill>
          <a:ln w="6350">
            <a:noFill/>
          </a:ln>
        </p:spPr>
        <p:txBody>
          <a:bodyPr wrap="none" rtlCol="1">
            <a:spAutoFit/>
          </a:bodyPr>
          <a:lstStyle/>
          <a:p>
            <a:pPr algn="ctr"/>
            <a:endParaRPr lang="he-IL" sz="900" dirty="0">
              <a:solidFill>
                <a:prstClr val="black"/>
              </a:solidFill>
            </a:endParaRPr>
          </a:p>
        </p:txBody>
      </p:sp>
      <p:sp>
        <p:nvSpPr>
          <p:cNvPr id="167" name="TextBox 166"/>
          <p:cNvSpPr txBox="1"/>
          <p:nvPr/>
        </p:nvSpPr>
        <p:spPr>
          <a:xfrm>
            <a:off x="8604488" y="6334607"/>
            <a:ext cx="360000" cy="180000"/>
          </a:xfrm>
          <a:prstGeom prst="rect">
            <a:avLst/>
          </a:prstGeom>
          <a:solidFill>
            <a:schemeClr val="accent3">
              <a:lumMod val="60000"/>
              <a:lumOff val="40000"/>
            </a:schemeClr>
          </a:solidFill>
          <a:ln w="6350">
            <a:noFill/>
          </a:ln>
        </p:spPr>
        <p:txBody>
          <a:bodyPr wrap="none" rtlCol="1">
            <a:spAutoFit/>
          </a:bodyPr>
          <a:lstStyle/>
          <a:p>
            <a:pPr algn="ctr"/>
            <a:endParaRPr lang="he-IL" sz="900" dirty="0">
              <a:solidFill>
                <a:prstClr val="black"/>
              </a:solidFill>
            </a:endParaRPr>
          </a:p>
        </p:txBody>
      </p:sp>
      <p:sp>
        <p:nvSpPr>
          <p:cNvPr id="168" name="TextBox 167"/>
          <p:cNvSpPr txBox="1"/>
          <p:nvPr/>
        </p:nvSpPr>
        <p:spPr>
          <a:xfrm>
            <a:off x="8604488" y="6583033"/>
            <a:ext cx="360000" cy="180000"/>
          </a:xfrm>
          <a:prstGeom prst="rect">
            <a:avLst/>
          </a:prstGeom>
          <a:solidFill>
            <a:schemeClr val="accent5">
              <a:lumMod val="40000"/>
              <a:lumOff val="60000"/>
            </a:schemeClr>
          </a:solidFill>
          <a:ln w="6350">
            <a:noFill/>
          </a:ln>
        </p:spPr>
        <p:txBody>
          <a:bodyPr wrap="none" rtlCol="1">
            <a:spAutoFit/>
          </a:bodyPr>
          <a:lstStyle/>
          <a:p>
            <a:pPr algn="ctr"/>
            <a:endParaRPr lang="he-IL" sz="900" dirty="0">
              <a:solidFill>
                <a:prstClr val="black"/>
              </a:solidFill>
            </a:endParaRPr>
          </a:p>
        </p:txBody>
      </p:sp>
      <p:sp>
        <p:nvSpPr>
          <p:cNvPr id="169" name="TextBox 168"/>
          <p:cNvSpPr txBox="1"/>
          <p:nvPr/>
        </p:nvSpPr>
        <p:spPr>
          <a:xfrm>
            <a:off x="8604488" y="5874211"/>
            <a:ext cx="360000" cy="180000"/>
          </a:xfrm>
          <a:prstGeom prst="rect">
            <a:avLst/>
          </a:prstGeom>
          <a:solidFill>
            <a:schemeClr val="bg1"/>
          </a:solidFill>
          <a:ln w="6350">
            <a:solidFill>
              <a:schemeClr val="bg1"/>
            </a:solidFill>
          </a:ln>
        </p:spPr>
        <p:txBody>
          <a:bodyPr wrap="none" rtlCol="1">
            <a:spAutoFit/>
          </a:bodyPr>
          <a:lstStyle/>
          <a:p>
            <a:pPr algn="ctr"/>
            <a:endParaRPr lang="he-IL" sz="900" dirty="0">
              <a:solidFill>
                <a:prstClr val="black"/>
              </a:solidFill>
            </a:endParaRPr>
          </a:p>
        </p:txBody>
      </p:sp>
      <p:sp>
        <p:nvSpPr>
          <p:cNvPr id="137" name="מלבן מעוגל 136"/>
          <p:cNvSpPr/>
          <p:nvPr/>
        </p:nvSpPr>
        <p:spPr>
          <a:xfrm>
            <a:off x="5220072" y="5791334"/>
            <a:ext cx="3861769" cy="1032763"/>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1402406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23528" y="1628115"/>
            <a:ext cx="8460432"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542925" defTabSz="314325" rtl="1" eaLnBrk="0" fontAlgn="base" latinLnBrk="0" hangingPunct="0">
              <a:lnSpc>
                <a:spcPts val="2400"/>
              </a:lnSpc>
              <a:spcBef>
                <a:spcPct val="0"/>
              </a:spcBef>
              <a:spcAft>
                <a:spcPct val="0"/>
              </a:spcAft>
              <a:buClrTx/>
              <a:buSzTx/>
              <a:buFont typeface="Arial" pitchFamily="34" charset="0"/>
              <a:buChar char="•"/>
              <a:tabLst>
                <a:tab pos="-36000" algn="l"/>
                <a:tab pos="0" algn="l"/>
              </a:tabLst>
            </a:pPr>
            <a:r>
              <a:rPr kumimoji="0" lang="he-IL" sz="2800" b="0" i="0" u="none" strike="noStrike" cap="none" normalizeH="0" baseline="0" dirty="0" smtClean="0">
                <a:ln>
                  <a:noFill/>
                </a:ln>
                <a:solidFill>
                  <a:schemeClr val="bg1"/>
                </a:solidFill>
                <a:effectLst/>
                <a:ea typeface="Times New Roman" pitchFamily="18" charset="0"/>
                <a:cs typeface="David" pitchFamily="34" charset="-79"/>
              </a:rPr>
              <a:t>תכנון ופיתוח בר קיימא (תכניות ממשק </a:t>
            </a:r>
            <a:r>
              <a:rPr kumimoji="0" lang="he-IL" sz="2800" b="0" i="0" u="none" strike="noStrike" cap="none" normalizeH="0" baseline="0" dirty="0" err="1" smtClean="0">
                <a:ln>
                  <a:noFill/>
                </a:ln>
                <a:solidFill>
                  <a:schemeClr val="bg1"/>
                </a:solidFill>
                <a:effectLst/>
                <a:ea typeface="Times New Roman" pitchFamily="18" charset="0"/>
                <a:cs typeface="David" pitchFamily="34" charset="-79"/>
              </a:rPr>
              <a:t>יערני</a:t>
            </a:r>
            <a:r>
              <a:rPr kumimoji="0" lang="he-IL" sz="2800" b="0" i="0" u="none" strike="noStrike" cap="none" normalizeH="0" baseline="0" dirty="0" smtClean="0">
                <a:ln>
                  <a:noFill/>
                </a:ln>
                <a:solidFill>
                  <a:schemeClr val="bg1"/>
                </a:solidFill>
                <a:effectLst/>
                <a:ea typeface="Times New Roman" pitchFamily="18" charset="0"/>
                <a:cs typeface="David" pitchFamily="34" charset="-79"/>
              </a:rPr>
              <a:t>)</a:t>
            </a:r>
            <a:endParaRPr kumimoji="0" lang="en-US" sz="2800" b="0" i="0" u="none" strike="noStrike" cap="none" normalizeH="0" baseline="0" dirty="0" smtClean="0">
              <a:ln>
                <a:noFill/>
              </a:ln>
              <a:solidFill>
                <a:schemeClr val="bg1"/>
              </a:solidFill>
              <a:effectLst/>
            </a:endParaRPr>
          </a:p>
          <a:p>
            <a:pPr marR="0" lvl="0" indent="542925" defTabSz="314325" rtl="1" eaLnBrk="0" fontAlgn="base" latinLnBrk="0" hangingPunct="0">
              <a:lnSpc>
                <a:spcPts val="2400"/>
              </a:lnSpc>
              <a:spcBef>
                <a:spcPct val="0"/>
              </a:spcBef>
              <a:spcAft>
                <a:spcPct val="0"/>
              </a:spcAft>
              <a:buClrTx/>
              <a:buSzTx/>
              <a:buFont typeface="Arial" pitchFamily="34" charset="0"/>
              <a:buChar char="•"/>
              <a:tabLst>
                <a:tab pos="-36513" algn="l"/>
              </a:tabLst>
            </a:pPr>
            <a:r>
              <a:rPr kumimoji="0" lang="he-IL" sz="2800" b="0" i="0" u="none" strike="noStrike" cap="none" normalizeH="0" baseline="0" dirty="0" smtClean="0">
                <a:ln>
                  <a:noFill/>
                </a:ln>
                <a:solidFill>
                  <a:schemeClr val="bg1"/>
                </a:solidFill>
                <a:effectLst/>
                <a:ea typeface="Times New Roman" pitchFamily="18" charset="0"/>
                <a:cs typeface="David" pitchFamily="34" charset="-79"/>
              </a:rPr>
              <a:t>ניהול מי נגר בערים רגישות למים</a:t>
            </a:r>
          </a:p>
          <a:p>
            <a:pPr marR="0" lvl="0" indent="542925" defTabSz="314325" rtl="1" eaLnBrk="0" fontAlgn="base" latinLnBrk="0" hangingPunct="0">
              <a:lnSpc>
                <a:spcPts val="2400"/>
              </a:lnSpc>
              <a:spcBef>
                <a:spcPct val="0"/>
              </a:spcBef>
              <a:spcAft>
                <a:spcPct val="0"/>
              </a:spcAft>
              <a:buClrTx/>
              <a:buSzTx/>
              <a:buFont typeface="Arial" pitchFamily="34" charset="0"/>
              <a:buChar char="•"/>
              <a:tabLst>
                <a:tab pos="-36513" algn="l"/>
              </a:tabLst>
            </a:pPr>
            <a:r>
              <a:rPr kumimoji="0" lang="he-IL" sz="2800" b="0" i="0" u="none" strike="noStrike" cap="none" normalizeH="0" baseline="0" dirty="0" smtClean="0">
                <a:ln>
                  <a:noFill/>
                </a:ln>
                <a:solidFill>
                  <a:schemeClr val="bg1"/>
                </a:solidFill>
                <a:effectLst/>
                <a:ea typeface="Times New Roman" pitchFamily="18" charset="0"/>
                <a:cs typeface="David" pitchFamily="34" charset="-79"/>
              </a:rPr>
              <a:t>קציר נגר עירוני</a:t>
            </a:r>
          </a:p>
          <a:p>
            <a:pPr marR="0" lvl="0" indent="542925" defTabSz="314325" rtl="1" eaLnBrk="0" fontAlgn="base" latinLnBrk="0" hangingPunct="0">
              <a:lnSpc>
                <a:spcPts val="2400"/>
              </a:lnSpc>
              <a:spcBef>
                <a:spcPct val="0"/>
              </a:spcBef>
              <a:spcAft>
                <a:spcPct val="0"/>
              </a:spcAft>
              <a:buClrTx/>
              <a:buSzTx/>
              <a:buFont typeface="Arial" pitchFamily="34" charset="0"/>
              <a:buChar char="•"/>
              <a:tabLst>
                <a:tab pos="-36513" algn="l"/>
              </a:tabLst>
            </a:pPr>
            <a:r>
              <a:rPr kumimoji="0" lang="he-IL" sz="2800" b="0" i="0" u="none" strike="noStrike" cap="none" normalizeH="0" baseline="0" dirty="0" smtClean="0">
                <a:ln>
                  <a:noFill/>
                </a:ln>
                <a:solidFill>
                  <a:schemeClr val="bg1"/>
                </a:solidFill>
                <a:effectLst/>
                <a:ea typeface="Times New Roman" pitchFamily="18" charset="0"/>
                <a:cs typeface="David" pitchFamily="34" charset="-79"/>
              </a:rPr>
              <a:t>יערות קהילתיים</a:t>
            </a:r>
          </a:p>
          <a:p>
            <a:pPr marR="0" lvl="0" indent="542925" defTabSz="314325" rtl="1" eaLnBrk="0" fontAlgn="base" latinLnBrk="0" hangingPunct="0">
              <a:lnSpc>
                <a:spcPts val="2400"/>
              </a:lnSpc>
              <a:spcBef>
                <a:spcPct val="0"/>
              </a:spcBef>
              <a:spcAft>
                <a:spcPct val="0"/>
              </a:spcAft>
              <a:buClrTx/>
              <a:buSzTx/>
              <a:buFont typeface="Arial" pitchFamily="34" charset="0"/>
              <a:buChar char="•"/>
              <a:tabLst>
                <a:tab pos="-36513" algn="l"/>
              </a:tabLst>
            </a:pPr>
            <a:r>
              <a:rPr lang="he-IL" sz="2800" dirty="0" smtClean="0">
                <a:solidFill>
                  <a:schemeClr val="bg1"/>
                </a:solidFill>
                <a:ea typeface="Times New Roman" pitchFamily="18" charset="0"/>
                <a:cs typeface="David" pitchFamily="34" charset="-79"/>
              </a:rPr>
              <a:t>גן בוטני ראשון של קק"ל (אילנות) ומרכז המבקרים שבו</a:t>
            </a:r>
            <a:endParaRPr kumimoji="0" lang="he-IL" sz="2800" b="0" i="0" u="none" strike="noStrike" cap="none" normalizeH="0" baseline="0" dirty="0" smtClean="0">
              <a:ln>
                <a:noFill/>
              </a:ln>
              <a:solidFill>
                <a:schemeClr val="bg1"/>
              </a:solidFill>
              <a:effectLst/>
              <a:ea typeface="Times New Roman" pitchFamily="18" charset="0"/>
              <a:cs typeface="David" pitchFamily="34" charset="-79"/>
            </a:endParaRPr>
          </a:p>
          <a:p>
            <a:pPr marR="0" lvl="0" indent="542925" defTabSz="314325" rtl="1" eaLnBrk="0" fontAlgn="base" latinLnBrk="0" hangingPunct="0">
              <a:lnSpc>
                <a:spcPts val="2400"/>
              </a:lnSpc>
              <a:spcBef>
                <a:spcPct val="0"/>
              </a:spcBef>
              <a:spcAft>
                <a:spcPct val="0"/>
              </a:spcAft>
              <a:buClrTx/>
              <a:buSzTx/>
              <a:buFont typeface="Arial" pitchFamily="34" charset="0"/>
              <a:buChar char="•"/>
              <a:tabLst>
                <a:tab pos="-36513" algn="l"/>
              </a:tabLst>
            </a:pPr>
            <a:r>
              <a:rPr lang="he-IL" sz="2800" dirty="0" smtClean="0">
                <a:solidFill>
                  <a:schemeClr val="bg1"/>
                </a:solidFill>
                <a:cs typeface="David" pitchFamily="34" charset="-79"/>
              </a:rPr>
              <a:t>פרוייקטים במגזר המוניציפלי</a:t>
            </a:r>
            <a:endParaRPr kumimoji="0" lang="en-US" sz="2800" b="0" i="0" u="none" strike="noStrike" cap="none" normalizeH="0" baseline="0" dirty="0" smtClean="0">
              <a:ln>
                <a:noFill/>
              </a:ln>
              <a:solidFill>
                <a:schemeClr val="bg1"/>
              </a:solidFill>
              <a:effectLst/>
            </a:endParaRPr>
          </a:p>
          <a:p>
            <a:pPr indent="542925" defTabSz="314325" eaLnBrk="0" hangingPunct="0">
              <a:lnSpc>
                <a:spcPts val="2400"/>
              </a:lnSpc>
              <a:buFont typeface="Arial" pitchFamily="34" charset="0"/>
              <a:buChar char="•"/>
              <a:tabLst>
                <a:tab pos="-36513" algn="l"/>
              </a:tabLst>
            </a:pPr>
            <a:r>
              <a:rPr lang="he-IL" sz="2800" dirty="0" smtClean="0">
                <a:solidFill>
                  <a:schemeClr val="bg1"/>
                </a:solidFill>
                <a:ea typeface="Times New Roman" pitchFamily="18" charset="0"/>
                <a:cs typeface="David" pitchFamily="34" charset="-79"/>
              </a:rPr>
              <a:t>רכיבה על אופניים ביערות</a:t>
            </a:r>
            <a:endParaRPr lang="en-US" sz="2800" dirty="0" smtClean="0">
              <a:solidFill>
                <a:schemeClr val="bg1"/>
              </a:solidFill>
            </a:endParaRPr>
          </a:p>
          <a:p>
            <a:pPr lvl="0" indent="542925" defTabSz="314325" eaLnBrk="0" hangingPunct="0">
              <a:lnSpc>
                <a:spcPts val="2400"/>
              </a:lnSpc>
              <a:buFont typeface="Arial" pitchFamily="34" charset="0"/>
              <a:buChar char="•"/>
              <a:tabLst>
                <a:tab pos="-36513" algn="l"/>
              </a:tabLst>
            </a:pPr>
            <a:r>
              <a:rPr lang="he-IL" sz="2800" dirty="0" smtClean="0">
                <a:solidFill>
                  <a:schemeClr val="bg1"/>
                </a:solidFill>
                <a:ea typeface="Times New Roman" pitchFamily="18" charset="0"/>
                <a:cs typeface="David" pitchFamily="34" charset="-79"/>
              </a:rPr>
              <a:t>תחזוקת יותר מ 700 אתרים קולטי קהל</a:t>
            </a:r>
          </a:p>
          <a:p>
            <a:pPr lvl="0" indent="542925" defTabSz="314325" eaLnBrk="0" hangingPunct="0">
              <a:lnSpc>
                <a:spcPts val="2400"/>
              </a:lnSpc>
              <a:buFont typeface="Arial" pitchFamily="34" charset="0"/>
              <a:buChar char="•"/>
              <a:tabLst>
                <a:tab pos="-36513" algn="l"/>
              </a:tabLst>
            </a:pPr>
            <a:r>
              <a:rPr lang="he-IL" sz="2800" dirty="0" smtClean="0">
                <a:solidFill>
                  <a:schemeClr val="bg1"/>
                </a:solidFill>
                <a:cs typeface="David" pitchFamily="34" charset="-79"/>
              </a:rPr>
              <a:t>ייצור ריהוט ומתקני יער</a:t>
            </a:r>
            <a:endParaRPr lang="en-US" sz="2800" dirty="0" smtClean="0">
              <a:solidFill>
                <a:schemeClr val="bg1"/>
              </a:solidFill>
            </a:endParaRPr>
          </a:p>
          <a:p>
            <a:pPr indent="542925" defTabSz="314325" eaLnBrk="0" hangingPunct="0">
              <a:lnSpc>
                <a:spcPts val="2400"/>
              </a:lnSpc>
              <a:buFont typeface="Arial" pitchFamily="34" charset="0"/>
              <a:buChar char="•"/>
              <a:tabLst>
                <a:tab pos="-36513" algn="l"/>
              </a:tabLst>
            </a:pPr>
            <a:r>
              <a:rPr lang="he-IL" sz="2800" dirty="0" smtClean="0">
                <a:solidFill>
                  <a:schemeClr val="bg1"/>
                </a:solidFill>
                <a:ea typeface="Times New Roman" pitchFamily="18" charset="0"/>
                <a:cs typeface="David" pitchFamily="34" charset="-79"/>
              </a:rPr>
              <a:t>שילוט יערני</a:t>
            </a:r>
            <a:endParaRPr lang="en-US" sz="2800" dirty="0" smtClean="0">
              <a:solidFill>
                <a:schemeClr val="bg1"/>
              </a:solidFill>
            </a:endParaRPr>
          </a:p>
          <a:p>
            <a:pPr marR="0" lvl="0" indent="542925" defTabSz="314325" rtl="1" eaLnBrk="0" fontAlgn="base" latinLnBrk="0" hangingPunct="0">
              <a:lnSpc>
                <a:spcPts val="2400"/>
              </a:lnSpc>
              <a:spcBef>
                <a:spcPct val="0"/>
              </a:spcBef>
              <a:spcAft>
                <a:spcPct val="0"/>
              </a:spcAft>
              <a:buClrTx/>
              <a:buSzTx/>
              <a:buFont typeface="Arial" pitchFamily="34" charset="0"/>
              <a:buChar char="•"/>
              <a:tabLst>
                <a:tab pos="-36513" algn="l"/>
              </a:tabLst>
            </a:pPr>
            <a:r>
              <a:rPr kumimoji="0" lang="he-IL" sz="2800" b="0" i="0" u="none" strike="noStrike" cap="none" normalizeH="0" baseline="0" dirty="0" smtClean="0">
                <a:ln>
                  <a:noFill/>
                </a:ln>
                <a:solidFill>
                  <a:schemeClr val="bg1"/>
                </a:solidFill>
                <a:effectLst/>
                <a:ea typeface="Times New Roman" pitchFamily="18" charset="0"/>
                <a:cs typeface="David" pitchFamily="34" charset="-79"/>
              </a:rPr>
              <a:t>הנגשת אתרי קק"ל לאנשים</a:t>
            </a:r>
            <a:r>
              <a:rPr kumimoji="0" lang="he-IL" sz="2800" b="0" i="0" u="none" strike="noStrike" cap="none" normalizeH="0" dirty="0" smtClean="0">
                <a:ln>
                  <a:noFill/>
                </a:ln>
                <a:solidFill>
                  <a:schemeClr val="bg1"/>
                </a:solidFill>
                <a:effectLst/>
                <a:ea typeface="Times New Roman" pitchFamily="18" charset="0"/>
                <a:cs typeface="David" pitchFamily="34" charset="-79"/>
              </a:rPr>
              <a:t> עם צרכים מיוחדים</a:t>
            </a:r>
            <a:endParaRPr kumimoji="0" lang="en-US" sz="2800" b="0" i="0" u="none" strike="noStrike" cap="none" normalizeH="0" baseline="0" dirty="0" smtClean="0">
              <a:ln>
                <a:noFill/>
              </a:ln>
              <a:solidFill>
                <a:schemeClr val="bg1"/>
              </a:solidFill>
              <a:effectLst/>
            </a:endParaRPr>
          </a:p>
          <a:p>
            <a:pPr marR="0" lvl="0" indent="542925" defTabSz="314325" rtl="1" eaLnBrk="0" fontAlgn="base" latinLnBrk="0" hangingPunct="0">
              <a:lnSpc>
                <a:spcPts val="2400"/>
              </a:lnSpc>
              <a:spcBef>
                <a:spcPct val="0"/>
              </a:spcBef>
              <a:spcAft>
                <a:spcPct val="0"/>
              </a:spcAft>
              <a:buClrTx/>
              <a:buSzTx/>
              <a:buFont typeface="Arial" pitchFamily="34" charset="0"/>
              <a:buChar char="•"/>
              <a:tabLst>
                <a:tab pos="-36513" algn="l"/>
              </a:tabLst>
            </a:pPr>
            <a:r>
              <a:rPr kumimoji="0" lang="he-IL" sz="2800" b="0" i="0" u="none" strike="noStrike" cap="none" normalizeH="0" baseline="0" dirty="0" smtClean="0">
                <a:ln>
                  <a:noFill/>
                </a:ln>
                <a:solidFill>
                  <a:schemeClr val="bg1"/>
                </a:solidFill>
                <a:effectLst/>
                <a:ea typeface="Times New Roman" pitchFamily="18" charset="0"/>
                <a:cs typeface="David" pitchFamily="34" charset="-79"/>
              </a:rPr>
              <a:t>לחימה באש</a:t>
            </a:r>
            <a:endParaRPr kumimoji="0" lang="en-US" sz="2800" b="0" i="0" u="none" strike="noStrike" cap="none" normalizeH="0" baseline="0" dirty="0" smtClean="0">
              <a:ln>
                <a:noFill/>
              </a:ln>
              <a:solidFill>
                <a:schemeClr val="bg1"/>
              </a:solidFill>
              <a:effectLst/>
            </a:endParaRPr>
          </a:p>
          <a:p>
            <a:pPr marR="0" lvl="0" indent="542925" defTabSz="314325" rtl="1" eaLnBrk="0" fontAlgn="base" latinLnBrk="0" hangingPunct="0">
              <a:lnSpc>
                <a:spcPts val="2400"/>
              </a:lnSpc>
              <a:spcBef>
                <a:spcPct val="0"/>
              </a:spcBef>
              <a:spcAft>
                <a:spcPct val="0"/>
              </a:spcAft>
              <a:buClrTx/>
              <a:buSzTx/>
              <a:buFont typeface="Arial" pitchFamily="34" charset="0"/>
              <a:buChar char="•"/>
              <a:tabLst>
                <a:tab pos="-36513" algn="l"/>
              </a:tabLst>
            </a:pPr>
            <a:r>
              <a:rPr kumimoji="0" lang="he-IL" sz="2800" b="0" i="0" u="none" strike="noStrike" cap="none" normalizeH="0" baseline="0" dirty="0" smtClean="0">
                <a:ln>
                  <a:noFill/>
                </a:ln>
                <a:solidFill>
                  <a:schemeClr val="bg1"/>
                </a:solidFill>
                <a:effectLst/>
                <a:ea typeface="Times New Roman" pitchFamily="18" charset="0"/>
                <a:cs typeface="David" pitchFamily="34" charset="-79"/>
              </a:rPr>
              <a:t>שת"פ רשות העתיקות- קק"ל</a:t>
            </a:r>
            <a:endParaRPr kumimoji="0" lang="en-US" sz="2800" b="0" i="0" u="none" strike="noStrike" cap="none" normalizeH="0" baseline="0" dirty="0" smtClean="0">
              <a:ln>
                <a:noFill/>
              </a:ln>
              <a:solidFill>
                <a:schemeClr val="bg1"/>
              </a:solidFill>
              <a:effectLst/>
            </a:endParaRPr>
          </a:p>
          <a:p>
            <a:pPr marR="0" lvl="0" indent="542925" defTabSz="314325" rtl="1" eaLnBrk="0" fontAlgn="base" latinLnBrk="0" hangingPunct="0">
              <a:lnSpc>
                <a:spcPts val="2400"/>
              </a:lnSpc>
              <a:spcBef>
                <a:spcPct val="0"/>
              </a:spcBef>
              <a:spcAft>
                <a:spcPct val="0"/>
              </a:spcAft>
              <a:buClrTx/>
              <a:buSzTx/>
              <a:buFont typeface="Arial" pitchFamily="34" charset="0"/>
              <a:buChar char="•"/>
              <a:tabLst>
                <a:tab pos="-36513" algn="l"/>
              </a:tabLst>
            </a:pPr>
            <a:r>
              <a:rPr kumimoji="0" lang="he-IL" sz="2800" b="0" i="0" u="none" strike="noStrike" cap="none" normalizeH="0" baseline="0" dirty="0" smtClean="0">
                <a:ln>
                  <a:noFill/>
                </a:ln>
                <a:solidFill>
                  <a:schemeClr val="bg1"/>
                </a:solidFill>
                <a:effectLst/>
                <a:ea typeface="Times New Roman" pitchFamily="18" charset="0"/>
                <a:cs typeface="David" pitchFamily="34" charset="-79"/>
              </a:rPr>
              <a:t>סטטוטוריקה</a:t>
            </a:r>
            <a:endParaRPr kumimoji="0" lang="en-US" sz="2800" b="0" i="0" u="none" strike="noStrike" cap="none" normalizeH="0" baseline="0" dirty="0" smtClean="0">
              <a:ln>
                <a:noFill/>
              </a:ln>
              <a:solidFill>
                <a:schemeClr val="bg1"/>
              </a:solidFill>
              <a:effectLst/>
            </a:endParaRPr>
          </a:p>
          <a:p>
            <a:pPr marL="0" marR="0" lvl="0" indent="1127125" defTabSz="914400" rtl="0" eaLnBrk="0" fontAlgn="base" latinLnBrk="0" hangingPunct="0">
              <a:lnSpc>
                <a:spcPct val="100000"/>
              </a:lnSpc>
              <a:spcBef>
                <a:spcPct val="0"/>
              </a:spcBef>
              <a:spcAft>
                <a:spcPct val="0"/>
              </a:spcAft>
              <a:buClrTx/>
              <a:buSzTx/>
              <a:buFontTx/>
              <a:buNone/>
              <a:tabLst>
                <a:tab pos="-36513" algn="l"/>
              </a:tabLst>
            </a:pPr>
            <a:endParaRPr kumimoji="0" lang="en-US" sz="2800" b="0" i="0" u="none" strike="noStrike" cap="none" normalizeH="0" baseline="0" dirty="0" smtClean="0">
              <a:ln>
                <a:noFill/>
              </a:ln>
              <a:solidFill>
                <a:schemeClr val="tx1"/>
              </a:solidFill>
              <a:effectLst/>
            </a:endParaRPr>
          </a:p>
        </p:txBody>
      </p:sp>
      <p:sp>
        <p:nvSpPr>
          <p:cNvPr id="4" name="מלבן 3"/>
          <p:cNvSpPr/>
          <p:nvPr/>
        </p:nvSpPr>
        <p:spPr>
          <a:xfrm>
            <a:off x="1403648" y="177170"/>
            <a:ext cx="7488832" cy="515526"/>
          </a:xfrm>
          <a:prstGeom prst="rect">
            <a:avLst/>
          </a:prstGeom>
        </p:spPr>
        <p:txBody>
          <a:bodyPr wrap="square">
            <a:spAutoFit/>
          </a:bodyPr>
          <a:lstStyle/>
          <a:p>
            <a:pPr lvl="0" indent="1127125" algn="ctr">
              <a:lnSpc>
                <a:spcPts val="3300"/>
              </a:lnSpc>
              <a:tabLst>
                <a:tab pos="-36513" algn="l"/>
              </a:tabLst>
            </a:pPr>
            <a:r>
              <a:rPr lang="he-IL"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עיקרי תחומי הפעילות מרחב מרכז</a:t>
            </a:r>
            <a:endParaRPr lang="en-US"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32048" y="1165975"/>
            <a:ext cx="8388424"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he-IL" sz="2800" b="0" i="0" u="none" strike="noStrike" cap="none" normalizeH="0" baseline="0" dirty="0" smtClean="0">
                <a:ln>
                  <a:noFill/>
                </a:ln>
                <a:solidFill>
                  <a:schemeClr val="bg1"/>
                </a:solidFill>
                <a:effectLst/>
                <a:latin typeface="Arial" pitchFamily="34" charset="0"/>
                <a:ea typeface="Times New Roman" pitchFamily="18" charset="0"/>
                <a:cs typeface="David" pitchFamily="34" charset="-79"/>
              </a:rPr>
              <a:t>פיתוח בר קיימא (</a:t>
            </a:r>
            <a:r>
              <a:rPr kumimoji="0" lang="en-US" sz="2800" b="0" i="0" u="none" strike="noStrike" cap="none" normalizeH="0" baseline="0" dirty="0" smtClean="0">
                <a:ln>
                  <a:noFill/>
                </a:ln>
                <a:solidFill>
                  <a:schemeClr val="bg1"/>
                </a:solidFill>
                <a:effectLst/>
                <a:latin typeface="Arial" pitchFamily="34" charset="0"/>
                <a:ea typeface="Times New Roman" pitchFamily="18" charset="0"/>
                <a:cs typeface="David" pitchFamily="34" charset="-79"/>
              </a:rPr>
              <a:t>Sustainable Development</a:t>
            </a:r>
            <a:r>
              <a:rPr kumimoji="0" lang="he-IL" sz="2800" b="0" i="0" u="none" strike="noStrike" cap="none" normalizeH="0" baseline="0" dirty="0" smtClean="0">
                <a:ln>
                  <a:noFill/>
                </a:ln>
                <a:solidFill>
                  <a:schemeClr val="bg1"/>
                </a:solidFill>
                <a:effectLst/>
                <a:latin typeface="Arial" pitchFamily="34" charset="0"/>
                <a:ea typeface="Times New Roman" pitchFamily="18" charset="0"/>
                <a:cs typeface="David" pitchFamily="34" charset="-79"/>
              </a:rPr>
              <a:t>) הוא פיתוח העונה על צורכי ההווה, מבלי לפגוע בעתיד הדורות הבאים. </a:t>
            </a:r>
          </a:p>
          <a:p>
            <a:pPr marL="0" marR="0" lvl="0" indent="0" algn="just" defTabSz="914400" rtl="1" eaLnBrk="1" fontAlgn="base" latinLnBrk="0" hangingPunct="1">
              <a:lnSpc>
                <a:spcPct val="100000"/>
              </a:lnSpc>
              <a:spcBef>
                <a:spcPct val="0"/>
              </a:spcBef>
              <a:spcAft>
                <a:spcPct val="0"/>
              </a:spcAft>
              <a:buClrTx/>
              <a:buSzTx/>
              <a:buFontTx/>
              <a:buNone/>
              <a:tabLst/>
            </a:pPr>
            <a:endParaRPr kumimoji="0" lang="he-IL" sz="16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1"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he-IL" sz="2800" b="0" i="0" u="none" strike="noStrike" cap="none" normalizeH="0" baseline="0" dirty="0" smtClean="0">
                <a:ln>
                  <a:noFill/>
                </a:ln>
                <a:solidFill>
                  <a:schemeClr val="bg1"/>
                </a:solidFill>
                <a:effectLst/>
                <a:latin typeface="Arial" pitchFamily="34" charset="0"/>
                <a:ea typeface="Times New Roman" pitchFamily="18" charset="0"/>
                <a:cs typeface="David" pitchFamily="34" charset="-79"/>
              </a:rPr>
              <a:t>המושג פיתוח בר קיימא מתייחס לשלושה תחומים מרכזיים:  </a:t>
            </a:r>
          </a:p>
          <a:p>
            <a:pPr marL="0" marR="0" lvl="0" indent="0" algn="just" defTabSz="914400" rtl="1" eaLnBrk="0" fontAlgn="base" latinLnBrk="0" hangingPunct="0">
              <a:lnSpc>
                <a:spcPct val="100000"/>
              </a:lnSpc>
              <a:spcBef>
                <a:spcPct val="0"/>
              </a:spcBef>
              <a:spcAft>
                <a:spcPct val="0"/>
              </a:spcAft>
              <a:buClrTx/>
              <a:buSzTx/>
              <a:buFontTx/>
              <a:buNone/>
              <a:tabLst/>
            </a:pPr>
            <a:endParaRPr kumimoji="0" lang="he-IL" sz="2800" b="0" i="0" u="none" strike="noStrike" cap="none" normalizeH="0" baseline="0" dirty="0" smtClean="0">
              <a:ln>
                <a:noFill/>
              </a:ln>
              <a:solidFill>
                <a:schemeClr val="bg1"/>
              </a:solidFill>
              <a:effectLst/>
              <a:latin typeface="Arial" pitchFamily="34" charset="0"/>
              <a:ea typeface="Times New Roman" pitchFamily="18" charset="0"/>
              <a:cs typeface="David" pitchFamily="34" charset="-79"/>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he-IL" sz="2800" b="0" i="0" u="none" strike="noStrike" cap="none" normalizeH="0" baseline="0" dirty="0" smtClean="0">
                <a:ln>
                  <a:noFill/>
                </a:ln>
                <a:solidFill>
                  <a:schemeClr val="bg1"/>
                </a:solidFill>
                <a:effectLst/>
                <a:latin typeface="Arial" pitchFamily="34" charset="0"/>
                <a:ea typeface="Times New Roman" pitchFamily="18" charset="0"/>
                <a:cs typeface="David" pitchFamily="34" charset="-79"/>
              </a:rPr>
              <a:t>א. סביבה. </a:t>
            </a:r>
          </a:p>
          <a:p>
            <a:pPr marL="0" marR="0" lvl="0" indent="0" algn="just" defTabSz="914400" rtl="1" eaLnBrk="0" fontAlgn="base" latinLnBrk="0" hangingPunct="0">
              <a:lnSpc>
                <a:spcPct val="100000"/>
              </a:lnSpc>
              <a:spcBef>
                <a:spcPct val="0"/>
              </a:spcBef>
              <a:spcAft>
                <a:spcPct val="0"/>
              </a:spcAft>
              <a:buClrTx/>
              <a:buSzTx/>
              <a:buFontTx/>
              <a:buNone/>
              <a:tabLst/>
            </a:pPr>
            <a:r>
              <a:rPr kumimoji="0" lang="he-IL" sz="2800" b="0" i="0" u="none" strike="noStrike" cap="none" normalizeH="0" baseline="0" dirty="0" smtClean="0">
                <a:ln>
                  <a:noFill/>
                </a:ln>
                <a:solidFill>
                  <a:schemeClr val="bg1"/>
                </a:solidFill>
                <a:effectLst/>
                <a:latin typeface="Arial" pitchFamily="34" charset="0"/>
                <a:ea typeface="Times New Roman" pitchFamily="18" charset="0"/>
                <a:cs typeface="David" pitchFamily="34" charset="-79"/>
              </a:rPr>
              <a:t>ב. חברה. </a:t>
            </a:r>
          </a:p>
          <a:p>
            <a:pPr marL="0" marR="0" lvl="0" indent="0" algn="just" defTabSz="914400" rtl="1" eaLnBrk="0" fontAlgn="base" latinLnBrk="0" hangingPunct="0">
              <a:lnSpc>
                <a:spcPct val="100000"/>
              </a:lnSpc>
              <a:spcBef>
                <a:spcPct val="0"/>
              </a:spcBef>
              <a:spcAft>
                <a:spcPct val="0"/>
              </a:spcAft>
              <a:buClrTx/>
              <a:buSzTx/>
              <a:buFontTx/>
              <a:buNone/>
              <a:tabLst/>
            </a:pPr>
            <a:r>
              <a:rPr kumimoji="0" lang="he-IL" sz="2800" b="0" i="0" u="none" strike="noStrike" cap="none" normalizeH="0" baseline="0" dirty="0" smtClean="0">
                <a:ln>
                  <a:noFill/>
                </a:ln>
                <a:solidFill>
                  <a:schemeClr val="bg1"/>
                </a:solidFill>
                <a:effectLst/>
                <a:latin typeface="Arial" pitchFamily="34" charset="0"/>
                <a:ea typeface="Times New Roman" pitchFamily="18" charset="0"/>
                <a:cs typeface="David" pitchFamily="34" charset="-79"/>
              </a:rPr>
              <a:t>ג. כלכלה. </a:t>
            </a:r>
          </a:p>
          <a:p>
            <a:pPr marL="0" marR="0" lvl="0" indent="0" algn="just" defTabSz="914400" rtl="1" eaLnBrk="0" fontAlgn="base" latinLnBrk="0" hangingPunct="0">
              <a:lnSpc>
                <a:spcPct val="100000"/>
              </a:lnSpc>
              <a:spcBef>
                <a:spcPct val="0"/>
              </a:spcBef>
              <a:spcAft>
                <a:spcPct val="0"/>
              </a:spcAft>
              <a:buClrTx/>
              <a:buSzTx/>
              <a:buFontTx/>
              <a:buNone/>
              <a:tabLst/>
            </a:pPr>
            <a:endParaRPr kumimoji="0" lang="he-IL" sz="2800" b="0" i="0" u="none" strike="noStrike" cap="none" normalizeH="0" baseline="0" dirty="0" smtClean="0">
              <a:ln>
                <a:noFill/>
              </a:ln>
              <a:solidFill>
                <a:schemeClr val="bg1"/>
              </a:solidFill>
              <a:effectLst/>
              <a:latin typeface="Arial" pitchFamily="34" charset="0"/>
              <a:ea typeface="Times New Roman" pitchFamily="18" charset="0"/>
              <a:cs typeface="David" pitchFamily="34" charset="-79"/>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he-IL" sz="2800" b="0" i="0" u="none" strike="noStrike" cap="none" normalizeH="0" baseline="0" dirty="0" smtClean="0">
                <a:ln>
                  <a:noFill/>
                </a:ln>
                <a:solidFill>
                  <a:schemeClr val="bg1"/>
                </a:solidFill>
                <a:effectLst/>
                <a:latin typeface="Arial" pitchFamily="34" charset="0"/>
                <a:ea typeface="Times New Roman" pitchFamily="18" charset="0"/>
                <a:cs typeface="David" pitchFamily="34" charset="-79"/>
              </a:rPr>
              <a:t>בכל התחומים האלה מסמל פיתוח בר קיימא אורח חיים ומהות היכולים להתקיים לטווח זמן ארוך מבלי לקרוס, תוך השארת מרחב בחירה רחב לדורות הבאים. </a:t>
            </a:r>
            <a:endParaRPr kumimoji="0" lang="he-IL" sz="2000" b="0" i="0" u="none" strike="noStrike" cap="none" normalizeH="0" baseline="0" dirty="0" smtClean="0">
              <a:ln>
                <a:noFill/>
              </a:ln>
              <a:solidFill>
                <a:schemeClr val="bg1"/>
              </a:solidFill>
              <a:effectLst/>
              <a:latin typeface="Arial" pitchFamily="34" charset="0"/>
              <a:cs typeface="Arial" pitchFamily="34" charset="0"/>
            </a:endParaRPr>
          </a:p>
        </p:txBody>
      </p:sp>
      <p:sp>
        <p:nvSpPr>
          <p:cNvPr id="3" name="מלבן 2"/>
          <p:cNvSpPr/>
          <p:nvPr/>
        </p:nvSpPr>
        <p:spPr>
          <a:xfrm>
            <a:off x="3041939" y="188640"/>
            <a:ext cx="3124573" cy="646331"/>
          </a:xfrm>
          <a:prstGeom prst="rect">
            <a:avLst/>
          </a:prstGeom>
        </p:spPr>
        <p:txBody>
          <a:bodyPr wrap="none">
            <a:spAutoFit/>
          </a:bodyPr>
          <a:lstStyle/>
          <a:p>
            <a:r>
              <a:rPr lang="he-IL" sz="36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פיתוח בר קיימא </a:t>
            </a:r>
            <a:endParaRPr lang="he-IL" sz="3600" u="sng"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9218" name="Picture 2" descr="טיול מודרך בפארק רמת מנשה.  צילום: ארכיון הצילומים של קק''ל"/>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18634" y="3358526"/>
            <a:ext cx="2306051" cy="1530654"/>
          </a:xfrm>
          <a:prstGeom prst="rect">
            <a:avLst/>
          </a:prstGeom>
          <a:ln>
            <a:noFill/>
          </a:ln>
          <a:effectLst>
            <a:outerShdw blurRad="292100" dist="139700" dir="2700000" algn="tl" rotWithShape="0">
              <a:srgbClr val="333333">
                <a:alpha val="65000"/>
              </a:srgbClr>
            </a:outerShdw>
          </a:effectLst>
        </p:spPr>
      </p:pic>
      <p:pic>
        <p:nvPicPr>
          <p:cNvPr id="9220" name="Picture 4" descr="http://sphotos-f.ak.fbcdn.net/hphotos-ak-prn1/522636_350209041761756_1270384188_n.jpg"/>
          <p:cNvPicPr>
            <a:picLocks noChangeAspect="1" noChangeArrowheads="1"/>
          </p:cNvPicPr>
          <p:nvPr/>
        </p:nvPicPr>
        <p:blipFill>
          <a:blip r:embed="rId3" cstate="print">
            <a:extLst>
              <a:ext uri="{28A0092B-C50C-407E-A947-70E740481C1C}">
                <a14:useLocalDpi xmlns:a14="http://schemas.microsoft.com/office/drawing/2010/main"/>
              </a:ext>
            </a:extLst>
          </a:blip>
          <a:srcRect b="-977"/>
          <a:stretch>
            <a:fillRect/>
          </a:stretch>
        </p:blipFill>
        <p:spPr bwMode="auto">
          <a:xfrm>
            <a:off x="5004048" y="3356992"/>
            <a:ext cx="2324929" cy="1532188"/>
          </a:xfrm>
          <a:prstGeom prst="rect">
            <a:avLst/>
          </a:prstGeom>
          <a:ln>
            <a:noFill/>
          </a:ln>
          <a:effectLst>
            <a:outerShdw blurRad="292100" dist="139700" dir="2700000" algn="tl" rotWithShape="0">
              <a:srgbClr val="333333">
                <a:alpha val="65000"/>
              </a:srgbClr>
            </a:outerShdw>
          </a:effectLst>
        </p:spPr>
      </p:pic>
      <p:pic>
        <p:nvPicPr>
          <p:cNvPr id="9222" name="Picture 6" descr="http://www.2eat.co.il/barbahar/images/GalB_20111023_162539284_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9512" y="3358526"/>
            <a:ext cx="2359758" cy="15306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22780</TotalTime>
  <Words>2090</Words>
  <Application>Microsoft Office PowerPoint</Application>
  <PresentationFormat>‫הצגה על המסך (4:3)</PresentationFormat>
  <Paragraphs>291</Paragraphs>
  <Slides>38</Slides>
  <Notes>4</Notes>
  <HiddenSlides>0</HiddenSlides>
  <MMClips>0</MMClips>
  <ScaleCrop>false</ScaleCrop>
  <HeadingPairs>
    <vt:vector size="8" baseType="variant">
      <vt:variant>
        <vt:lpstr>גופנים בשימוש</vt:lpstr>
      </vt:variant>
      <vt:variant>
        <vt:i4>5</vt:i4>
      </vt:variant>
      <vt:variant>
        <vt:lpstr>ערכת נושא</vt:lpstr>
      </vt:variant>
      <vt:variant>
        <vt:i4>1</vt:i4>
      </vt:variant>
      <vt:variant>
        <vt:lpstr>שרתי OLE מוטבעים</vt:lpstr>
      </vt:variant>
      <vt:variant>
        <vt:i4>1</vt:i4>
      </vt:variant>
      <vt:variant>
        <vt:lpstr>כותרות שקופיות</vt:lpstr>
      </vt:variant>
      <vt:variant>
        <vt:i4>38</vt:i4>
      </vt:variant>
    </vt:vector>
  </HeadingPairs>
  <TitlesOfParts>
    <vt:vector size="45" baseType="lpstr">
      <vt:lpstr>ＭＳ Ｐゴシック</vt:lpstr>
      <vt:lpstr>Arial</vt:lpstr>
      <vt:lpstr>Calibri</vt:lpstr>
      <vt:lpstr>David</vt:lpstr>
      <vt:lpstr>Times New Roman</vt:lpstr>
      <vt:lpstr>ערכת נושא Office</vt:lpstr>
      <vt:lpstr>מצגת</vt:lpstr>
      <vt:lpstr>מרחב מרכז</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ורד אולומוצקי-אורן</dc:creator>
  <cp:lastModifiedBy>יחיאל כהן</cp:lastModifiedBy>
  <cp:revision>1088</cp:revision>
  <cp:lastPrinted>2015-03-04T08:58:32Z</cp:lastPrinted>
  <dcterms:created xsi:type="dcterms:W3CDTF">2012-12-30T07:10:54Z</dcterms:created>
  <dcterms:modified xsi:type="dcterms:W3CDTF">2019-05-13T08:15:31Z</dcterms:modified>
</cp:coreProperties>
</file>