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2"/>
  </p:notesMasterIdLst>
  <p:sldIdLst>
    <p:sldId id="256" r:id="rId2"/>
    <p:sldId id="273" r:id="rId3"/>
    <p:sldId id="263" r:id="rId4"/>
    <p:sldId id="274" r:id="rId5"/>
    <p:sldId id="257" r:id="rId6"/>
    <p:sldId id="272" r:id="rId7"/>
    <p:sldId id="265" r:id="rId8"/>
    <p:sldId id="266" r:id="rId9"/>
    <p:sldId id="267" r:id="rId10"/>
    <p:sldId id="276" r:id="rId11"/>
  </p:sldIdLst>
  <p:sldSz cx="9144000" cy="6858000" type="screen4x3"/>
  <p:notesSz cx="6797675" cy="9926638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סגנון ביניים 2 - הדגשה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52016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7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735E702-C28F-44E7-8603-A801AFDE2C7E}" type="datetimeFigureOut">
              <a:rPr lang="he-IL" smtClean="0"/>
              <a:t>ו'/חשון/תשע"ט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52016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7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DB15739-E3C6-4C3D-984F-3411FBCF4AE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81310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15739-E3C6-4C3D-984F-3411FBCF4AED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61237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15739-E3C6-4C3D-984F-3411FBCF4AED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00891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ו'/חשון/תשע"ט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ו'/חשון/תשע"ט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ו'/חשון/תשע"ט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ו'/חשון/תשע"ט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ו'/חשון/תשע"ט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ו'/חשון/תשע"ט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ו'/חשון/תשע"ט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ו'/חשון/תשע"ט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ו'/חשון/תשע"ט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ו'/חשון/תשע"ט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ציור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t>ו'/חשון/תשע"ט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  <a:alpha val="4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438E1-117D-44FB-AC24-B79D899BA877}" type="datetimeFigureOut">
              <a:rPr lang="he-IL" smtClean="0"/>
              <a:t>ו'/חשון/תשע"ט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תמונה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04664"/>
            <a:ext cx="8138328" cy="6192688"/>
          </a:xfrm>
          <a:prstGeom prst="rect">
            <a:avLst/>
          </a:prstGeom>
        </p:spPr>
      </p:pic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494077" y="260648"/>
            <a:ext cx="7750331" cy="864096"/>
          </a:xfrm>
        </p:spPr>
        <p:txBody>
          <a:bodyPr>
            <a:normAutofit fontScale="90000"/>
          </a:bodyPr>
          <a:lstStyle/>
          <a:p>
            <a:r>
              <a:rPr lang="he-IL" sz="4000" dirty="0" smtClean="0"/>
              <a:t>   מחנות תקופתיים לתנועות נוער ביערות קק"ל</a:t>
            </a:r>
            <a:endParaRPr lang="he-IL" sz="4000" dirty="0"/>
          </a:p>
        </p:txBody>
      </p:sp>
      <p:sp>
        <p:nvSpPr>
          <p:cNvPr id="5" name="מציין מיקום תוכן 4"/>
          <p:cNvSpPr>
            <a:spLocks noGrp="1"/>
          </p:cNvSpPr>
          <p:nvPr>
            <p:ph idx="1"/>
          </p:nvPr>
        </p:nvSpPr>
        <p:spPr>
          <a:xfrm>
            <a:off x="846505" y="2171961"/>
            <a:ext cx="7667588" cy="4686039"/>
          </a:xfrm>
        </p:spPr>
        <p:txBody>
          <a:bodyPr>
            <a:normAutofit fontScale="92500" lnSpcReduction="20000"/>
          </a:bodyPr>
          <a:lstStyle/>
          <a:p>
            <a:pPr algn="ctr"/>
            <a:endParaRPr lang="he-IL" dirty="0"/>
          </a:p>
          <a:p>
            <a:pPr marL="0" indent="0" algn="ctr">
              <a:buNone/>
            </a:pPr>
            <a:endParaRPr lang="he-IL" sz="1800" dirty="0" smtClean="0"/>
          </a:p>
          <a:p>
            <a:pPr marL="0" indent="0" algn="ctr">
              <a:buNone/>
            </a:pPr>
            <a:endParaRPr lang="he-IL" sz="1800" dirty="0" smtClean="0"/>
          </a:p>
          <a:p>
            <a:pPr marL="0" indent="0" algn="ctr">
              <a:buNone/>
            </a:pPr>
            <a:endParaRPr lang="he-IL" sz="1800" dirty="0" smtClean="0"/>
          </a:p>
          <a:p>
            <a:pPr marL="0" indent="0" algn="ctr">
              <a:buNone/>
            </a:pPr>
            <a:endParaRPr lang="he-IL" sz="1800" dirty="0"/>
          </a:p>
          <a:p>
            <a:pPr marL="0" indent="0" algn="ctr">
              <a:buNone/>
            </a:pPr>
            <a:endParaRPr lang="he-IL" sz="1800" dirty="0" smtClean="0"/>
          </a:p>
          <a:p>
            <a:pPr marL="0" indent="0" algn="ctr">
              <a:buNone/>
            </a:pPr>
            <a:endParaRPr lang="he-IL" sz="1800" dirty="0"/>
          </a:p>
          <a:p>
            <a:pPr marL="0" indent="0" algn="ctr">
              <a:buNone/>
            </a:pPr>
            <a:endParaRPr lang="he-IL" sz="1800" dirty="0" smtClean="0"/>
          </a:p>
          <a:p>
            <a:pPr marL="0" indent="0" algn="ctr">
              <a:buNone/>
            </a:pPr>
            <a:endParaRPr lang="he-IL" sz="1800" dirty="0"/>
          </a:p>
          <a:p>
            <a:pPr marL="0" indent="0" algn="ctr">
              <a:buNone/>
            </a:pPr>
            <a:endParaRPr lang="he-IL" sz="1800" dirty="0" smtClean="0"/>
          </a:p>
          <a:p>
            <a:pPr marL="0" indent="0" algn="ctr">
              <a:buNone/>
            </a:pPr>
            <a:endParaRPr lang="he-IL" sz="1800" dirty="0" smtClean="0"/>
          </a:p>
          <a:p>
            <a:pPr marL="0" indent="0" algn="ctr">
              <a:buNone/>
            </a:pPr>
            <a:endParaRPr lang="he-IL" sz="1800" dirty="0"/>
          </a:p>
          <a:p>
            <a:pPr marL="0" indent="0" algn="ctr">
              <a:buNone/>
            </a:pPr>
            <a:endParaRPr lang="he-IL" sz="1800" dirty="0" smtClean="0"/>
          </a:p>
          <a:p>
            <a:pPr marL="0" indent="0" algn="ctr">
              <a:buNone/>
            </a:pPr>
            <a:endParaRPr lang="he-IL" sz="1800" dirty="0" smtClean="0"/>
          </a:p>
          <a:p>
            <a:pPr marL="0" lvl="0" indent="0" algn="ctr">
              <a:buNone/>
            </a:pPr>
            <a:r>
              <a:rPr lang="he-IL" sz="1700" dirty="0" smtClean="0">
                <a:solidFill>
                  <a:prstClr val="black"/>
                </a:solidFill>
              </a:rPr>
              <a:t>מנהל </a:t>
            </a:r>
            <a:r>
              <a:rPr lang="he-IL" sz="1700" dirty="0">
                <a:solidFill>
                  <a:prstClr val="black"/>
                </a:solidFill>
              </a:rPr>
              <a:t>פתוח הקרקע, קהילה </a:t>
            </a:r>
            <a:r>
              <a:rPr lang="he-IL" sz="1700" dirty="0" smtClean="0">
                <a:solidFill>
                  <a:prstClr val="black"/>
                </a:solidFill>
              </a:rPr>
              <a:t>ויער – 2.2018</a:t>
            </a:r>
            <a:endParaRPr lang="he-IL" sz="1700" dirty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he-IL" sz="1500" dirty="0">
                <a:solidFill>
                  <a:prstClr val="black"/>
                </a:solidFill>
              </a:rPr>
              <a:t>משה שלר </a:t>
            </a:r>
          </a:p>
          <a:p>
            <a:endParaRPr lang="he-IL" dirty="0" smtClean="0"/>
          </a:p>
          <a:p>
            <a:endParaRPr lang="he-IL" dirty="0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311" y="260648"/>
            <a:ext cx="845561" cy="82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01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ctrTitle"/>
          </p:nvPr>
        </p:nvSpPr>
        <p:spPr>
          <a:xfrm>
            <a:off x="539552" y="332657"/>
            <a:ext cx="8132440" cy="1008112"/>
          </a:xfrm>
        </p:spPr>
        <p:txBody>
          <a:bodyPr/>
          <a:lstStyle/>
          <a:p>
            <a:r>
              <a:rPr lang="he-IL" dirty="0" smtClean="0"/>
              <a:t>לקחים/ מה נדרש להמשך - דיון</a:t>
            </a:r>
            <a:endParaRPr lang="he-IL" dirty="0"/>
          </a:p>
        </p:txBody>
      </p:sp>
      <p:sp>
        <p:nvSpPr>
          <p:cNvPr id="5" name="כותרת משנה 4"/>
          <p:cNvSpPr>
            <a:spLocks noGrp="1"/>
          </p:cNvSpPr>
          <p:nvPr>
            <p:ph type="subTitle" idx="1"/>
          </p:nvPr>
        </p:nvSpPr>
        <p:spPr>
          <a:xfrm>
            <a:off x="395536" y="1772816"/>
            <a:ext cx="8349644" cy="3937992"/>
          </a:xfrm>
        </p:spPr>
        <p:txBody>
          <a:bodyPr>
            <a:normAutofit lnSpcReduction="10000"/>
          </a:bodyPr>
          <a:lstStyle/>
          <a:p>
            <a:pPr algn="r"/>
            <a:r>
              <a:rPr lang="he-IL" dirty="0" smtClean="0">
                <a:solidFill>
                  <a:schemeClr val="tx1"/>
                </a:solidFill>
              </a:rPr>
              <a:t>הדיון נפתח... בבקשה...השמיעו</a:t>
            </a:r>
          </a:p>
          <a:p>
            <a:pPr marL="514350" indent="-514350" algn="r">
              <a:buFont typeface="+mj-lt"/>
              <a:buAutoNum type="arabicPeriod"/>
            </a:pPr>
            <a:r>
              <a:rPr lang="he-IL" dirty="0" smtClean="0">
                <a:solidFill>
                  <a:schemeClr val="tx1"/>
                </a:solidFill>
              </a:rPr>
              <a:t>ה... </a:t>
            </a:r>
          </a:p>
          <a:p>
            <a:pPr marL="514350" indent="-514350" algn="r">
              <a:buFont typeface="+mj-lt"/>
              <a:buAutoNum type="arabicPeriod"/>
            </a:pPr>
            <a:r>
              <a:rPr lang="he-IL" dirty="0" err="1" smtClean="0">
                <a:solidFill>
                  <a:schemeClr val="tx1"/>
                </a:solidFill>
              </a:rPr>
              <a:t>וה</a:t>
            </a:r>
            <a:r>
              <a:rPr lang="he-IL" dirty="0" smtClean="0">
                <a:solidFill>
                  <a:schemeClr val="tx1"/>
                </a:solidFill>
              </a:rPr>
              <a:t>..</a:t>
            </a:r>
          </a:p>
          <a:p>
            <a:pPr marL="514350" indent="-514350" algn="r">
              <a:buFont typeface="+mj-lt"/>
              <a:buAutoNum type="arabicPeriod"/>
            </a:pPr>
            <a:r>
              <a:rPr lang="he-IL" dirty="0" smtClean="0">
                <a:solidFill>
                  <a:schemeClr val="tx1"/>
                </a:solidFill>
              </a:rPr>
              <a:t>ו...</a:t>
            </a:r>
          </a:p>
          <a:p>
            <a:pPr marL="514350" indent="-514350" algn="r">
              <a:buFont typeface="+mj-lt"/>
              <a:buAutoNum type="arabicPeriod"/>
            </a:pPr>
            <a:r>
              <a:rPr lang="he-IL" dirty="0" smtClean="0">
                <a:solidFill>
                  <a:schemeClr val="tx1"/>
                </a:solidFill>
              </a:rPr>
              <a:t>וכן...</a:t>
            </a:r>
          </a:p>
          <a:p>
            <a:pPr marL="514350" indent="-514350" algn="r">
              <a:buFont typeface="+mj-lt"/>
              <a:buAutoNum type="arabicPeriod"/>
            </a:pPr>
            <a:endParaRPr lang="he-IL" dirty="0" smtClean="0">
              <a:solidFill>
                <a:schemeClr val="tx1"/>
              </a:solidFill>
            </a:endParaRPr>
          </a:p>
          <a:p>
            <a:pPr marL="514350" indent="-514350" algn="r">
              <a:buFont typeface="+mj-lt"/>
              <a:buAutoNum type="arabicPeriod"/>
            </a:pPr>
            <a:r>
              <a:rPr lang="he-IL" dirty="0" smtClean="0">
                <a:solidFill>
                  <a:schemeClr val="tx1"/>
                </a:solidFill>
              </a:rPr>
              <a:t>סוגיית הרגולציה, לאן? </a:t>
            </a:r>
          </a:p>
          <a:p>
            <a:pPr algn="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6" name="פרצוף מחייך 5"/>
          <p:cNvSpPr/>
          <p:nvPr/>
        </p:nvSpPr>
        <p:spPr>
          <a:xfrm>
            <a:off x="1763688" y="1628800"/>
            <a:ext cx="1296144" cy="86409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71927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אובייקט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8850285"/>
              </p:ext>
            </p:extLst>
          </p:nvPr>
        </p:nvGraphicFramePr>
        <p:xfrm>
          <a:off x="2267744" y="188640"/>
          <a:ext cx="4608512" cy="6518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0" name="Acrobat Document" r:id="rId3" imgW="8019889" imgH="11344121" progId="AcroExch.Document.7">
                  <p:embed/>
                </p:oleObj>
              </mc:Choice>
              <mc:Fallback>
                <p:oleObj name="Acrobat Document" r:id="rId3" imgW="8019889" imgH="11344121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67744" y="188640"/>
                        <a:ext cx="4608512" cy="65181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576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he-IL" sz="4000" dirty="0" smtClean="0"/>
              <a:t>יישום האמנה</a:t>
            </a:r>
            <a:endParaRPr lang="he-IL" sz="32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51520" y="1268760"/>
            <a:ext cx="8568952" cy="4741987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he-IL" sz="2400" dirty="0" smtClean="0"/>
              <a:t>חתימת אמנה בין קק"ל, </a:t>
            </a:r>
            <a:r>
              <a:rPr lang="he-IL" sz="2400" dirty="0" err="1" smtClean="0"/>
              <a:t>מת"ן</a:t>
            </a:r>
            <a:r>
              <a:rPr lang="he-IL" sz="2400" dirty="0" smtClean="0"/>
              <a:t> ותנועות הנוער </a:t>
            </a:r>
            <a:r>
              <a:rPr lang="he-IL" sz="2000" dirty="0" smtClean="0"/>
              <a:t>(מרץ 2015).</a:t>
            </a:r>
          </a:p>
          <a:p>
            <a:pPr>
              <a:lnSpc>
                <a:spcPct val="150000"/>
              </a:lnSpc>
            </a:pPr>
            <a:r>
              <a:rPr lang="he-IL" sz="2400" dirty="0" smtClean="0"/>
              <a:t>נבנה תהליך עבודה משותף - ניהול ביקוש/היצע מחנות ומתן שרות שוטף ברמה ארצית.</a:t>
            </a:r>
          </a:p>
          <a:p>
            <a:pPr>
              <a:lnSpc>
                <a:spcPct val="150000"/>
              </a:lnSpc>
            </a:pPr>
            <a:r>
              <a:rPr lang="he-IL" sz="2400" dirty="0" smtClean="0"/>
              <a:t>הוגדרו מרכיבי פתוח במחנות - תכנון ופתוח תשתיות פיסיות ואחריות לביצועם.</a:t>
            </a:r>
          </a:p>
          <a:p>
            <a:pPr>
              <a:lnSpc>
                <a:spcPct val="150000"/>
              </a:lnSpc>
            </a:pPr>
            <a:r>
              <a:rPr lang="he-IL" sz="2400" dirty="0" smtClean="0"/>
              <a:t>הוגדרו קריטריונים לאיתור מיקום למחנה חדש ביער, בהתאם להם נבחנו ב 2017   מיקומים פוטנציאלים ברחבי הארץ.</a:t>
            </a:r>
          </a:p>
          <a:p>
            <a:pPr>
              <a:lnSpc>
                <a:spcPct val="150000"/>
              </a:lnSpc>
            </a:pPr>
            <a:r>
              <a:rPr lang="he-IL" sz="2400" dirty="0" smtClean="0"/>
              <a:t>נבנו מספר מחנות גדולים חדשים ונבנים לקיץ 2018 .</a:t>
            </a:r>
            <a:endParaRPr lang="he-IL" sz="2000" dirty="0" smtClean="0"/>
          </a:p>
          <a:p>
            <a:pPr>
              <a:lnSpc>
                <a:spcPct val="150000"/>
              </a:lnSpc>
            </a:pPr>
            <a:r>
              <a:rPr lang="he-IL" sz="2400" dirty="0" smtClean="0"/>
              <a:t>חתימה של התנועות על כתב התחייבות תקופתי ואשור בטוחים לפעילות ביער.</a:t>
            </a:r>
          </a:p>
          <a:p>
            <a:pPr>
              <a:lnSpc>
                <a:spcPct val="150000"/>
              </a:lnSpc>
            </a:pPr>
            <a:r>
              <a:rPr lang="he-IL" sz="2400" dirty="0" smtClean="0"/>
              <a:t>מתקיים מפגש סכום שנתי בהשתתפות קק"ל, </a:t>
            </a:r>
            <a:r>
              <a:rPr lang="he-IL" sz="2400" dirty="0" err="1" smtClean="0"/>
              <a:t>מת"ן</a:t>
            </a:r>
            <a:r>
              <a:rPr lang="he-IL" sz="2400" dirty="0" smtClean="0"/>
              <a:t> ותנועות הנוער.</a:t>
            </a:r>
          </a:p>
          <a:p>
            <a:pPr>
              <a:lnSpc>
                <a:spcPct val="150000"/>
              </a:lnSpc>
            </a:pPr>
            <a:endParaRPr lang="he-IL" sz="2400" dirty="0" smtClean="0"/>
          </a:p>
          <a:p>
            <a:pPr>
              <a:lnSpc>
                <a:spcPct val="150000"/>
              </a:lnSpc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1077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כותרת 1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/>
          </a:bodyPr>
          <a:lstStyle/>
          <a:p>
            <a:r>
              <a:rPr lang="he-IL" sz="3200" dirty="0" smtClean="0"/>
              <a:t>נתוני פעילות קיץ </a:t>
            </a:r>
            <a:r>
              <a:rPr lang="he-IL" sz="3000" dirty="0" smtClean="0"/>
              <a:t>2017</a:t>
            </a:r>
            <a:r>
              <a:rPr lang="he-IL" sz="3200" dirty="0" smtClean="0"/>
              <a:t>( התקבל </a:t>
            </a:r>
            <a:r>
              <a:rPr lang="he-IL" sz="3200" dirty="0" err="1" smtClean="0"/>
              <a:t>ממת"ן</a:t>
            </a:r>
            <a:r>
              <a:rPr lang="he-IL" sz="3200" dirty="0" smtClean="0"/>
              <a:t>)</a:t>
            </a:r>
            <a:endParaRPr lang="he-IL" sz="3200" dirty="0"/>
          </a:p>
        </p:txBody>
      </p:sp>
      <p:graphicFrame>
        <p:nvGraphicFramePr>
          <p:cNvPr id="13" name="מציין מיקום תוכן 1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4568309"/>
              </p:ext>
            </p:extLst>
          </p:nvPr>
        </p:nvGraphicFramePr>
        <p:xfrm>
          <a:off x="2492078" y="908720"/>
          <a:ext cx="4096146" cy="57964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6" name="Acrobat Document" r:id="rId3" imgW="5667219" imgH="8019658" progId="AcroExch.Document.7">
                  <p:embed/>
                </p:oleObj>
              </mc:Choice>
              <mc:Fallback>
                <p:oleObj name="Acrobat Document" r:id="rId3" imgW="5667219" imgH="8019658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92078" y="908720"/>
                        <a:ext cx="4096146" cy="57964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889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אובייקט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4980757"/>
              </p:ext>
            </p:extLst>
          </p:nvPr>
        </p:nvGraphicFramePr>
        <p:xfrm>
          <a:off x="3131840" y="-908195"/>
          <a:ext cx="4604327" cy="65121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9" name="Acrobat Document" r:id="rId3" imgW="8020080" imgH="11344320" progId="AcroExch.Document.DC">
                  <p:embed/>
                </p:oleObj>
              </mc:Choice>
              <mc:Fallback>
                <p:oleObj name="Acrobat Document" r:id="rId3" imgW="8020080" imgH="1134432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31840" y="-908195"/>
                        <a:ext cx="4604327" cy="65121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כותרת 6"/>
          <p:cNvSpPr>
            <a:spLocks noGrp="1"/>
          </p:cNvSpPr>
          <p:nvPr>
            <p:ph type="ctrTitle"/>
          </p:nvPr>
        </p:nvSpPr>
        <p:spPr>
          <a:xfrm>
            <a:off x="323528" y="1170860"/>
            <a:ext cx="8373617" cy="812313"/>
          </a:xfrm>
        </p:spPr>
        <p:txBody>
          <a:bodyPr>
            <a:normAutofit fontScale="90000"/>
          </a:bodyPr>
          <a:lstStyle/>
          <a:p>
            <a:pPr lvl="0" algn="r" eaLnBrk="0" fontAlgn="base" hangingPunct="0">
              <a:spcAft>
                <a:spcPct val="0"/>
              </a:spcAft>
            </a:pPr>
            <a:r>
              <a:rPr lang="he-IL" altLang="he-IL" sz="3100" b="1" u="sng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מחנות נוער תקופתיים תכנית </a:t>
            </a:r>
            <a:r>
              <a:rPr lang="he-IL" altLang="he-IL" sz="3100" b="1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לקיץ </a:t>
            </a:r>
            <a:r>
              <a:rPr lang="he-IL" altLang="he-IL" sz="3100" b="1" u="sng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2018  - מצאי מחנות </a:t>
            </a:r>
            <a:r>
              <a:rPr lang="he-IL" altLang="he-IL" sz="3100" b="1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ושיבוץ</a:t>
            </a:r>
            <a:br>
              <a:rPr lang="he-IL" altLang="he-IL" sz="3100" b="1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</a:br>
            <a:r>
              <a:rPr lang="he-IL" altLang="he-IL" sz="3100" b="1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r>
              <a:rPr lang="he-IL" altLang="he-IL" sz="2800" b="1" u="sng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/>
            </a:r>
            <a:br>
              <a:rPr lang="he-IL" altLang="he-IL" sz="2800" b="1" u="sng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</a:br>
            <a:r>
              <a:rPr lang="he-IL" altLang="he-IL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מחנות גדולים - ביער הזורע </a:t>
            </a:r>
            <a:r>
              <a:rPr lang="he-IL" altLang="he-IL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ועזריקם</a:t>
            </a:r>
            <a:r>
              <a:rPr lang="he-IL" altLang="he-IL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נסגרו לפעילות מנוב' 2017, במקומם יוקמו חלופיים ב 2018.</a:t>
            </a:r>
            <a:br>
              <a:rPr lang="he-IL" altLang="he-IL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</a:br>
            <a:r>
              <a:rPr lang="he-IL" altLang="he-IL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מחנות קטנים </a:t>
            </a:r>
            <a:r>
              <a:rPr lang="en-US" altLang="he-IL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-</a:t>
            </a:r>
            <a:r>
              <a:rPr lang="he-IL" altLang="he-IL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 מספרם גמיש היות וגם חניוני לילה מתאימים בחלקם הגדול לפעילות טיולי תנועות הנוער ואחרים, בחגים </a:t>
            </a:r>
            <a:r>
              <a:rPr lang="he-IL" altLang="he-IL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ובסופ"שים</a:t>
            </a:r>
            <a:r>
              <a:rPr lang="he-IL" altLang="he-IL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 במהלך השנה.</a:t>
            </a:r>
            <a:r>
              <a:rPr lang="en-US" altLang="he-IL" sz="2000" dirty="0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/>
            </a:r>
            <a:br>
              <a:rPr lang="en-US" altLang="he-IL" sz="2000" dirty="0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</a:br>
            <a:r>
              <a:rPr lang="he-IL" altLang="he-IL" sz="18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he-IL" altLang="he-IL" sz="18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he-IL" dirty="0"/>
          </a:p>
        </p:txBody>
      </p:sp>
      <p:graphicFrame>
        <p:nvGraphicFramePr>
          <p:cNvPr id="9" name="טבלה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038686"/>
              </p:ext>
            </p:extLst>
          </p:nvPr>
        </p:nvGraphicFramePr>
        <p:xfrm>
          <a:off x="467544" y="2347903"/>
          <a:ext cx="8404162" cy="4026985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568357"/>
                <a:gridCol w="917256"/>
                <a:gridCol w="1002058"/>
                <a:gridCol w="753026"/>
                <a:gridCol w="997274"/>
                <a:gridCol w="917256"/>
                <a:gridCol w="583655"/>
                <a:gridCol w="834297"/>
                <a:gridCol w="833709"/>
                <a:gridCol w="997274"/>
              </a:tblGrid>
              <a:tr h="1360451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100" dirty="0" err="1" smtClean="0">
                          <a:effectLst/>
                        </a:rPr>
                        <a:t>ודשח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100" dirty="0">
                          <a:effectLst/>
                        </a:rPr>
                        <a:t>קיבולת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175" marR="62175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</a:rPr>
                        <a:t>יער לימונים-עכברה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</a:rPr>
                        <a:t>(6000)</a:t>
                      </a:r>
                      <a:br>
                        <a:rPr lang="he-IL" sz="1100">
                          <a:effectLst/>
                        </a:rPr>
                      </a:br>
                      <a:r>
                        <a:rPr lang="he-IL" sz="1100">
                          <a:effectLst/>
                        </a:rPr>
                        <a:t>מחנה כפול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175" marR="62175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100" dirty="0">
                          <a:effectLst/>
                        </a:rPr>
                        <a:t>בירייה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100" dirty="0">
                          <a:effectLst/>
                        </a:rPr>
                        <a:t>עין זיתים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100" dirty="0">
                          <a:effectLst/>
                        </a:rPr>
                        <a:t>(2500)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100" dirty="0">
                          <a:effectLst/>
                          <a:highlight>
                            <a:srgbClr val="FFFF00"/>
                          </a:highlight>
                        </a:rPr>
                        <a:t>אפשרי כמחנה טיולים בלבד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175" marR="62175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100" dirty="0">
                          <a:effectLst/>
                        </a:rPr>
                        <a:t>יער עופר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100" dirty="0">
                          <a:effectLst/>
                        </a:rPr>
                        <a:t>(3000)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175" marR="62175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100" dirty="0">
                          <a:effectLst/>
                        </a:rPr>
                        <a:t>יער ציפורי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100" dirty="0">
                          <a:effectLst/>
                        </a:rPr>
                        <a:t>(6500)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100" dirty="0">
                          <a:effectLst/>
                        </a:rPr>
                        <a:t>מחנה כפול (</a:t>
                      </a:r>
                      <a:r>
                        <a:rPr lang="he-IL" sz="1100" dirty="0">
                          <a:effectLst/>
                          <a:highlight>
                            <a:srgbClr val="FFFF00"/>
                          </a:highlight>
                        </a:rPr>
                        <a:t>ההכפלה בתכנון והקמה)</a:t>
                      </a:r>
                      <a:r>
                        <a:rPr lang="he-IL" sz="1100" dirty="0">
                          <a:effectLst/>
                        </a:rPr>
                        <a:t>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175" marR="62175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100" dirty="0">
                          <a:effectLst/>
                        </a:rPr>
                        <a:t>צפת – יער לימונים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100" dirty="0">
                          <a:effectLst/>
                        </a:rPr>
                        <a:t>(3000)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100" dirty="0">
                          <a:effectLst/>
                          <a:highlight>
                            <a:srgbClr val="FFFF00"/>
                          </a:highlight>
                        </a:rPr>
                        <a:t>(בתכנון והקמה)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175" marR="62175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100" dirty="0" err="1">
                          <a:effectLst/>
                        </a:rPr>
                        <a:t>המגינים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100" dirty="0">
                          <a:effectLst/>
                        </a:rPr>
                        <a:t>(3000)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175" marR="62175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</a:rPr>
                        <a:t>כפר החורש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</a:rPr>
                        <a:t>(2500)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175" marR="62175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</a:rPr>
                        <a:t>בר גיורה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</a:rPr>
                        <a:t>(1500)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175" marR="62175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</a:rPr>
                        <a:t>עמינדב-סעדים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</a:rPr>
                        <a:t>(1500)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175" marR="62175" marT="0" marB="0"/>
                </a:tc>
              </a:tr>
              <a:tr h="1774761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</a:rPr>
                        <a:t>יולי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175" marR="62175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</a:rPr>
                        <a:t>הצופים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</a:rPr>
                        <a:t>20.6-31.7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</a:rPr>
                        <a:t>6000*3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175" marR="62175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100" dirty="0">
                          <a:effectLst/>
                        </a:rPr>
                        <a:t>בני עקיבא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100" dirty="0">
                          <a:effectLst/>
                        </a:rPr>
                        <a:t>8-31/7/18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175" marR="62175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100" dirty="0">
                          <a:effectLst/>
                        </a:rPr>
                        <a:t>הצופים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100" dirty="0">
                          <a:effectLst/>
                        </a:rPr>
                        <a:t>20.6-25.7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100" dirty="0" smtClean="0">
                          <a:effectLst/>
                        </a:rPr>
                        <a:t>3000*3</a:t>
                      </a:r>
                      <a:endParaRPr lang="en-US" sz="1100" dirty="0" smtClean="0">
                        <a:effectLst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1100" dirty="0" smtClean="0">
                          <a:effectLst/>
                        </a:rPr>
                        <a:t>בני עקיבא</a:t>
                      </a:r>
                      <a:endParaRPr lang="en-US" sz="1100" dirty="0" smtClean="0">
                        <a:effectLst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1100" dirty="0" smtClean="0">
                          <a:effectLst/>
                        </a:rPr>
                        <a:t>24-31/7/18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175" marR="62175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100" dirty="0">
                          <a:effectLst/>
                        </a:rPr>
                        <a:t>הצופים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100" dirty="0">
                          <a:effectLst/>
                        </a:rPr>
                        <a:t>20.6-1.8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100" dirty="0">
                          <a:effectLst/>
                        </a:rPr>
                        <a:t>7000*3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175" marR="62175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</a:rPr>
                        <a:t>בני המושבים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</a:rPr>
                        <a:t>3000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</a:rPr>
                        <a:t>20.6-4.7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</a:rPr>
                        <a:t>19-27.7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175" marR="62175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</a:rPr>
                        <a:t>הצופים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</a:rPr>
                        <a:t>20.6- 3.8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</a:rPr>
                        <a:t>3000*3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175" marR="62175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</a:rPr>
                        <a:t>הנוער העובד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</a:rPr>
                        <a:t>20.6-15.8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</a:rPr>
                        <a:t>40,000 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175" marR="62175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100" dirty="0">
                          <a:effectLst/>
                        </a:rPr>
                        <a:t>בני עקיבא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100" dirty="0" smtClean="0">
                          <a:effectLst/>
                        </a:rPr>
                        <a:t>8-31/7/18</a:t>
                      </a:r>
                      <a:endParaRPr lang="en-US" sz="1100" dirty="0">
                        <a:effectLst/>
                      </a:endParaRPr>
                    </a:p>
                  </a:txBody>
                  <a:tcPr marL="62175" marR="62175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100" dirty="0">
                          <a:effectLst/>
                        </a:rPr>
                        <a:t>בני עקיבא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100" dirty="0" smtClean="0">
                          <a:effectLst/>
                        </a:rPr>
                        <a:t>8-31/7/18</a:t>
                      </a:r>
                      <a:endParaRPr lang="en-US" sz="1100" dirty="0">
                        <a:effectLst/>
                      </a:endParaRPr>
                    </a:p>
                  </a:txBody>
                  <a:tcPr marL="62175" marR="62175" marT="0" marB="0"/>
                </a:tc>
              </a:tr>
              <a:tr h="891773"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</a:rPr>
                        <a:t>אוגוסט</a:t>
                      </a:r>
                      <a:endParaRPr lang="en-US" sz="1100">
                        <a:effectLst/>
                      </a:endParaRPr>
                    </a:p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175" marR="62175" marT="0" marB="0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175" marR="62175" marT="0" marB="0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he-IL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he-IL" sz="1100" dirty="0">
                          <a:effectLst/>
                        </a:rPr>
                        <a:t>בני עקיבא</a:t>
                      </a:r>
                      <a:endParaRPr lang="en-US" sz="1100" dirty="0">
                        <a:effectLst/>
                      </a:endParaRPr>
                    </a:p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he-IL" sz="1100" dirty="0">
                          <a:effectLst/>
                        </a:rPr>
                        <a:t>1-16/8/18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175" marR="62175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100" dirty="0">
                          <a:effectLst/>
                        </a:rPr>
                        <a:t>בני עקיבא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100" dirty="0">
                          <a:effectLst/>
                        </a:rPr>
                        <a:t>1-16/8/18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175" marR="62175" marT="0" marB="0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he-IL" sz="1100" dirty="0">
                          <a:effectLst/>
                        </a:rPr>
                        <a:t>האיחוד החקלאי</a:t>
                      </a:r>
                      <a:endParaRPr lang="en-US" sz="1100" dirty="0">
                        <a:effectLst/>
                      </a:endParaRPr>
                    </a:p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he-IL" sz="1100" dirty="0">
                          <a:effectLst/>
                        </a:rPr>
                        <a:t>כ- 3000</a:t>
                      </a:r>
                      <a:endParaRPr lang="en-US" sz="1100" dirty="0">
                        <a:effectLst/>
                      </a:endParaRPr>
                    </a:p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he-IL" sz="1100" dirty="0">
                          <a:effectLst/>
                        </a:rPr>
                        <a:t>31.7-10.8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175" marR="62175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100" dirty="0">
                          <a:effectLst/>
                        </a:rPr>
                        <a:t>אריאל?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100" dirty="0">
                          <a:effectLst/>
                        </a:rPr>
                        <a:t>27.7-10.8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175" marR="62175" marT="0" marB="0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175" marR="62175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</a:rPr>
                        <a:t>הנוער העובד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175" marR="62175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</a:rPr>
                        <a:t> 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</a:rPr>
                        <a:t>בני עקיבא</a:t>
                      </a:r>
                      <a:endParaRPr lang="en-US" sz="110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100">
                          <a:effectLst/>
                        </a:rPr>
                        <a:t>1-16/8/18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175" marR="62175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100" dirty="0">
                          <a:effectLst/>
                        </a:rPr>
                        <a:t>בני עקיבא</a:t>
                      </a:r>
                      <a:endParaRPr lang="en-US" sz="1100" dirty="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100" dirty="0">
                          <a:effectLst/>
                        </a:rPr>
                        <a:t>1-16/8/18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2175" marR="6217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582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36496" cy="1143000"/>
          </a:xfrm>
        </p:spPr>
        <p:txBody>
          <a:bodyPr>
            <a:normAutofit/>
          </a:bodyPr>
          <a:lstStyle/>
          <a:p>
            <a:r>
              <a:rPr lang="he-IL" altLang="he-IL" sz="2800" b="1" u="sng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מחנות נוער תקופתיים תכנית </a:t>
            </a:r>
            <a:r>
              <a:rPr lang="he-IL" altLang="he-IL" sz="2800" b="1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לקיץ </a:t>
            </a:r>
            <a:r>
              <a:rPr lang="he-IL" altLang="he-IL" sz="2800" b="1" u="sng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2018  - מצאי מחנות </a:t>
            </a:r>
            <a:r>
              <a:rPr lang="he-IL" altLang="he-IL" sz="2800" b="1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ושיבוץ</a:t>
            </a:r>
            <a:endParaRPr lang="he-IL" sz="2800" dirty="0"/>
          </a:p>
        </p:txBody>
      </p:sp>
      <p:graphicFrame>
        <p:nvGraphicFramePr>
          <p:cNvPr id="6" name="מציין מיקום תוכן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2627334"/>
              </p:ext>
            </p:extLst>
          </p:nvPr>
        </p:nvGraphicFramePr>
        <p:xfrm>
          <a:off x="390364" y="1772816"/>
          <a:ext cx="8363272" cy="3384376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664112"/>
                <a:gridCol w="974167"/>
                <a:gridCol w="1072479"/>
                <a:gridCol w="877233"/>
                <a:gridCol w="1071792"/>
                <a:gridCol w="877233"/>
                <a:gridCol w="974855"/>
                <a:gridCol w="1851401"/>
              </a:tblGrid>
              <a:tr h="1530622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</a:rPr>
                        <a:t>חודש</a:t>
                      </a:r>
                      <a:endParaRPr lang="en-US" sz="1200" dirty="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</a:rPr>
                        <a:t>קיבולת</a:t>
                      </a:r>
                      <a:endParaRPr lang="en-US" sz="1200" dirty="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בן שמן</a:t>
                      </a:r>
                      <a:endParaRPr lang="en-US" sz="120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(2000)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כפר סולד</a:t>
                      </a:r>
                      <a:endParaRPr lang="en-US" sz="120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(800)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שורש קדושים</a:t>
                      </a:r>
                      <a:endParaRPr lang="en-US" sz="120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(800)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הר איתן </a:t>
                      </a:r>
                      <a:endParaRPr lang="en-US" sz="120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סטף</a:t>
                      </a:r>
                      <a:endParaRPr lang="en-US" sz="120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(800)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חרובית</a:t>
                      </a:r>
                      <a:endParaRPr lang="en-US" sz="120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(600)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חנתון</a:t>
                      </a:r>
                      <a:endParaRPr lang="en-US" sz="120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(1000)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יער מגידו</a:t>
                      </a:r>
                      <a:endParaRPr lang="en-US" sz="120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באזור נחל הקיני</a:t>
                      </a:r>
                      <a:endParaRPr lang="en-US" sz="120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(3000)</a:t>
                      </a:r>
                      <a:endParaRPr lang="en-US" sz="120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  <a:highlight>
                            <a:srgbClr val="FFFF00"/>
                          </a:highlight>
                        </a:rPr>
                        <a:t>(בתכנון והקמה)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</a:tr>
              <a:tr h="1224498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יולי</a:t>
                      </a:r>
                      <a:endParaRPr lang="en-US" sz="120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השומר הצעיר</a:t>
                      </a:r>
                      <a:endParaRPr lang="en-US" sz="120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20.6-1.8</a:t>
                      </a:r>
                      <a:endParaRPr lang="en-US" sz="120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800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נועם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השומר הצעיר</a:t>
                      </a:r>
                      <a:endParaRPr lang="en-US" sz="120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28.6-10.4</a:t>
                      </a:r>
                      <a:endParaRPr lang="en-US" sz="120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3000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</a:tr>
              <a:tr h="629256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אוגוסט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אריאל?</a:t>
                      </a:r>
                      <a:endParaRPr lang="en-US" sz="1200">
                        <a:effectLst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27.7-10.8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8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519972" y="260648"/>
            <a:ext cx="8229600" cy="720080"/>
          </a:xfrm>
        </p:spPr>
        <p:txBody>
          <a:bodyPr>
            <a:noAutofit/>
          </a:bodyPr>
          <a:lstStyle/>
          <a:p>
            <a:r>
              <a:rPr lang="he-IL" sz="2800" dirty="0"/>
              <a:t>מרכיבי </a:t>
            </a:r>
            <a:r>
              <a:rPr lang="he-IL" sz="2800" dirty="0" smtClean="0"/>
              <a:t>פתוח-תשתיות </a:t>
            </a:r>
            <a:r>
              <a:rPr lang="he-IL" sz="2800" dirty="0"/>
              <a:t>פיסיות במחנות </a:t>
            </a:r>
            <a:r>
              <a:rPr lang="he-IL" sz="2800" dirty="0" smtClean="0"/>
              <a:t>תקופתיים יערות </a:t>
            </a:r>
            <a:r>
              <a:rPr lang="he-IL" sz="2800" dirty="0"/>
              <a:t>קק"ל</a:t>
            </a:r>
            <a:br>
              <a:rPr lang="he-IL" sz="2800" dirty="0"/>
            </a:br>
            <a:endParaRPr lang="he-IL" sz="2800" dirty="0"/>
          </a:p>
        </p:txBody>
      </p:sp>
      <p:sp>
        <p:nvSpPr>
          <p:cNvPr id="5" name="מציין מיקום תוכן 4"/>
          <p:cNvSpPr>
            <a:spLocks noGrp="1"/>
          </p:cNvSpPr>
          <p:nvPr>
            <p:ph idx="1"/>
          </p:nvPr>
        </p:nvSpPr>
        <p:spPr>
          <a:xfrm>
            <a:off x="285567" y="836712"/>
            <a:ext cx="8435280" cy="4958011"/>
          </a:xfrm>
        </p:spPr>
        <p:txBody>
          <a:bodyPr>
            <a:normAutofit/>
          </a:bodyPr>
          <a:lstStyle/>
          <a:p>
            <a:r>
              <a:rPr lang="he-IL" sz="1800" u="sng" dirty="0" smtClean="0"/>
              <a:t>הוגדרו </a:t>
            </a:r>
            <a:r>
              <a:rPr lang="he-IL" sz="1800" u="sng" dirty="0"/>
              <a:t>שני דגמים של מחנות: </a:t>
            </a:r>
          </a:p>
          <a:p>
            <a:pPr marL="0" indent="0">
              <a:buNone/>
            </a:pPr>
            <a:r>
              <a:rPr lang="he-IL" sz="1800" dirty="0" smtClean="0"/>
              <a:t>     א</a:t>
            </a:r>
            <a:r>
              <a:rPr lang="he-IL" sz="1800" dirty="0"/>
              <a:t>. מחנה קטן - תכולה עד כ 800 איש בו זמנית, גודל השטח כ 30 - 40 דונם. </a:t>
            </a:r>
          </a:p>
          <a:p>
            <a:pPr marL="0" indent="0">
              <a:buNone/>
            </a:pPr>
            <a:r>
              <a:rPr lang="he-IL" sz="1800" dirty="0" smtClean="0"/>
              <a:t>     ב</a:t>
            </a:r>
            <a:r>
              <a:rPr lang="he-IL" sz="1800" dirty="0"/>
              <a:t>. מחנה גדול - תכולה מעל 800 איש ועד </a:t>
            </a:r>
            <a:r>
              <a:rPr lang="he-IL" sz="1800" dirty="0" smtClean="0"/>
              <a:t>כ </a:t>
            </a:r>
            <a:r>
              <a:rPr lang="he-IL" sz="1800" dirty="0"/>
              <a:t>3500 בו זמנית, </a:t>
            </a:r>
            <a:r>
              <a:rPr lang="he-IL" sz="1800" dirty="0" smtClean="0"/>
              <a:t>גודל כ </a:t>
            </a:r>
            <a:r>
              <a:rPr lang="he-IL" sz="1800" dirty="0"/>
              <a:t>100- 120 </a:t>
            </a:r>
            <a:r>
              <a:rPr lang="he-IL" sz="1800" dirty="0" smtClean="0"/>
              <a:t>דונם</a:t>
            </a:r>
            <a:r>
              <a:rPr lang="he-IL" sz="1800" dirty="0"/>
              <a:t>.</a:t>
            </a:r>
          </a:p>
          <a:p>
            <a:r>
              <a:rPr lang="he-IL" sz="1800" u="sng" dirty="0" smtClean="0"/>
              <a:t>קו מנחה</a:t>
            </a:r>
            <a:r>
              <a:rPr lang="he-IL" sz="1800" dirty="0" smtClean="0"/>
              <a:t>: לפתח </a:t>
            </a:r>
            <a:r>
              <a:rPr lang="he-IL" sz="1800" dirty="0"/>
              <a:t>תשתיות קבועות בהיקף מצומצם המותאם למשמעות התחזוקה של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he-IL" sz="1800" dirty="0" smtClean="0"/>
              <a:t>המקום שאינו </a:t>
            </a:r>
            <a:r>
              <a:rPr lang="he-IL" sz="1800" dirty="0"/>
              <a:t>בשימוש רוב השנה, </a:t>
            </a:r>
            <a:r>
              <a:rPr lang="he-IL" sz="1800" dirty="0" smtClean="0"/>
              <a:t>לצד </a:t>
            </a:r>
            <a:r>
              <a:rPr lang="he-IL" sz="1800" dirty="0"/>
              <a:t>שימוש בתשתיות זמניות </a:t>
            </a:r>
            <a:r>
              <a:rPr lang="he-IL" sz="1800" dirty="0" smtClean="0"/>
              <a:t>ופריקות.</a:t>
            </a:r>
          </a:p>
          <a:p>
            <a:r>
              <a:rPr lang="he-IL" sz="1800" dirty="0" smtClean="0"/>
              <a:t>ככלל, תכנון ובצוע התשתיות הקבועות (למעט משטחים וניקוזם) ואישורים הנדרשים להקמתן – באחריות קק"ל.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he-IL" sz="1800" dirty="0" smtClean="0"/>
              <a:t>תשתיות הפריקות ומשטחים, אישורי רישיון עסק ואישורים לקיום המחנה-באחריות תנועת הנוער.</a:t>
            </a:r>
            <a:r>
              <a:rPr lang="he-IL" sz="1600" dirty="0"/>
              <a:t> </a:t>
            </a:r>
            <a:endParaRPr lang="he-IL" sz="1600" dirty="0" smtClean="0"/>
          </a:p>
          <a:p>
            <a:pPr marL="0" indent="0">
              <a:buNone/>
            </a:pPr>
            <a:endParaRPr lang="he-IL" sz="1600" dirty="0" smtClean="0"/>
          </a:p>
          <a:p>
            <a:pPr marL="0" indent="0">
              <a:buNone/>
            </a:pPr>
            <a:r>
              <a:rPr lang="he-IL" sz="1600" dirty="0" smtClean="0"/>
              <a:t>פירוט תשתיות נדרשות (דוגמה):</a:t>
            </a:r>
            <a:endParaRPr lang="he-IL" sz="1600" dirty="0"/>
          </a:p>
        </p:txBody>
      </p:sp>
      <p:graphicFrame>
        <p:nvGraphicFramePr>
          <p:cNvPr id="6" name="טבלה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074281"/>
              </p:ext>
            </p:extLst>
          </p:nvPr>
        </p:nvGraphicFramePr>
        <p:xfrm>
          <a:off x="493856" y="3501008"/>
          <a:ext cx="5365786" cy="3218412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2015579"/>
                <a:gridCol w="1632478"/>
                <a:gridCol w="906648"/>
                <a:gridCol w="811081"/>
              </a:tblGrid>
              <a:tr h="834055">
                <a:tc>
                  <a:txBody>
                    <a:bodyPr/>
                    <a:lstStyle/>
                    <a:p>
                      <a:pPr rtl="1"/>
                      <a:r>
                        <a:rPr lang="he-IL" sz="1700" dirty="0" smtClean="0"/>
                        <a:t>סוג תשתית/פיתוח</a:t>
                      </a:r>
                      <a:endParaRPr lang="he-IL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700" dirty="0" smtClean="0"/>
                        <a:t>אחריות</a:t>
                      </a:r>
                      <a:r>
                        <a:rPr lang="he-IL" sz="1700" baseline="0" dirty="0" smtClean="0"/>
                        <a:t> (</a:t>
                      </a:r>
                      <a:r>
                        <a:rPr lang="he-IL" sz="1500" baseline="0" dirty="0" smtClean="0"/>
                        <a:t>התקנה, תפעול ותקצוב)</a:t>
                      </a:r>
                      <a:endParaRPr lang="he-IL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700" dirty="0" smtClean="0"/>
                        <a:t>אחריות רישוי</a:t>
                      </a:r>
                      <a:endParaRPr lang="he-IL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he-IL" sz="1700" dirty="0" smtClean="0"/>
                        <a:t>הערות</a:t>
                      </a:r>
                      <a:endParaRPr lang="he-IL" sz="1700" dirty="0"/>
                    </a:p>
                  </a:txBody>
                  <a:tcPr/>
                </a:tc>
              </a:tr>
              <a:tr h="369328">
                <a:tc>
                  <a:txBody>
                    <a:bodyPr/>
                    <a:lstStyle/>
                    <a:p>
                      <a:pPr rtl="1"/>
                      <a:r>
                        <a:rPr lang="he-IL" sz="1500" dirty="0" smtClean="0"/>
                        <a:t>קו מים למחנה ובתוכו</a:t>
                      </a:r>
                      <a:endParaRPr lang="he-IL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369328">
                <a:tc>
                  <a:txBody>
                    <a:bodyPr/>
                    <a:lstStyle/>
                    <a:p>
                      <a:pPr rtl="1"/>
                      <a:r>
                        <a:rPr lang="he-IL" sz="1500" dirty="0" smtClean="0"/>
                        <a:t>חשמל (גנרטור)</a:t>
                      </a:r>
                      <a:endParaRPr lang="he-IL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537717">
                <a:tc>
                  <a:txBody>
                    <a:bodyPr/>
                    <a:lstStyle/>
                    <a:p>
                      <a:pPr rtl="1"/>
                      <a:r>
                        <a:rPr lang="he-IL" sz="1500" dirty="0" smtClean="0"/>
                        <a:t>הכשרת דרך גישה וחניה</a:t>
                      </a:r>
                      <a:endParaRPr lang="he-IL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</a:tr>
              <a:tr h="369328"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/>
                        <a:t>משטחי</a:t>
                      </a:r>
                      <a:r>
                        <a:rPr lang="he-IL" sz="1400" baseline="0" dirty="0" smtClean="0"/>
                        <a:t> בסיס קשיחים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</a:tr>
              <a:tr h="369328"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/>
                        <a:t>ניקוז מים אפורים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</a:tr>
              <a:tr h="369328">
                <a:tc>
                  <a:txBody>
                    <a:bodyPr/>
                    <a:lstStyle/>
                    <a:p>
                      <a:pPr rtl="1"/>
                      <a:r>
                        <a:rPr lang="he-IL" sz="1400" dirty="0" smtClean="0"/>
                        <a:t>סקר בטיחות וסקרי עצים </a:t>
                      </a:r>
                      <a:endParaRPr lang="he-I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593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64096"/>
          </a:xfrm>
        </p:spPr>
        <p:txBody>
          <a:bodyPr>
            <a:noAutofit/>
          </a:bodyPr>
          <a:lstStyle/>
          <a:p>
            <a:r>
              <a:rPr lang="he-IL" sz="2800" dirty="0"/>
              <a:t>קריטריונים לאיתור מיקום </a:t>
            </a:r>
            <a:r>
              <a:rPr lang="he-IL" sz="2800" dirty="0" smtClean="0"/>
              <a:t>של </a:t>
            </a:r>
            <a:r>
              <a:rPr lang="he-IL" sz="2800" dirty="0"/>
              <a:t>מחנה תקופתי חדש </a:t>
            </a:r>
            <a:r>
              <a:rPr lang="he-IL" sz="2800" dirty="0" smtClean="0"/>
              <a:t>ביער קק"ל</a:t>
            </a:r>
            <a:br>
              <a:rPr lang="he-IL" sz="2800" dirty="0" smtClean="0"/>
            </a:br>
            <a:r>
              <a:rPr lang="he-IL" sz="2600" dirty="0" smtClean="0"/>
              <a:t>מסמך מנחה – </a:t>
            </a:r>
            <a:r>
              <a:rPr lang="he-IL" sz="2600" dirty="0" err="1" smtClean="0"/>
              <a:t>מפ"ק</a:t>
            </a:r>
            <a:r>
              <a:rPr lang="he-IL" sz="2600" dirty="0" smtClean="0"/>
              <a:t/>
            </a:r>
            <a:br>
              <a:rPr lang="he-IL" sz="2600" dirty="0" smtClean="0"/>
            </a:br>
            <a:endParaRPr lang="he-IL" sz="2600" dirty="0"/>
          </a:p>
        </p:txBody>
      </p:sp>
      <p:sp>
        <p:nvSpPr>
          <p:cNvPr id="5" name="מציין מיקום תוכן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e-IL" sz="2400" dirty="0" smtClean="0"/>
              <a:t>קריטריונים לדוגמה:</a:t>
            </a:r>
          </a:p>
          <a:p>
            <a:pPr lvl="0">
              <a:lnSpc>
                <a:spcPct val="200000"/>
              </a:lnSpc>
              <a:spcAft>
                <a:spcPts val="1000"/>
              </a:spcAft>
              <a:buSzPts val="1100"/>
              <a:buFont typeface="+mj-lt"/>
              <a:buAutoNum type="arabicPeriod"/>
            </a:pPr>
            <a:r>
              <a:rPr lang="he-IL" sz="2400" u="sng" dirty="0">
                <a:latin typeface="Times New Roman"/>
                <a:ea typeface="Times New Roman"/>
                <a:cs typeface="David"/>
              </a:rPr>
              <a:t>סוגי עצים ובריאות היער</a:t>
            </a:r>
            <a:r>
              <a:rPr lang="he-IL" sz="2400" dirty="0" smtClean="0">
                <a:latin typeface="Times New Roman"/>
                <a:ea typeface="Times New Roman"/>
                <a:cs typeface="David"/>
              </a:rPr>
              <a:t>: גיל, מינים, גובה וצפיפות, קרקע</a:t>
            </a:r>
          </a:p>
          <a:p>
            <a:pPr lvl="0">
              <a:lnSpc>
                <a:spcPct val="200000"/>
              </a:lnSpc>
              <a:spcAft>
                <a:spcPts val="1000"/>
              </a:spcAft>
              <a:buSzPts val="1100"/>
              <a:buFont typeface="+mj-lt"/>
              <a:buAutoNum type="arabicPeriod"/>
            </a:pPr>
            <a:r>
              <a:rPr lang="he-IL" sz="2400" u="sng" dirty="0" smtClean="0">
                <a:latin typeface="Times New Roman"/>
                <a:ea typeface="Times New Roman"/>
                <a:cs typeface="David"/>
              </a:rPr>
              <a:t>אקולוגיה</a:t>
            </a:r>
            <a:r>
              <a:rPr lang="he-IL" sz="2400" dirty="0" smtClean="0">
                <a:latin typeface="Times New Roman"/>
                <a:ea typeface="Times New Roman"/>
                <a:cs typeface="David"/>
              </a:rPr>
              <a:t>: קיום מינים נדירים או בתי גידול ייחודיים.</a:t>
            </a:r>
          </a:p>
          <a:p>
            <a:pPr lvl="0">
              <a:lnSpc>
                <a:spcPct val="200000"/>
              </a:lnSpc>
              <a:spcAft>
                <a:spcPts val="1000"/>
              </a:spcAft>
              <a:buSzPts val="1100"/>
              <a:buFont typeface="+mj-lt"/>
              <a:buAutoNum type="arabicPeriod"/>
            </a:pPr>
            <a:r>
              <a:rPr lang="he-IL" sz="2400" u="sng" dirty="0" smtClean="0">
                <a:latin typeface="Times New Roman"/>
                <a:ea typeface="Times New Roman"/>
                <a:cs typeface="David"/>
              </a:rPr>
              <a:t>סטטוטוריקה</a:t>
            </a:r>
            <a:r>
              <a:rPr lang="he-IL" sz="2400" dirty="0">
                <a:latin typeface="Times New Roman"/>
                <a:ea typeface="Times New Roman"/>
                <a:cs typeface="David"/>
              </a:rPr>
              <a:t>: </a:t>
            </a:r>
            <a:r>
              <a:rPr lang="he-IL" sz="2400" dirty="0" smtClean="0">
                <a:latin typeface="Times New Roman"/>
                <a:ea typeface="Times New Roman"/>
                <a:cs typeface="David"/>
              </a:rPr>
              <a:t>יוקם בשטח </a:t>
            </a:r>
            <a:r>
              <a:rPr lang="he-IL" sz="2400" dirty="0">
                <a:latin typeface="Times New Roman"/>
                <a:ea typeface="Times New Roman"/>
                <a:cs typeface="David"/>
              </a:rPr>
              <a:t>בו יעוד הקרקע מאפשר הקמתו </a:t>
            </a:r>
            <a:r>
              <a:rPr lang="he-IL" sz="2400" dirty="0" smtClean="0">
                <a:latin typeface="Times New Roman"/>
                <a:ea typeface="Times New Roman"/>
                <a:cs typeface="David"/>
              </a:rPr>
              <a:t>ובשטח יער המוגדר בתכנית מפורטת .</a:t>
            </a:r>
          </a:p>
          <a:p>
            <a:pPr lvl="0">
              <a:lnSpc>
                <a:spcPct val="200000"/>
              </a:lnSpc>
              <a:spcAft>
                <a:spcPts val="1000"/>
              </a:spcAft>
              <a:buSzPts val="1100"/>
              <a:buFont typeface="+mj-lt"/>
              <a:buAutoNum type="arabicPeriod"/>
            </a:pPr>
            <a:r>
              <a:rPr lang="he-IL" sz="2400" u="sng" dirty="0" smtClean="0">
                <a:latin typeface="Times New Roman"/>
                <a:ea typeface="Times New Roman"/>
                <a:cs typeface="David"/>
              </a:rPr>
              <a:t>טופוגרפיה</a:t>
            </a:r>
            <a:r>
              <a:rPr lang="he-IL" sz="2400" dirty="0" smtClean="0">
                <a:latin typeface="Times New Roman"/>
                <a:ea typeface="Times New Roman"/>
                <a:cs typeface="David"/>
              </a:rPr>
              <a:t>: כזו המתאימה ללינה.</a:t>
            </a:r>
          </a:p>
          <a:p>
            <a:pPr lvl="0">
              <a:lnSpc>
                <a:spcPct val="200000"/>
              </a:lnSpc>
              <a:spcAft>
                <a:spcPts val="1000"/>
              </a:spcAft>
              <a:buSzPts val="1100"/>
              <a:buFont typeface="+mj-lt"/>
              <a:buAutoNum type="arabicPeriod"/>
            </a:pPr>
            <a:endParaRPr lang="en-US" sz="2400" dirty="0">
              <a:latin typeface="Times New Roman"/>
              <a:ea typeface="Times New Roman"/>
              <a:cs typeface="David"/>
            </a:endParaRPr>
          </a:p>
          <a:p>
            <a:endParaRPr lang="he-IL" sz="2000" dirty="0" smtClean="0"/>
          </a:p>
          <a:p>
            <a:endParaRPr lang="he-IL" sz="2000" dirty="0" smtClean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07512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he-IL" sz="2800" dirty="0" smtClean="0"/>
              <a:t>כתב התחייבות תקופתי(שנתי) ואישור ביטוחי המבקש </a:t>
            </a:r>
            <a:endParaRPr lang="he-IL" sz="280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23528" y="1124744"/>
            <a:ext cx="8640960" cy="547260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e-IL" sz="2000" dirty="0" smtClean="0"/>
              <a:t>תנועת נוער המבקשת לקיים פעילות במחנה ביער חותמת על שני המסמכים הבאים ומקבלת אישור קק"ל כתנאי מוקדם לפעילות.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he-IL" dirty="0" smtClean="0"/>
              <a:t> </a:t>
            </a:r>
            <a:r>
              <a:rPr lang="he-IL" sz="1900" b="1" u="sng" dirty="0" smtClean="0"/>
              <a:t>כתב התחייבות תקופתי לקיום אירועים במקרקעי הייעור (כתב אחריות במהותו)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sz="1700" dirty="0" smtClean="0"/>
              <a:t>     "מתבקש </a:t>
            </a:r>
            <a:r>
              <a:rPr lang="he-IL" sz="1700" dirty="0"/>
              <a:t>בזה מקק"ל להרשות </a:t>
            </a:r>
            <a:r>
              <a:rPr lang="he-IL" sz="1700" dirty="0" smtClean="0"/>
              <a:t>למבקש</a:t>
            </a:r>
            <a:r>
              <a:rPr lang="en-US" sz="1700" dirty="0" smtClean="0"/>
              <a:t>____________</a:t>
            </a:r>
            <a:r>
              <a:rPr lang="he-IL" sz="1700" dirty="0" smtClean="0"/>
              <a:t>שימוש </a:t>
            </a:r>
            <a:r>
              <a:rPr lang="he-IL" sz="1700" dirty="0"/>
              <a:t>במקרקעי הייעור </a:t>
            </a:r>
            <a:r>
              <a:rPr lang="en-US" sz="1700" dirty="0" smtClean="0"/>
              <a:t/>
            </a:r>
            <a:br>
              <a:rPr lang="en-US" sz="1700" dirty="0" smtClean="0"/>
            </a:br>
            <a:r>
              <a:rPr lang="he-IL" sz="1700" dirty="0" smtClean="0"/>
              <a:t>     ממועד </a:t>
            </a:r>
            <a:r>
              <a:rPr lang="he-IL" sz="1700" dirty="0"/>
              <a:t>החתימה על כתב התחייבות זה ועד </a:t>
            </a:r>
            <a:r>
              <a:rPr lang="he-IL" sz="1700" dirty="0" smtClean="0"/>
              <a:t>ליום_____, </a:t>
            </a:r>
            <a:r>
              <a:rPr lang="he-IL" sz="1700" dirty="0"/>
              <a:t>לצורך </a:t>
            </a:r>
            <a:r>
              <a:rPr lang="he-IL" sz="1700" dirty="0" smtClean="0"/>
              <a:t>עריכת </a:t>
            </a:r>
            <a:r>
              <a:rPr lang="he-IL" sz="1700" dirty="0"/>
              <a:t>אירועים מעת </a:t>
            </a:r>
            <a:r>
              <a:rPr lang="en-US" sz="1700" dirty="0" smtClean="0"/>
              <a:t/>
            </a:r>
            <a:br>
              <a:rPr lang="en-US" sz="1700" dirty="0" smtClean="0"/>
            </a:br>
            <a:r>
              <a:rPr lang="he-IL" sz="1700" dirty="0" smtClean="0"/>
              <a:t>     לעת</a:t>
            </a:r>
            <a:r>
              <a:rPr lang="he-IL" sz="1700" dirty="0"/>
              <a:t>, כשהמבקש מתחייב שכל אירוע כאמור יוגדר על ידו בנפרד </a:t>
            </a:r>
            <a:r>
              <a:rPr lang="he-IL" sz="1700" dirty="0" smtClean="0"/>
              <a:t>בנספח </a:t>
            </a:r>
            <a:r>
              <a:rPr lang="he-IL" sz="1700" dirty="0"/>
              <a:t>א' </a:t>
            </a:r>
            <a:r>
              <a:rPr lang="he-IL" sz="1700" dirty="0" smtClean="0"/>
              <a:t>לכתב..."</a:t>
            </a:r>
            <a:r>
              <a:rPr lang="en-US" sz="1700" dirty="0" smtClean="0"/>
              <a:t/>
            </a:r>
            <a:br>
              <a:rPr lang="en-US" sz="1700" dirty="0" smtClean="0"/>
            </a:br>
            <a:endParaRPr lang="he-IL" sz="1700" dirty="0" smtClean="0"/>
          </a:p>
          <a:p>
            <a:pPr marL="0" indent="0">
              <a:buNone/>
            </a:pPr>
            <a:r>
              <a:rPr lang="he-IL" sz="1900" b="1" dirty="0" smtClean="0"/>
              <a:t> </a:t>
            </a:r>
            <a:r>
              <a:rPr lang="he-IL" sz="1900" b="1" u="sng" dirty="0" smtClean="0"/>
              <a:t>אישור </a:t>
            </a:r>
            <a:r>
              <a:rPr lang="he-IL" sz="1900" b="1" u="sng" dirty="0"/>
              <a:t>עריכת ביטוחי המבקש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sz="1600" dirty="0" smtClean="0"/>
              <a:t>      </a:t>
            </a:r>
            <a:r>
              <a:rPr lang="he-IL" sz="1700" dirty="0" smtClean="0"/>
              <a:t>"לכבוד קרן </a:t>
            </a:r>
            <a:r>
              <a:rPr lang="he-IL" sz="1700" dirty="0"/>
              <a:t>קיימת </a:t>
            </a:r>
            <a:r>
              <a:rPr lang="he-IL" sz="1700" dirty="0" smtClean="0"/>
              <a:t>לישראל.... </a:t>
            </a:r>
            <a:endParaRPr lang="he-IL" sz="1700" dirty="0"/>
          </a:p>
          <a:p>
            <a:pPr marL="0" indent="0">
              <a:lnSpc>
                <a:spcPct val="150000"/>
              </a:lnSpc>
              <a:buNone/>
            </a:pPr>
            <a:r>
              <a:rPr lang="he-IL" sz="1700" dirty="0" smtClean="0"/>
              <a:t>      הננו </a:t>
            </a:r>
            <a:r>
              <a:rPr lang="he-IL" sz="1700" dirty="0"/>
              <a:t>מתכבדים לאשר בזאת כי חברתנו ערכה את הביטוחים המפורטים להלן על שם המבקש, </a:t>
            </a:r>
            <a:r>
              <a:rPr lang="en-US" sz="1700" dirty="0" smtClean="0"/>
              <a:t/>
            </a:r>
            <a:br>
              <a:rPr lang="en-US" sz="1700" dirty="0" smtClean="0"/>
            </a:br>
            <a:r>
              <a:rPr lang="he-IL" sz="1700" dirty="0" smtClean="0"/>
              <a:t>      בין היתר </a:t>
            </a:r>
            <a:r>
              <a:rPr lang="he-IL" sz="1700" dirty="0"/>
              <a:t>בקשר </a:t>
            </a:r>
            <a:r>
              <a:rPr lang="he-IL" sz="1700" dirty="0" smtClean="0"/>
              <a:t>עם שימוש </a:t>
            </a:r>
            <a:r>
              <a:rPr lang="he-IL" sz="1700" dirty="0"/>
              <a:t>במקרקעי ייעור של קק"ל לצורך עריכת פעילות </a:t>
            </a:r>
            <a:r>
              <a:rPr lang="he-IL" sz="1700" dirty="0" smtClean="0"/>
              <a:t>וכן </a:t>
            </a:r>
            <a:r>
              <a:rPr lang="he-IL" sz="1700" dirty="0"/>
              <a:t>כל פעילות </a:t>
            </a:r>
            <a:r>
              <a:rPr lang="he-IL" sz="1700" dirty="0" smtClean="0"/>
              <a:t>נלווית".. </a:t>
            </a:r>
            <a:endParaRPr lang="he-IL" sz="1700" dirty="0"/>
          </a:p>
        </p:txBody>
      </p:sp>
    </p:spTree>
    <p:extLst>
      <p:ext uri="{BB962C8B-B14F-4D97-AF65-F5344CB8AC3E}">
        <p14:creationId xmlns:p14="http://schemas.microsoft.com/office/powerpoint/2010/main" val="324266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של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397</Words>
  <Application>Microsoft Office PowerPoint</Application>
  <PresentationFormat>‫הצגה על המסך (4:3)</PresentationFormat>
  <Paragraphs>234</Paragraphs>
  <Slides>10</Slides>
  <Notes>2</Notes>
  <HiddenSlides>0</HiddenSlides>
  <MMClips>0</MMClips>
  <ScaleCrop>false</ScaleCrop>
  <HeadingPairs>
    <vt:vector size="8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שרתי OLE מוטבעים</vt:lpstr>
      </vt:variant>
      <vt:variant>
        <vt:i4>1</vt:i4>
      </vt:variant>
      <vt:variant>
        <vt:lpstr>כותרות שקופיות</vt:lpstr>
      </vt:variant>
      <vt:variant>
        <vt:i4>10</vt:i4>
      </vt:variant>
    </vt:vector>
  </HeadingPairs>
  <TitlesOfParts>
    <vt:vector size="16" baseType="lpstr">
      <vt:lpstr>Arial</vt:lpstr>
      <vt:lpstr>Calibri</vt:lpstr>
      <vt:lpstr>David</vt:lpstr>
      <vt:lpstr>Times New Roman</vt:lpstr>
      <vt:lpstr>ערכת נושא של Office</vt:lpstr>
      <vt:lpstr>Acrobat Document</vt:lpstr>
      <vt:lpstr>   מחנות תקופתיים לתנועות נוער ביערות קק"ל</vt:lpstr>
      <vt:lpstr>מצגת של PowerPoint</vt:lpstr>
      <vt:lpstr>יישום האמנה</vt:lpstr>
      <vt:lpstr>נתוני פעילות קיץ 2017( התקבל ממת"ן)</vt:lpstr>
      <vt:lpstr>מחנות נוער תקופתיים תכנית לקיץ 2018  - מצאי מחנות ושיבוץ   מחנות גדולים - ביער הזורע ועזריקם נסגרו לפעילות מנוב' 2017, במקומם יוקמו חלופיים ב 2018. מחנות קטנים -  מספרם גמיש היות וגם חניוני לילה מתאימים בחלקם הגדול לפעילות טיולי תנועות הנוער ואחרים, בחגים ובסופ"שים במהלך השנה.  </vt:lpstr>
      <vt:lpstr>מחנות נוער תקופתיים תכנית לקיץ 2018  - מצאי מחנות ושיבוץ</vt:lpstr>
      <vt:lpstr>מרכיבי פתוח-תשתיות פיסיות במחנות תקופתיים יערות קק"ל </vt:lpstr>
      <vt:lpstr>קריטריונים לאיתור מיקום של מחנה תקופתי חדש ביער קק"ל מסמך מנחה – מפ"ק </vt:lpstr>
      <vt:lpstr>כתב התחייבות תקופתי(שנתי) ואישור ביטוחי המבקש </vt:lpstr>
      <vt:lpstr>לקחים/ מה נדרש להמשך - דיון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מחנות נוער תקופתיים-קיץ ביערות קק"ל</dc:title>
  <dc:creator>user1</dc:creator>
  <cp:lastModifiedBy>משה שלר</cp:lastModifiedBy>
  <cp:revision>86</cp:revision>
  <dcterms:created xsi:type="dcterms:W3CDTF">2017-01-04T03:56:39Z</dcterms:created>
  <dcterms:modified xsi:type="dcterms:W3CDTF">2018-10-15T05:25:13Z</dcterms:modified>
</cp:coreProperties>
</file>