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3662" r:id="rId2"/>
  </p:sldMasterIdLst>
  <p:notesMasterIdLst>
    <p:notesMasterId r:id="rId81"/>
  </p:notesMasterIdLst>
  <p:sldIdLst>
    <p:sldId id="470" r:id="rId3"/>
    <p:sldId id="424" r:id="rId4"/>
    <p:sldId id="426" r:id="rId5"/>
    <p:sldId id="425" r:id="rId6"/>
    <p:sldId id="371" r:id="rId7"/>
    <p:sldId id="341" r:id="rId8"/>
    <p:sldId id="342" r:id="rId9"/>
    <p:sldId id="343" r:id="rId10"/>
    <p:sldId id="379" r:id="rId11"/>
    <p:sldId id="381" r:id="rId12"/>
    <p:sldId id="380" r:id="rId13"/>
    <p:sldId id="394" r:id="rId14"/>
    <p:sldId id="395" r:id="rId15"/>
    <p:sldId id="346" r:id="rId16"/>
    <p:sldId id="431" r:id="rId17"/>
    <p:sldId id="430" r:id="rId18"/>
    <p:sldId id="361" r:id="rId19"/>
    <p:sldId id="362" r:id="rId20"/>
    <p:sldId id="363" r:id="rId21"/>
    <p:sldId id="434" r:id="rId22"/>
    <p:sldId id="433" r:id="rId23"/>
    <p:sldId id="347" r:id="rId24"/>
    <p:sldId id="461" r:id="rId25"/>
    <p:sldId id="427" r:id="rId26"/>
    <p:sldId id="457" r:id="rId27"/>
    <p:sldId id="471" r:id="rId28"/>
    <p:sldId id="451" r:id="rId29"/>
    <p:sldId id="452" r:id="rId30"/>
    <p:sldId id="453" r:id="rId31"/>
    <p:sldId id="455" r:id="rId32"/>
    <p:sldId id="456" r:id="rId33"/>
    <p:sldId id="458" r:id="rId34"/>
    <p:sldId id="459" r:id="rId35"/>
    <p:sldId id="460" r:id="rId36"/>
    <p:sldId id="462" r:id="rId37"/>
    <p:sldId id="333" r:id="rId38"/>
    <p:sldId id="364" r:id="rId39"/>
    <p:sldId id="365" r:id="rId40"/>
    <p:sldId id="366" r:id="rId41"/>
    <p:sldId id="383" r:id="rId42"/>
    <p:sldId id="384" r:id="rId43"/>
    <p:sldId id="369" r:id="rId44"/>
    <p:sldId id="398" r:id="rId45"/>
    <p:sldId id="400" r:id="rId46"/>
    <p:sldId id="401" r:id="rId47"/>
    <p:sldId id="385" r:id="rId48"/>
    <p:sldId id="463" r:id="rId49"/>
    <p:sldId id="377" r:id="rId50"/>
    <p:sldId id="370" r:id="rId51"/>
    <p:sldId id="372" r:id="rId52"/>
    <p:sldId id="376" r:id="rId53"/>
    <p:sldId id="373" r:id="rId54"/>
    <p:sldId id="374" r:id="rId55"/>
    <p:sldId id="375" r:id="rId56"/>
    <p:sldId id="464" r:id="rId57"/>
    <p:sldId id="465" r:id="rId58"/>
    <p:sldId id="466" r:id="rId59"/>
    <p:sldId id="467" r:id="rId60"/>
    <p:sldId id="382" r:id="rId61"/>
    <p:sldId id="390" r:id="rId62"/>
    <p:sldId id="402" r:id="rId63"/>
    <p:sldId id="386" r:id="rId64"/>
    <p:sldId id="388" r:id="rId65"/>
    <p:sldId id="389" r:id="rId66"/>
    <p:sldId id="391" r:id="rId67"/>
    <p:sldId id="392" r:id="rId68"/>
    <p:sldId id="403" r:id="rId69"/>
    <p:sldId id="468" r:id="rId70"/>
    <p:sldId id="469" r:id="rId71"/>
    <p:sldId id="404" r:id="rId72"/>
    <p:sldId id="405" r:id="rId73"/>
    <p:sldId id="407" r:id="rId74"/>
    <p:sldId id="406" r:id="rId75"/>
    <p:sldId id="396" r:id="rId76"/>
    <p:sldId id="397" r:id="rId77"/>
    <p:sldId id="387" r:id="rId78"/>
    <p:sldId id="429" r:id="rId79"/>
    <p:sldId id="423" r:id="rId80"/>
  </p:sldIdLst>
  <p:sldSz cx="9144000" cy="6858000" type="screen4x3"/>
  <p:notesSz cx="6797675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09" autoAdjust="0"/>
    <p:restoredTop sz="94660"/>
  </p:normalViewPr>
  <p:slideViewPr>
    <p:cSldViewPr snapToGrid="0">
      <p:cViewPr>
        <p:scale>
          <a:sx n="94" d="100"/>
          <a:sy n="94" d="100"/>
        </p:scale>
        <p:origin x="1062" y="-78"/>
      </p:cViewPr>
      <p:guideLst>
        <p:guide orient="horz" pos="482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7C83D-0A9C-4713-9448-EFEECFB040F9}" type="doc">
      <dgm:prSet loTypeId="urn:microsoft.com/office/officeart/2005/8/layout/cycle6" loCatId="cycle" qsTypeId="urn:microsoft.com/office/officeart/2005/8/quickstyle/simple4" qsCatId="simple" csTypeId="urn:microsoft.com/office/officeart/2005/8/colors/accent6_3" csCatId="accent6" phldr="1"/>
      <dgm:spPr/>
    </dgm:pt>
    <dgm:pt modelId="{3B9F9112-CDD8-45F3-AE7B-0110EC150209}">
      <dgm:prSet phldrT="[טקסט]"/>
      <dgm:spPr/>
      <dgm:t>
        <a:bodyPr/>
        <a:lstStyle/>
        <a:p>
          <a:pPr rtl="1"/>
          <a:r>
            <a:rPr lang="he-IL" dirty="0"/>
            <a:t>הנדסת מבנים</a:t>
          </a:r>
        </a:p>
      </dgm:t>
    </dgm:pt>
    <dgm:pt modelId="{9ABD54E7-E03A-4B13-A287-9A90D9BD47A4}" type="parTrans" cxnId="{F681620B-5C2B-4D28-AD3A-DE16F79F145A}">
      <dgm:prSet/>
      <dgm:spPr/>
      <dgm:t>
        <a:bodyPr/>
        <a:lstStyle/>
        <a:p>
          <a:pPr rtl="1"/>
          <a:endParaRPr lang="he-IL"/>
        </a:p>
      </dgm:t>
    </dgm:pt>
    <dgm:pt modelId="{547D9032-14B7-4EA0-86E0-2C02387A92E7}" type="sibTrans" cxnId="{F681620B-5C2B-4D28-AD3A-DE16F79F145A}">
      <dgm:prSet/>
      <dgm:spPr/>
      <dgm:t>
        <a:bodyPr/>
        <a:lstStyle/>
        <a:p>
          <a:pPr rtl="1"/>
          <a:endParaRPr lang="he-IL"/>
        </a:p>
      </dgm:t>
    </dgm:pt>
    <dgm:pt modelId="{F36290CA-E399-4C8D-ACC4-72FFE9F53C18}">
      <dgm:prSet phldrT="[טקסט]"/>
      <dgm:spPr/>
      <dgm:t>
        <a:bodyPr/>
        <a:lstStyle/>
        <a:p>
          <a:pPr rtl="1"/>
          <a:r>
            <a:rPr lang="he-IL" dirty="0"/>
            <a:t>הנדסה סביבתית</a:t>
          </a:r>
        </a:p>
      </dgm:t>
    </dgm:pt>
    <dgm:pt modelId="{311F73E6-6FAF-4AC2-A5CE-1BF1AFACE2A9}" type="parTrans" cxnId="{0D603989-0AE2-4DBB-B8A5-2D85D911A103}">
      <dgm:prSet/>
      <dgm:spPr/>
      <dgm:t>
        <a:bodyPr/>
        <a:lstStyle/>
        <a:p>
          <a:pPr rtl="1"/>
          <a:endParaRPr lang="he-IL"/>
        </a:p>
      </dgm:t>
    </dgm:pt>
    <dgm:pt modelId="{E15C4F06-79C8-4B17-B1EF-48EB048EAB47}" type="sibTrans" cxnId="{0D603989-0AE2-4DBB-B8A5-2D85D911A103}">
      <dgm:prSet/>
      <dgm:spPr/>
      <dgm:t>
        <a:bodyPr/>
        <a:lstStyle/>
        <a:p>
          <a:pPr rtl="1"/>
          <a:endParaRPr lang="he-IL"/>
        </a:p>
      </dgm:t>
    </dgm:pt>
    <dgm:pt modelId="{E44FDC03-68B2-4A01-B809-EE45D13D6089}">
      <dgm:prSet phldrT="[טקסט]"/>
      <dgm:spPr/>
      <dgm:t>
        <a:bodyPr/>
        <a:lstStyle/>
        <a:p>
          <a:pPr rtl="1"/>
          <a:r>
            <a:rPr lang="he-IL" dirty="0"/>
            <a:t>טיפול בשפכים</a:t>
          </a:r>
        </a:p>
      </dgm:t>
    </dgm:pt>
    <dgm:pt modelId="{6482D444-D413-424A-9C92-1A5AADA6A347}" type="parTrans" cxnId="{C2AA6C65-9690-4A5E-98DE-D069B66C362B}">
      <dgm:prSet/>
      <dgm:spPr/>
      <dgm:t>
        <a:bodyPr/>
        <a:lstStyle/>
        <a:p>
          <a:pPr rtl="1"/>
          <a:endParaRPr lang="he-IL"/>
        </a:p>
      </dgm:t>
    </dgm:pt>
    <dgm:pt modelId="{926EFD5C-7F4A-4C1F-B96B-A3A129970905}" type="sibTrans" cxnId="{C2AA6C65-9690-4A5E-98DE-D069B66C362B}">
      <dgm:prSet/>
      <dgm:spPr/>
      <dgm:t>
        <a:bodyPr/>
        <a:lstStyle/>
        <a:p>
          <a:pPr rtl="1"/>
          <a:endParaRPr lang="he-IL"/>
        </a:p>
      </dgm:t>
    </dgm:pt>
    <dgm:pt modelId="{9E258E54-AF09-4C07-B77F-834602784CCB}">
      <dgm:prSet phldrT="[טקסט]"/>
      <dgm:spPr/>
      <dgm:t>
        <a:bodyPr/>
        <a:lstStyle/>
        <a:p>
          <a:pPr rtl="1"/>
          <a:r>
            <a:rPr lang="he-IL" dirty="0"/>
            <a:t>הנדסת תחבורה</a:t>
          </a:r>
        </a:p>
      </dgm:t>
    </dgm:pt>
    <dgm:pt modelId="{E18316F7-F6BF-46EC-8FE8-8B30BB746422}" type="parTrans" cxnId="{33F664A3-FA18-4286-8B25-D624BB6789A4}">
      <dgm:prSet/>
      <dgm:spPr/>
      <dgm:t>
        <a:bodyPr/>
        <a:lstStyle/>
        <a:p>
          <a:pPr rtl="1"/>
          <a:endParaRPr lang="he-IL"/>
        </a:p>
      </dgm:t>
    </dgm:pt>
    <dgm:pt modelId="{1AD2C87B-6A3A-4D41-B910-09FBC5B793A5}" type="sibTrans" cxnId="{33F664A3-FA18-4286-8B25-D624BB6789A4}">
      <dgm:prSet/>
      <dgm:spPr/>
      <dgm:t>
        <a:bodyPr/>
        <a:lstStyle/>
        <a:p>
          <a:pPr rtl="1"/>
          <a:endParaRPr lang="he-IL"/>
        </a:p>
      </dgm:t>
    </dgm:pt>
    <dgm:pt modelId="{B9E612AE-E14D-4F21-852C-F81D2FEBE88E}">
      <dgm:prSet phldrT="[טקסט]"/>
      <dgm:spPr/>
      <dgm:t>
        <a:bodyPr/>
        <a:lstStyle/>
        <a:p>
          <a:pPr rtl="1"/>
          <a:r>
            <a:rPr lang="he-IL" dirty="0"/>
            <a:t>קרקע וביסוס</a:t>
          </a:r>
        </a:p>
      </dgm:t>
    </dgm:pt>
    <dgm:pt modelId="{38ED639C-4BB2-4C3E-9EC3-8C1FCAF76771}" type="parTrans" cxnId="{85D0BDF5-C72D-496A-B9E8-33CCB0DB88F3}">
      <dgm:prSet/>
      <dgm:spPr/>
      <dgm:t>
        <a:bodyPr/>
        <a:lstStyle/>
        <a:p>
          <a:pPr rtl="1"/>
          <a:endParaRPr lang="he-IL"/>
        </a:p>
      </dgm:t>
    </dgm:pt>
    <dgm:pt modelId="{DCF84F90-5EDE-494D-8B81-9347AFDCD364}" type="sibTrans" cxnId="{85D0BDF5-C72D-496A-B9E8-33CCB0DB88F3}">
      <dgm:prSet/>
      <dgm:spPr/>
      <dgm:t>
        <a:bodyPr/>
        <a:lstStyle/>
        <a:p>
          <a:pPr rtl="1"/>
          <a:endParaRPr lang="he-IL"/>
        </a:p>
      </dgm:t>
    </dgm:pt>
    <dgm:pt modelId="{54BE2E8E-3C75-465E-81EA-BBCA2DCC403C}">
      <dgm:prSet phldrT="[טקסט]"/>
      <dgm:spPr/>
      <dgm:t>
        <a:bodyPr/>
        <a:lstStyle/>
        <a:p>
          <a:pPr rtl="1"/>
          <a:r>
            <a:rPr lang="he-IL" dirty="0"/>
            <a:t>טיפול במים וניקוז</a:t>
          </a:r>
        </a:p>
      </dgm:t>
    </dgm:pt>
    <dgm:pt modelId="{413C1516-BA27-4031-83E2-44F5D67BDC12}" type="parTrans" cxnId="{B3670C89-B26B-424F-A79A-D5C4CF2F260E}">
      <dgm:prSet/>
      <dgm:spPr/>
      <dgm:t>
        <a:bodyPr/>
        <a:lstStyle/>
        <a:p>
          <a:pPr rtl="1"/>
          <a:endParaRPr lang="he-IL"/>
        </a:p>
      </dgm:t>
    </dgm:pt>
    <dgm:pt modelId="{CD51F014-5C39-4206-8EF9-9BD7D8C502AF}" type="sibTrans" cxnId="{B3670C89-B26B-424F-A79A-D5C4CF2F260E}">
      <dgm:prSet/>
      <dgm:spPr/>
      <dgm:t>
        <a:bodyPr/>
        <a:lstStyle/>
        <a:p>
          <a:pPr rtl="1"/>
          <a:endParaRPr lang="he-IL"/>
        </a:p>
      </dgm:t>
    </dgm:pt>
    <dgm:pt modelId="{AB7C6999-AD8C-4CD3-96F7-46FD37AA79F5}">
      <dgm:prSet phldrT="[טקסט]"/>
      <dgm:spPr/>
      <dgm:t>
        <a:bodyPr/>
        <a:lstStyle/>
        <a:p>
          <a:pPr rtl="1"/>
          <a:r>
            <a:rPr lang="he-IL" dirty="0"/>
            <a:t>מיפוי וגיאו-אינפורמציה</a:t>
          </a:r>
        </a:p>
      </dgm:t>
    </dgm:pt>
    <dgm:pt modelId="{B446FE8E-8D1A-4564-8A64-CFEBD1404951}" type="parTrans" cxnId="{11448CC6-8CCF-4269-B953-AC94D12073D3}">
      <dgm:prSet/>
      <dgm:spPr/>
      <dgm:t>
        <a:bodyPr/>
        <a:lstStyle/>
        <a:p>
          <a:pPr rtl="1"/>
          <a:endParaRPr lang="he-IL"/>
        </a:p>
      </dgm:t>
    </dgm:pt>
    <dgm:pt modelId="{32394759-7360-4201-ADE8-C6320DCDEA86}" type="sibTrans" cxnId="{11448CC6-8CCF-4269-B953-AC94D12073D3}">
      <dgm:prSet/>
      <dgm:spPr/>
      <dgm:t>
        <a:bodyPr/>
        <a:lstStyle/>
        <a:p>
          <a:pPr rtl="1"/>
          <a:endParaRPr lang="he-IL"/>
        </a:p>
      </dgm:t>
    </dgm:pt>
    <dgm:pt modelId="{966AB0BD-3932-4284-AD3C-F2382A0152EB}">
      <dgm:prSet phldrT="[טקסט]"/>
      <dgm:spPr/>
      <dgm:t>
        <a:bodyPr/>
        <a:lstStyle/>
        <a:p>
          <a:pPr rtl="1"/>
          <a:r>
            <a:rPr lang="he-IL" dirty="0"/>
            <a:t>ניהול פרויקטים</a:t>
          </a:r>
        </a:p>
      </dgm:t>
    </dgm:pt>
    <dgm:pt modelId="{39ADF7F5-55CF-4FDA-9409-381AB3684082}" type="parTrans" cxnId="{2E14E90A-1401-4B98-8970-C4A70470C07B}">
      <dgm:prSet/>
      <dgm:spPr/>
      <dgm:t>
        <a:bodyPr/>
        <a:lstStyle/>
        <a:p>
          <a:pPr rtl="1"/>
          <a:endParaRPr lang="he-IL"/>
        </a:p>
      </dgm:t>
    </dgm:pt>
    <dgm:pt modelId="{CCB20061-9078-4BA8-B1B4-45780DE97E01}" type="sibTrans" cxnId="{2E14E90A-1401-4B98-8970-C4A70470C07B}">
      <dgm:prSet/>
      <dgm:spPr/>
      <dgm:t>
        <a:bodyPr/>
        <a:lstStyle/>
        <a:p>
          <a:pPr rtl="1"/>
          <a:endParaRPr lang="he-IL"/>
        </a:p>
      </dgm:t>
    </dgm:pt>
    <dgm:pt modelId="{5D5C2EF3-88BF-453D-8B64-EDC4AD7C0598}" type="pres">
      <dgm:prSet presAssocID="{AB87C83D-0A9C-4713-9448-EFEECFB040F9}" presName="cycle" presStyleCnt="0">
        <dgm:presLayoutVars>
          <dgm:dir/>
          <dgm:resizeHandles val="exact"/>
        </dgm:presLayoutVars>
      </dgm:prSet>
      <dgm:spPr/>
    </dgm:pt>
    <dgm:pt modelId="{4E722D28-B3AC-4790-B0DC-539C7048101C}" type="pres">
      <dgm:prSet presAssocID="{3B9F9112-CDD8-45F3-AE7B-0110EC15020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AA6129-E209-431E-BB3B-C51772A62691}" type="pres">
      <dgm:prSet presAssocID="{3B9F9112-CDD8-45F3-AE7B-0110EC150209}" presName="spNode" presStyleCnt="0"/>
      <dgm:spPr/>
    </dgm:pt>
    <dgm:pt modelId="{9D20BF9E-419E-4CE4-B938-5ECE8D334EE5}" type="pres">
      <dgm:prSet presAssocID="{547D9032-14B7-4EA0-86E0-2C02387A92E7}" presName="sibTrans" presStyleLbl="sibTrans1D1" presStyleIdx="0" presStyleCnt="8"/>
      <dgm:spPr/>
      <dgm:t>
        <a:bodyPr/>
        <a:lstStyle/>
        <a:p>
          <a:pPr rtl="1"/>
          <a:endParaRPr lang="he-IL"/>
        </a:p>
      </dgm:t>
    </dgm:pt>
    <dgm:pt modelId="{B085E0BB-A99A-49D4-ACFD-621ABCE50F47}" type="pres">
      <dgm:prSet presAssocID="{9E258E54-AF09-4C07-B77F-834602784CC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53EBE8-D3C7-4560-9C5E-06A82A2E7A77}" type="pres">
      <dgm:prSet presAssocID="{9E258E54-AF09-4C07-B77F-834602784CCB}" presName="spNode" presStyleCnt="0"/>
      <dgm:spPr/>
    </dgm:pt>
    <dgm:pt modelId="{BA329200-613B-4B1A-8E24-854CB32325EF}" type="pres">
      <dgm:prSet presAssocID="{1AD2C87B-6A3A-4D41-B910-09FBC5B793A5}" presName="sibTrans" presStyleLbl="sibTrans1D1" presStyleIdx="1" presStyleCnt="8"/>
      <dgm:spPr/>
      <dgm:t>
        <a:bodyPr/>
        <a:lstStyle/>
        <a:p>
          <a:pPr rtl="1"/>
          <a:endParaRPr lang="he-IL"/>
        </a:p>
      </dgm:t>
    </dgm:pt>
    <dgm:pt modelId="{45E984D4-5FAE-4473-9FDA-4DBFD67F0F42}" type="pres">
      <dgm:prSet presAssocID="{B9E612AE-E14D-4F21-852C-F81D2FEBE8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BFE201-BF0C-42D5-866B-1132CE311E4B}" type="pres">
      <dgm:prSet presAssocID="{B9E612AE-E14D-4F21-852C-F81D2FEBE88E}" presName="spNode" presStyleCnt="0"/>
      <dgm:spPr/>
    </dgm:pt>
    <dgm:pt modelId="{74061ADE-72B5-45C8-A447-BCDB1A83F5A8}" type="pres">
      <dgm:prSet presAssocID="{DCF84F90-5EDE-494D-8B81-9347AFDCD364}" presName="sibTrans" presStyleLbl="sibTrans1D1" presStyleIdx="2" presStyleCnt="8"/>
      <dgm:spPr/>
      <dgm:t>
        <a:bodyPr/>
        <a:lstStyle/>
        <a:p>
          <a:pPr rtl="1"/>
          <a:endParaRPr lang="he-IL"/>
        </a:p>
      </dgm:t>
    </dgm:pt>
    <dgm:pt modelId="{6DE41D84-12EA-4B22-A963-023D62DDEE6A}" type="pres">
      <dgm:prSet presAssocID="{54BE2E8E-3C75-465E-81EA-BBCA2DCC403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A27195A-51D1-490E-9E32-3EAC25BAE24E}" type="pres">
      <dgm:prSet presAssocID="{54BE2E8E-3C75-465E-81EA-BBCA2DCC403C}" presName="spNode" presStyleCnt="0"/>
      <dgm:spPr/>
    </dgm:pt>
    <dgm:pt modelId="{5C5B7032-16FB-4696-A4F8-371C48B3A10F}" type="pres">
      <dgm:prSet presAssocID="{CD51F014-5C39-4206-8EF9-9BD7D8C502AF}" presName="sibTrans" presStyleLbl="sibTrans1D1" presStyleIdx="3" presStyleCnt="8"/>
      <dgm:spPr/>
      <dgm:t>
        <a:bodyPr/>
        <a:lstStyle/>
        <a:p>
          <a:pPr rtl="1"/>
          <a:endParaRPr lang="he-IL"/>
        </a:p>
      </dgm:t>
    </dgm:pt>
    <dgm:pt modelId="{B1A54F6B-034B-4FD1-A3D8-20F0048B67B0}" type="pres">
      <dgm:prSet presAssocID="{F36290CA-E399-4C8D-ACC4-72FFE9F53C1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A4D42D-10C3-462E-9CDF-777B834CE9A5}" type="pres">
      <dgm:prSet presAssocID="{F36290CA-E399-4C8D-ACC4-72FFE9F53C18}" presName="spNode" presStyleCnt="0"/>
      <dgm:spPr/>
    </dgm:pt>
    <dgm:pt modelId="{3E7742A7-5008-4AB5-99A6-207590EA818F}" type="pres">
      <dgm:prSet presAssocID="{E15C4F06-79C8-4B17-B1EF-48EB048EAB47}" presName="sibTrans" presStyleLbl="sibTrans1D1" presStyleIdx="4" presStyleCnt="8"/>
      <dgm:spPr/>
      <dgm:t>
        <a:bodyPr/>
        <a:lstStyle/>
        <a:p>
          <a:pPr rtl="1"/>
          <a:endParaRPr lang="he-IL"/>
        </a:p>
      </dgm:t>
    </dgm:pt>
    <dgm:pt modelId="{FBC93956-9605-432C-9826-A0B1B6E7B34A}" type="pres">
      <dgm:prSet presAssocID="{E44FDC03-68B2-4A01-B809-EE45D13D608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63F662-EC7F-4E81-A01A-36F0AE243D28}" type="pres">
      <dgm:prSet presAssocID="{E44FDC03-68B2-4A01-B809-EE45D13D6089}" presName="spNode" presStyleCnt="0"/>
      <dgm:spPr/>
    </dgm:pt>
    <dgm:pt modelId="{0068289C-1471-457C-9605-52ECA48EF18E}" type="pres">
      <dgm:prSet presAssocID="{926EFD5C-7F4A-4C1F-B96B-A3A129970905}" presName="sibTrans" presStyleLbl="sibTrans1D1" presStyleIdx="5" presStyleCnt="8"/>
      <dgm:spPr/>
      <dgm:t>
        <a:bodyPr/>
        <a:lstStyle/>
        <a:p>
          <a:pPr rtl="1"/>
          <a:endParaRPr lang="he-IL"/>
        </a:p>
      </dgm:t>
    </dgm:pt>
    <dgm:pt modelId="{484C9CCA-D552-49DC-BE37-0EBB52D659AF}" type="pres">
      <dgm:prSet presAssocID="{AB7C6999-AD8C-4CD3-96F7-46FD37AA79F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3FF78AE-70ED-4210-BDE5-7E86A58E9FC8}" type="pres">
      <dgm:prSet presAssocID="{AB7C6999-AD8C-4CD3-96F7-46FD37AA79F5}" presName="spNode" presStyleCnt="0"/>
      <dgm:spPr/>
    </dgm:pt>
    <dgm:pt modelId="{F6166B8B-D424-4FA9-96E8-F06ADC05EFD9}" type="pres">
      <dgm:prSet presAssocID="{32394759-7360-4201-ADE8-C6320DCDEA86}" presName="sibTrans" presStyleLbl="sibTrans1D1" presStyleIdx="6" presStyleCnt="8"/>
      <dgm:spPr/>
      <dgm:t>
        <a:bodyPr/>
        <a:lstStyle/>
        <a:p>
          <a:pPr rtl="1"/>
          <a:endParaRPr lang="he-IL"/>
        </a:p>
      </dgm:t>
    </dgm:pt>
    <dgm:pt modelId="{FD3940E7-6F3F-4306-91AE-AD3343318715}" type="pres">
      <dgm:prSet presAssocID="{966AB0BD-3932-4284-AD3C-F2382A0152E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4297E1-5A7E-4711-8ECA-2D2F69105C1F}" type="pres">
      <dgm:prSet presAssocID="{966AB0BD-3932-4284-AD3C-F2382A0152EB}" presName="spNode" presStyleCnt="0"/>
      <dgm:spPr/>
    </dgm:pt>
    <dgm:pt modelId="{4B65CDD8-3AFF-4880-B97F-266F7F60AE9E}" type="pres">
      <dgm:prSet presAssocID="{CCB20061-9078-4BA8-B1B4-45780DE97E01}" presName="sibTrans" presStyleLbl="sibTrans1D1" presStyleIdx="7" presStyleCnt="8"/>
      <dgm:spPr/>
      <dgm:t>
        <a:bodyPr/>
        <a:lstStyle/>
        <a:p>
          <a:pPr rtl="1"/>
          <a:endParaRPr lang="he-IL"/>
        </a:p>
      </dgm:t>
    </dgm:pt>
  </dgm:ptLst>
  <dgm:cxnLst>
    <dgm:cxn modelId="{9147F2F3-90CF-4D55-80A4-350CB4B7924E}" type="presOf" srcId="{AB7C6999-AD8C-4CD3-96F7-46FD37AA79F5}" destId="{484C9CCA-D552-49DC-BE37-0EBB52D659AF}" srcOrd="0" destOrd="0" presId="urn:microsoft.com/office/officeart/2005/8/layout/cycle6"/>
    <dgm:cxn modelId="{BE0611AE-E9D2-427E-A23E-F2CB0822CE98}" type="presOf" srcId="{547D9032-14B7-4EA0-86E0-2C02387A92E7}" destId="{9D20BF9E-419E-4CE4-B938-5ECE8D334EE5}" srcOrd="0" destOrd="0" presId="urn:microsoft.com/office/officeart/2005/8/layout/cycle6"/>
    <dgm:cxn modelId="{FFD658AB-2099-405F-A290-F251989EA604}" type="presOf" srcId="{32394759-7360-4201-ADE8-C6320DCDEA86}" destId="{F6166B8B-D424-4FA9-96E8-F06ADC05EFD9}" srcOrd="0" destOrd="0" presId="urn:microsoft.com/office/officeart/2005/8/layout/cycle6"/>
    <dgm:cxn modelId="{336F0185-7F87-4DF7-9C6F-0A8335D1C8E0}" type="presOf" srcId="{E15C4F06-79C8-4B17-B1EF-48EB048EAB47}" destId="{3E7742A7-5008-4AB5-99A6-207590EA818F}" srcOrd="0" destOrd="0" presId="urn:microsoft.com/office/officeart/2005/8/layout/cycle6"/>
    <dgm:cxn modelId="{33F664A3-FA18-4286-8B25-D624BB6789A4}" srcId="{AB87C83D-0A9C-4713-9448-EFEECFB040F9}" destId="{9E258E54-AF09-4C07-B77F-834602784CCB}" srcOrd="1" destOrd="0" parTransId="{E18316F7-F6BF-46EC-8FE8-8B30BB746422}" sibTransId="{1AD2C87B-6A3A-4D41-B910-09FBC5B793A5}"/>
    <dgm:cxn modelId="{E64C0DCB-5B3C-42C4-8CD0-066A6804D3D1}" type="presOf" srcId="{1AD2C87B-6A3A-4D41-B910-09FBC5B793A5}" destId="{BA329200-613B-4B1A-8E24-854CB32325EF}" srcOrd="0" destOrd="0" presId="urn:microsoft.com/office/officeart/2005/8/layout/cycle6"/>
    <dgm:cxn modelId="{E5FE89FC-A11D-41D2-AB3C-ADC97C998C5C}" type="presOf" srcId="{B9E612AE-E14D-4F21-852C-F81D2FEBE88E}" destId="{45E984D4-5FAE-4473-9FDA-4DBFD67F0F42}" srcOrd="0" destOrd="0" presId="urn:microsoft.com/office/officeart/2005/8/layout/cycle6"/>
    <dgm:cxn modelId="{5FC19F48-C7AC-41F7-BC00-552C61F02480}" type="presOf" srcId="{926EFD5C-7F4A-4C1F-B96B-A3A129970905}" destId="{0068289C-1471-457C-9605-52ECA48EF18E}" srcOrd="0" destOrd="0" presId="urn:microsoft.com/office/officeart/2005/8/layout/cycle6"/>
    <dgm:cxn modelId="{2E14E90A-1401-4B98-8970-C4A70470C07B}" srcId="{AB87C83D-0A9C-4713-9448-EFEECFB040F9}" destId="{966AB0BD-3932-4284-AD3C-F2382A0152EB}" srcOrd="7" destOrd="0" parTransId="{39ADF7F5-55CF-4FDA-9409-381AB3684082}" sibTransId="{CCB20061-9078-4BA8-B1B4-45780DE97E01}"/>
    <dgm:cxn modelId="{FAC66938-D1EF-4701-9A8E-4FDFA24A8F80}" type="presOf" srcId="{F36290CA-E399-4C8D-ACC4-72FFE9F53C18}" destId="{B1A54F6B-034B-4FD1-A3D8-20F0048B67B0}" srcOrd="0" destOrd="0" presId="urn:microsoft.com/office/officeart/2005/8/layout/cycle6"/>
    <dgm:cxn modelId="{A3A57875-A3ED-4363-9FA6-FBC0AC16E591}" type="presOf" srcId="{CCB20061-9078-4BA8-B1B4-45780DE97E01}" destId="{4B65CDD8-3AFF-4880-B97F-266F7F60AE9E}" srcOrd="0" destOrd="0" presId="urn:microsoft.com/office/officeart/2005/8/layout/cycle6"/>
    <dgm:cxn modelId="{A2E6BA70-9179-4271-88F6-53FEFDFF4E6F}" type="presOf" srcId="{AB87C83D-0A9C-4713-9448-EFEECFB040F9}" destId="{5D5C2EF3-88BF-453D-8B64-EDC4AD7C0598}" srcOrd="0" destOrd="0" presId="urn:microsoft.com/office/officeart/2005/8/layout/cycle6"/>
    <dgm:cxn modelId="{85D0BDF5-C72D-496A-B9E8-33CCB0DB88F3}" srcId="{AB87C83D-0A9C-4713-9448-EFEECFB040F9}" destId="{B9E612AE-E14D-4F21-852C-F81D2FEBE88E}" srcOrd="2" destOrd="0" parTransId="{38ED639C-4BB2-4C3E-9EC3-8C1FCAF76771}" sibTransId="{DCF84F90-5EDE-494D-8B81-9347AFDCD364}"/>
    <dgm:cxn modelId="{B3670C89-B26B-424F-A79A-D5C4CF2F260E}" srcId="{AB87C83D-0A9C-4713-9448-EFEECFB040F9}" destId="{54BE2E8E-3C75-465E-81EA-BBCA2DCC403C}" srcOrd="3" destOrd="0" parTransId="{413C1516-BA27-4031-83E2-44F5D67BDC12}" sibTransId="{CD51F014-5C39-4206-8EF9-9BD7D8C502AF}"/>
    <dgm:cxn modelId="{4BA6493B-7DE9-49A5-AF30-3B299B7F9353}" type="presOf" srcId="{3B9F9112-CDD8-45F3-AE7B-0110EC150209}" destId="{4E722D28-B3AC-4790-B0DC-539C7048101C}" srcOrd="0" destOrd="0" presId="urn:microsoft.com/office/officeart/2005/8/layout/cycle6"/>
    <dgm:cxn modelId="{F681620B-5C2B-4D28-AD3A-DE16F79F145A}" srcId="{AB87C83D-0A9C-4713-9448-EFEECFB040F9}" destId="{3B9F9112-CDD8-45F3-AE7B-0110EC150209}" srcOrd="0" destOrd="0" parTransId="{9ABD54E7-E03A-4B13-A287-9A90D9BD47A4}" sibTransId="{547D9032-14B7-4EA0-86E0-2C02387A92E7}"/>
    <dgm:cxn modelId="{A8028A04-2C91-4382-96D4-838F99FD86F0}" type="presOf" srcId="{966AB0BD-3932-4284-AD3C-F2382A0152EB}" destId="{FD3940E7-6F3F-4306-91AE-AD3343318715}" srcOrd="0" destOrd="0" presId="urn:microsoft.com/office/officeart/2005/8/layout/cycle6"/>
    <dgm:cxn modelId="{C2AA6C65-9690-4A5E-98DE-D069B66C362B}" srcId="{AB87C83D-0A9C-4713-9448-EFEECFB040F9}" destId="{E44FDC03-68B2-4A01-B809-EE45D13D6089}" srcOrd="5" destOrd="0" parTransId="{6482D444-D413-424A-9C92-1A5AADA6A347}" sibTransId="{926EFD5C-7F4A-4C1F-B96B-A3A129970905}"/>
    <dgm:cxn modelId="{2F68E312-0AA8-48DF-8341-86B4598C4595}" type="presOf" srcId="{54BE2E8E-3C75-465E-81EA-BBCA2DCC403C}" destId="{6DE41D84-12EA-4B22-A963-023D62DDEE6A}" srcOrd="0" destOrd="0" presId="urn:microsoft.com/office/officeart/2005/8/layout/cycle6"/>
    <dgm:cxn modelId="{0D603989-0AE2-4DBB-B8A5-2D85D911A103}" srcId="{AB87C83D-0A9C-4713-9448-EFEECFB040F9}" destId="{F36290CA-E399-4C8D-ACC4-72FFE9F53C18}" srcOrd="4" destOrd="0" parTransId="{311F73E6-6FAF-4AC2-A5CE-1BF1AFACE2A9}" sibTransId="{E15C4F06-79C8-4B17-B1EF-48EB048EAB47}"/>
    <dgm:cxn modelId="{0AB0BA32-7E4E-40F3-AD1F-DFA6BD598096}" type="presOf" srcId="{CD51F014-5C39-4206-8EF9-9BD7D8C502AF}" destId="{5C5B7032-16FB-4696-A4F8-371C48B3A10F}" srcOrd="0" destOrd="0" presId="urn:microsoft.com/office/officeart/2005/8/layout/cycle6"/>
    <dgm:cxn modelId="{AF3C9F25-D9E6-42C2-B7F9-675AE5083185}" type="presOf" srcId="{9E258E54-AF09-4C07-B77F-834602784CCB}" destId="{B085E0BB-A99A-49D4-ACFD-621ABCE50F47}" srcOrd="0" destOrd="0" presId="urn:microsoft.com/office/officeart/2005/8/layout/cycle6"/>
    <dgm:cxn modelId="{11448CC6-8CCF-4269-B953-AC94D12073D3}" srcId="{AB87C83D-0A9C-4713-9448-EFEECFB040F9}" destId="{AB7C6999-AD8C-4CD3-96F7-46FD37AA79F5}" srcOrd="6" destOrd="0" parTransId="{B446FE8E-8D1A-4564-8A64-CFEBD1404951}" sibTransId="{32394759-7360-4201-ADE8-C6320DCDEA86}"/>
    <dgm:cxn modelId="{A4559B1A-BF29-41D5-A7D7-97392655E025}" type="presOf" srcId="{E44FDC03-68B2-4A01-B809-EE45D13D6089}" destId="{FBC93956-9605-432C-9826-A0B1B6E7B34A}" srcOrd="0" destOrd="0" presId="urn:microsoft.com/office/officeart/2005/8/layout/cycle6"/>
    <dgm:cxn modelId="{01CF64AE-600B-4C02-AF8E-994A322CBFBC}" type="presOf" srcId="{DCF84F90-5EDE-494D-8B81-9347AFDCD364}" destId="{74061ADE-72B5-45C8-A447-BCDB1A83F5A8}" srcOrd="0" destOrd="0" presId="urn:microsoft.com/office/officeart/2005/8/layout/cycle6"/>
    <dgm:cxn modelId="{06903512-466B-47D6-B535-035F32AE80A9}" type="presParOf" srcId="{5D5C2EF3-88BF-453D-8B64-EDC4AD7C0598}" destId="{4E722D28-B3AC-4790-B0DC-539C7048101C}" srcOrd="0" destOrd="0" presId="urn:microsoft.com/office/officeart/2005/8/layout/cycle6"/>
    <dgm:cxn modelId="{49CA13CF-EDC1-4476-9552-E8F4ADD6D36C}" type="presParOf" srcId="{5D5C2EF3-88BF-453D-8B64-EDC4AD7C0598}" destId="{8BAA6129-E209-431E-BB3B-C51772A62691}" srcOrd="1" destOrd="0" presId="urn:microsoft.com/office/officeart/2005/8/layout/cycle6"/>
    <dgm:cxn modelId="{3175CD77-BCB9-465D-9524-24B3AF07E207}" type="presParOf" srcId="{5D5C2EF3-88BF-453D-8B64-EDC4AD7C0598}" destId="{9D20BF9E-419E-4CE4-B938-5ECE8D334EE5}" srcOrd="2" destOrd="0" presId="urn:microsoft.com/office/officeart/2005/8/layout/cycle6"/>
    <dgm:cxn modelId="{40AF565A-67FF-498B-9212-7803932EF1A8}" type="presParOf" srcId="{5D5C2EF3-88BF-453D-8B64-EDC4AD7C0598}" destId="{B085E0BB-A99A-49D4-ACFD-621ABCE50F47}" srcOrd="3" destOrd="0" presId="urn:microsoft.com/office/officeart/2005/8/layout/cycle6"/>
    <dgm:cxn modelId="{65E9843D-A287-45CF-85FD-B9935E4DA594}" type="presParOf" srcId="{5D5C2EF3-88BF-453D-8B64-EDC4AD7C0598}" destId="{3A53EBE8-D3C7-4560-9C5E-06A82A2E7A77}" srcOrd="4" destOrd="0" presId="urn:microsoft.com/office/officeart/2005/8/layout/cycle6"/>
    <dgm:cxn modelId="{6AAC2201-6FCA-4EEE-AEEE-2E02DF8D7AFF}" type="presParOf" srcId="{5D5C2EF3-88BF-453D-8B64-EDC4AD7C0598}" destId="{BA329200-613B-4B1A-8E24-854CB32325EF}" srcOrd="5" destOrd="0" presId="urn:microsoft.com/office/officeart/2005/8/layout/cycle6"/>
    <dgm:cxn modelId="{C51E994D-0834-4B51-9C68-81726BC8E5CD}" type="presParOf" srcId="{5D5C2EF3-88BF-453D-8B64-EDC4AD7C0598}" destId="{45E984D4-5FAE-4473-9FDA-4DBFD67F0F42}" srcOrd="6" destOrd="0" presId="urn:microsoft.com/office/officeart/2005/8/layout/cycle6"/>
    <dgm:cxn modelId="{144D0065-07EE-4535-B39B-050355E6CDB5}" type="presParOf" srcId="{5D5C2EF3-88BF-453D-8B64-EDC4AD7C0598}" destId="{A9BFE201-BF0C-42D5-866B-1132CE311E4B}" srcOrd="7" destOrd="0" presId="urn:microsoft.com/office/officeart/2005/8/layout/cycle6"/>
    <dgm:cxn modelId="{30642BF0-D2B4-4BDC-99E4-5A98D608ED4B}" type="presParOf" srcId="{5D5C2EF3-88BF-453D-8B64-EDC4AD7C0598}" destId="{74061ADE-72B5-45C8-A447-BCDB1A83F5A8}" srcOrd="8" destOrd="0" presId="urn:microsoft.com/office/officeart/2005/8/layout/cycle6"/>
    <dgm:cxn modelId="{FA2ABFB1-22DD-4176-A304-DE75717DD8FC}" type="presParOf" srcId="{5D5C2EF3-88BF-453D-8B64-EDC4AD7C0598}" destId="{6DE41D84-12EA-4B22-A963-023D62DDEE6A}" srcOrd="9" destOrd="0" presId="urn:microsoft.com/office/officeart/2005/8/layout/cycle6"/>
    <dgm:cxn modelId="{4CFF5D70-DDDF-4DD1-86E1-D0364B2446BE}" type="presParOf" srcId="{5D5C2EF3-88BF-453D-8B64-EDC4AD7C0598}" destId="{1A27195A-51D1-490E-9E32-3EAC25BAE24E}" srcOrd="10" destOrd="0" presId="urn:microsoft.com/office/officeart/2005/8/layout/cycle6"/>
    <dgm:cxn modelId="{2114CEA9-0267-4C0F-BAAC-EEE31E55584D}" type="presParOf" srcId="{5D5C2EF3-88BF-453D-8B64-EDC4AD7C0598}" destId="{5C5B7032-16FB-4696-A4F8-371C48B3A10F}" srcOrd="11" destOrd="0" presId="urn:microsoft.com/office/officeart/2005/8/layout/cycle6"/>
    <dgm:cxn modelId="{548B4E97-2A8D-418B-8B48-EFE4E67542EC}" type="presParOf" srcId="{5D5C2EF3-88BF-453D-8B64-EDC4AD7C0598}" destId="{B1A54F6B-034B-4FD1-A3D8-20F0048B67B0}" srcOrd="12" destOrd="0" presId="urn:microsoft.com/office/officeart/2005/8/layout/cycle6"/>
    <dgm:cxn modelId="{26610642-EA21-47D4-968F-D648DE28E904}" type="presParOf" srcId="{5D5C2EF3-88BF-453D-8B64-EDC4AD7C0598}" destId="{89A4D42D-10C3-462E-9CDF-777B834CE9A5}" srcOrd="13" destOrd="0" presId="urn:microsoft.com/office/officeart/2005/8/layout/cycle6"/>
    <dgm:cxn modelId="{C968D2EE-2527-4995-896F-BCE180EFBCC6}" type="presParOf" srcId="{5D5C2EF3-88BF-453D-8B64-EDC4AD7C0598}" destId="{3E7742A7-5008-4AB5-99A6-207590EA818F}" srcOrd="14" destOrd="0" presId="urn:microsoft.com/office/officeart/2005/8/layout/cycle6"/>
    <dgm:cxn modelId="{01F0C64A-BE5F-46AC-9C8E-C6D98C4D0EC9}" type="presParOf" srcId="{5D5C2EF3-88BF-453D-8B64-EDC4AD7C0598}" destId="{FBC93956-9605-432C-9826-A0B1B6E7B34A}" srcOrd="15" destOrd="0" presId="urn:microsoft.com/office/officeart/2005/8/layout/cycle6"/>
    <dgm:cxn modelId="{04102CB4-3F0D-461F-9F0C-D67E0E2AF891}" type="presParOf" srcId="{5D5C2EF3-88BF-453D-8B64-EDC4AD7C0598}" destId="{4163F662-EC7F-4E81-A01A-36F0AE243D28}" srcOrd="16" destOrd="0" presId="urn:microsoft.com/office/officeart/2005/8/layout/cycle6"/>
    <dgm:cxn modelId="{F2E7CBAD-231B-4742-BB18-505DD245F514}" type="presParOf" srcId="{5D5C2EF3-88BF-453D-8B64-EDC4AD7C0598}" destId="{0068289C-1471-457C-9605-52ECA48EF18E}" srcOrd="17" destOrd="0" presId="urn:microsoft.com/office/officeart/2005/8/layout/cycle6"/>
    <dgm:cxn modelId="{9855C78B-3F70-42CC-BBD1-440A1C4213CD}" type="presParOf" srcId="{5D5C2EF3-88BF-453D-8B64-EDC4AD7C0598}" destId="{484C9CCA-D552-49DC-BE37-0EBB52D659AF}" srcOrd="18" destOrd="0" presId="urn:microsoft.com/office/officeart/2005/8/layout/cycle6"/>
    <dgm:cxn modelId="{85217B33-131B-4784-A1B2-E55636801311}" type="presParOf" srcId="{5D5C2EF3-88BF-453D-8B64-EDC4AD7C0598}" destId="{13FF78AE-70ED-4210-BDE5-7E86A58E9FC8}" srcOrd="19" destOrd="0" presId="urn:microsoft.com/office/officeart/2005/8/layout/cycle6"/>
    <dgm:cxn modelId="{44C2C385-B354-4E32-B9E4-A4F672C30D58}" type="presParOf" srcId="{5D5C2EF3-88BF-453D-8B64-EDC4AD7C0598}" destId="{F6166B8B-D424-4FA9-96E8-F06ADC05EFD9}" srcOrd="20" destOrd="0" presId="urn:microsoft.com/office/officeart/2005/8/layout/cycle6"/>
    <dgm:cxn modelId="{F120BB55-AADF-464A-A128-5DCF1E652B4C}" type="presParOf" srcId="{5D5C2EF3-88BF-453D-8B64-EDC4AD7C0598}" destId="{FD3940E7-6F3F-4306-91AE-AD3343318715}" srcOrd="21" destOrd="0" presId="urn:microsoft.com/office/officeart/2005/8/layout/cycle6"/>
    <dgm:cxn modelId="{E43464FB-7832-4E4C-8D10-56EB07E49B9C}" type="presParOf" srcId="{5D5C2EF3-88BF-453D-8B64-EDC4AD7C0598}" destId="{BC4297E1-5A7E-4711-8ECA-2D2F69105C1F}" srcOrd="22" destOrd="0" presId="urn:microsoft.com/office/officeart/2005/8/layout/cycle6"/>
    <dgm:cxn modelId="{CF62BE0C-D129-4DF3-BE64-A3C2C759F508}" type="presParOf" srcId="{5D5C2EF3-88BF-453D-8B64-EDC4AD7C0598}" destId="{4B65CDD8-3AFF-4880-B97F-266F7F60AE9E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E34B2-BA43-4919-902F-53CBB6EC44E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70B43CA-8556-477A-8490-92651EA952F5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endParaRPr lang="he-IL" sz="22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16A6237-4E45-4315-9D19-E43635534536}" type="par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4105D07-B518-4F1F-9717-83851BCCB6B1}" type="sib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A3312C5-72BE-4E38-B2CA-A8280AAC18FA}">
      <dgm:prSet phldrT="[טקסט]" custT="1"/>
      <dgm:spPr>
        <a:solidFill>
          <a:srgbClr val="884065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en-US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dirty="0">
            <a:solidFill>
              <a:schemeClr val="bg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32AC6C1-BC78-4BE5-B4D7-B674CAFDC1A6}" type="parTrans" cxnId="{66759243-5D6C-4A69-8A29-7565B9B03F73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3E0C4AC-2C78-4C48-94C0-0676B99EADF4}" type="sibTrans" cxnId="{66759243-5D6C-4A69-8A29-7565B9B03F73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B1A6E74-764E-4BF4-A7E6-9EC7C6BDAD87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gm:t>
    </dgm:pt>
    <dgm:pt modelId="{E1D35DE3-F927-42D3-BC43-7237126F2DFD}" type="parTrans" cxnId="{62E03D67-9755-4082-BA6D-A6F9044B9B5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454A45-5218-4127-A618-3CEF52944315}" type="sibTrans" cxnId="{62E03D67-9755-4082-BA6D-A6F9044B9B5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4EB9F8B-59F1-4C7F-8D25-D1F48F4076A2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gm:t>
    </dgm:pt>
    <dgm:pt modelId="{B5FA22E3-A499-468A-AD59-6258720291ED}" type="parTrans" cxnId="{F9B584AA-2E98-4E13-94A6-9F3A3866390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8FCAC0-E2B8-4998-B36F-D836340E2B9A}" type="sibTrans" cxnId="{F9B584AA-2E98-4E13-94A6-9F3A3866390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0535F79-2F68-48C9-87DC-95C2A9A77B4A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gm:t>
    </dgm:pt>
    <dgm:pt modelId="{56A42FDD-96F9-4470-A099-91ADE389EF48}" type="parTrans" cxnId="{DAC6F6FD-B7EB-49FC-BFE6-CC96606FE7C2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CDFE72-4795-4F2F-8AF3-93DF701EAE8F}" type="sibTrans" cxnId="{DAC6F6FD-B7EB-49FC-BFE6-CC96606FE7C2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926F2-3CB4-42D1-A630-AA7A21759C33}" type="pres">
      <dgm:prSet presAssocID="{6EAE34B2-BA43-4919-902F-53CBB6EC44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B98C4F8-C7C9-4407-9481-8277255AFBFC}" type="pres">
      <dgm:prSet presAssocID="{970B43CA-8556-477A-8490-92651EA952F5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C05813C-AAB4-4225-A23D-ECCBF9E0C2DD}" type="pres">
      <dgm:prSet presAssocID="{FA3312C5-72BE-4E38-B2CA-A8280AAC18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476381-B195-4171-8CA0-23E19C0FD3F8}" type="pres">
      <dgm:prSet presAssocID="{FA3312C5-72BE-4E38-B2CA-A8280AAC18FA}" presName="dummy" presStyleCnt="0"/>
      <dgm:spPr/>
    </dgm:pt>
    <dgm:pt modelId="{907BDA7E-B4B8-451B-940B-A1D9C74D299B}" type="pres">
      <dgm:prSet presAssocID="{13E0C4AC-2C78-4C48-94C0-0676B99EADF4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0468E99-38FB-4B78-BD81-340C38CC2248}" type="pres">
      <dgm:prSet presAssocID="{3B1A6E74-764E-4BF4-A7E6-9EC7C6BDA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175212-43EA-484E-B7E7-86944C0C82E6}" type="pres">
      <dgm:prSet presAssocID="{3B1A6E74-764E-4BF4-A7E6-9EC7C6BDAD87}" presName="dummy" presStyleCnt="0"/>
      <dgm:spPr/>
    </dgm:pt>
    <dgm:pt modelId="{280B13AB-D389-495A-B7F3-0855D7C2596A}" type="pres">
      <dgm:prSet presAssocID="{47454A45-5218-4127-A618-3CEF5294431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E1CC106-F8ED-4C0A-9A27-F8754EFCD5B0}" type="pres">
      <dgm:prSet presAssocID="{C4EB9F8B-59F1-4C7F-8D25-D1F48F407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B9BDA2-BAF2-49FB-821D-D66C99EB2C10}" type="pres">
      <dgm:prSet presAssocID="{C4EB9F8B-59F1-4C7F-8D25-D1F48F4076A2}" presName="dummy" presStyleCnt="0"/>
      <dgm:spPr/>
    </dgm:pt>
    <dgm:pt modelId="{F9C48FA6-BDC5-421E-8F4C-8655FCAC5A15}" type="pres">
      <dgm:prSet presAssocID="{1F8FCAC0-E2B8-4998-B36F-D836340E2B9A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98AF6612-8BEA-47DD-A1AC-093CE816D352}" type="pres">
      <dgm:prSet presAssocID="{30535F79-2F68-48C9-87DC-95C2A9A77B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7250B8-943D-4906-973B-76689ED6D3DD}" type="pres">
      <dgm:prSet presAssocID="{30535F79-2F68-48C9-87DC-95C2A9A77B4A}" presName="dummy" presStyleCnt="0"/>
      <dgm:spPr/>
    </dgm:pt>
    <dgm:pt modelId="{B34A731A-9E7D-481E-A8AA-D10986953D07}" type="pres">
      <dgm:prSet presAssocID="{38CDFE72-4795-4F2F-8AF3-93DF701EAE8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7D83E27-4075-4BF5-9FA0-D03EE5EA6A19}" type="presOf" srcId="{47454A45-5218-4127-A618-3CEF52944315}" destId="{280B13AB-D389-495A-B7F3-0855D7C2596A}" srcOrd="0" destOrd="0" presId="urn:microsoft.com/office/officeart/2005/8/layout/radial6"/>
    <dgm:cxn modelId="{84F2CBC5-81DE-485A-9D59-27409425A019}" type="presOf" srcId="{970B43CA-8556-477A-8490-92651EA952F5}" destId="{5B98C4F8-C7C9-4407-9481-8277255AFBFC}" srcOrd="0" destOrd="0" presId="urn:microsoft.com/office/officeart/2005/8/layout/radial6"/>
    <dgm:cxn modelId="{6B39E4BC-462B-4768-B16A-8052A5B30DD1}" type="presOf" srcId="{13E0C4AC-2C78-4C48-94C0-0676B99EADF4}" destId="{907BDA7E-B4B8-451B-940B-A1D9C74D299B}" srcOrd="0" destOrd="0" presId="urn:microsoft.com/office/officeart/2005/8/layout/radial6"/>
    <dgm:cxn modelId="{62E03D67-9755-4082-BA6D-A6F9044B9B55}" srcId="{970B43CA-8556-477A-8490-92651EA952F5}" destId="{3B1A6E74-764E-4BF4-A7E6-9EC7C6BDAD87}" srcOrd="1" destOrd="0" parTransId="{E1D35DE3-F927-42D3-BC43-7237126F2DFD}" sibTransId="{47454A45-5218-4127-A618-3CEF52944315}"/>
    <dgm:cxn modelId="{1205BDFC-77B4-4A80-9B2C-A884E63A0D99}" type="presOf" srcId="{C4EB9F8B-59F1-4C7F-8D25-D1F48F4076A2}" destId="{7E1CC106-F8ED-4C0A-9A27-F8754EFCD5B0}" srcOrd="0" destOrd="0" presId="urn:microsoft.com/office/officeart/2005/8/layout/radial6"/>
    <dgm:cxn modelId="{102B0EFB-1559-4704-93AD-13E69A0454BA}" type="presOf" srcId="{1F8FCAC0-E2B8-4998-B36F-D836340E2B9A}" destId="{F9C48FA6-BDC5-421E-8F4C-8655FCAC5A15}" srcOrd="0" destOrd="0" presId="urn:microsoft.com/office/officeart/2005/8/layout/radial6"/>
    <dgm:cxn modelId="{F415DBA7-79F7-4E5E-BD33-0539BEB1C6B5}" srcId="{6EAE34B2-BA43-4919-902F-53CBB6EC44E8}" destId="{970B43CA-8556-477A-8490-92651EA952F5}" srcOrd="0" destOrd="0" parTransId="{D16A6237-4E45-4315-9D19-E43635534536}" sibTransId="{64105D07-B518-4F1F-9717-83851BCCB6B1}"/>
    <dgm:cxn modelId="{DAC6F6FD-B7EB-49FC-BFE6-CC96606FE7C2}" srcId="{970B43CA-8556-477A-8490-92651EA952F5}" destId="{30535F79-2F68-48C9-87DC-95C2A9A77B4A}" srcOrd="3" destOrd="0" parTransId="{56A42FDD-96F9-4470-A099-91ADE389EF48}" sibTransId="{38CDFE72-4795-4F2F-8AF3-93DF701EAE8F}"/>
    <dgm:cxn modelId="{F9B584AA-2E98-4E13-94A6-9F3A38663905}" srcId="{970B43CA-8556-477A-8490-92651EA952F5}" destId="{C4EB9F8B-59F1-4C7F-8D25-D1F48F4076A2}" srcOrd="2" destOrd="0" parTransId="{B5FA22E3-A499-468A-AD59-6258720291ED}" sibTransId="{1F8FCAC0-E2B8-4998-B36F-D836340E2B9A}"/>
    <dgm:cxn modelId="{A95105C1-E08B-4EF0-B7A5-303C80B77F80}" type="presOf" srcId="{FA3312C5-72BE-4E38-B2CA-A8280AAC18FA}" destId="{3C05813C-AAB4-4225-A23D-ECCBF9E0C2DD}" srcOrd="0" destOrd="0" presId="urn:microsoft.com/office/officeart/2005/8/layout/radial6"/>
    <dgm:cxn modelId="{42DE64C8-1D15-49A1-A643-FE40AA76E4E0}" type="presOf" srcId="{6EAE34B2-BA43-4919-902F-53CBB6EC44E8}" destId="{62D926F2-3CB4-42D1-A630-AA7A21759C33}" srcOrd="0" destOrd="0" presId="urn:microsoft.com/office/officeart/2005/8/layout/radial6"/>
    <dgm:cxn modelId="{2B014570-3F64-4194-91E2-529C64A11E0A}" type="presOf" srcId="{38CDFE72-4795-4F2F-8AF3-93DF701EAE8F}" destId="{B34A731A-9E7D-481E-A8AA-D10986953D07}" srcOrd="0" destOrd="0" presId="urn:microsoft.com/office/officeart/2005/8/layout/radial6"/>
    <dgm:cxn modelId="{001B687F-35BD-4F82-81BE-6026E216AD1D}" type="presOf" srcId="{3B1A6E74-764E-4BF4-A7E6-9EC7C6BDAD87}" destId="{D0468E99-38FB-4B78-BD81-340C38CC2248}" srcOrd="0" destOrd="0" presId="urn:microsoft.com/office/officeart/2005/8/layout/radial6"/>
    <dgm:cxn modelId="{66759243-5D6C-4A69-8A29-7565B9B03F73}" srcId="{970B43CA-8556-477A-8490-92651EA952F5}" destId="{FA3312C5-72BE-4E38-B2CA-A8280AAC18FA}" srcOrd="0" destOrd="0" parTransId="{232AC6C1-BC78-4BE5-B4D7-B674CAFDC1A6}" sibTransId="{13E0C4AC-2C78-4C48-94C0-0676B99EADF4}"/>
    <dgm:cxn modelId="{6F19420F-252E-4127-8B5E-170387F06695}" type="presOf" srcId="{30535F79-2F68-48C9-87DC-95C2A9A77B4A}" destId="{98AF6612-8BEA-47DD-A1AC-093CE816D352}" srcOrd="0" destOrd="0" presId="urn:microsoft.com/office/officeart/2005/8/layout/radial6"/>
    <dgm:cxn modelId="{76850BED-A9E9-4371-9EF3-476D3628FB5D}" type="presParOf" srcId="{62D926F2-3CB4-42D1-A630-AA7A21759C33}" destId="{5B98C4F8-C7C9-4407-9481-8277255AFBFC}" srcOrd="0" destOrd="0" presId="urn:microsoft.com/office/officeart/2005/8/layout/radial6"/>
    <dgm:cxn modelId="{2F59546F-2D16-45D3-9AE1-3C886A48CC91}" type="presParOf" srcId="{62D926F2-3CB4-42D1-A630-AA7A21759C33}" destId="{3C05813C-AAB4-4225-A23D-ECCBF9E0C2DD}" srcOrd="1" destOrd="0" presId="urn:microsoft.com/office/officeart/2005/8/layout/radial6"/>
    <dgm:cxn modelId="{2C222189-199D-4F0A-9EE8-674C0B35290F}" type="presParOf" srcId="{62D926F2-3CB4-42D1-A630-AA7A21759C33}" destId="{74476381-B195-4171-8CA0-23E19C0FD3F8}" srcOrd="2" destOrd="0" presId="urn:microsoft.com/office/officeart/2005/8/layout/radial6"/>
    <dgm:cxn modelId="{75DAAF01-B255-455F-9F51-BADF97250453}" type="presParOf" srcId="{62D926F2-3CB4-42D1-A630-AA7A21759C33}" destId="{907BDA7E-B4B8-451B-940B-A1D9C74D299B}" srcOrd="3" destOrd="0" presId="urn:microsoft.com/office/officeart/2005/8/layout/radial6"/>
    <dgm:cxn modelId="{B6F62FB4-AA80-4BB5-A3A4-A8AC092387B6}" type="presParOf" srcId="{62D926F2-3CB4-42D1-A630-AA7A21759C33}" destId="{D0468E99-38FB-4B78-BD81-340C38CC2248}" srcOrd="4" destOrd="0" presId="urn:microsoft.com/office/officeart/2005/8/layout/radial6"/>
    <dgm:cxn modelId="{4DCA2881-2CA9-4151-B07B-B406BFB2FE41}" type="presParOf" srcId="{62D926F2-3CB4-42D1-A630-AA7A21759C33}" destId="{21175212-43EA-484E-B7E7-86944C0C82E6}" srcOrd="5" destOrd="0" presId="urn:microsoft.com/office/officeart/2005/8/layout/radial6"/>
    <dgm:cxn modelId="{A8BDABE0-FA27-4FE7-AC85-830E6F309CA1}" type="presParOf" srcId="{62D926F2-3CB4-42D1-A630-AA7A21759C33}" destId="{280B13AB-D389-495A-B7F3-0855D7C2596A}" srcOrd="6" destOrd="0" presId="urn:microsoft.com/office/officeart/2005/8/layout/radial6"/>
    <dgm:cxn modelId="{EB35FFAB-0FFE-4C5A-B449-2F644DD54320}" type="presParOf" srcId="{62D926F2-3CB4-42D1-A630-AA7A21759C33}" destId="{7E1CC106-F8ED-4C0A-9A27-F8754EFCD5B0}" srcOrd="7" destOrd="0" presId="urn:microsoft.com/office/officeart/2005/8/layout/radial6"/>
    <dgm:cxn modelId="{D34EF152-A29C-4970-8EB6-E4E05F99FF64}" type="presParOf" srcId="{62D926F2-3CB4-42D1-A630-AA7A21759C33}" destId="{91B9BDA2-BAF2-49FB-821D-D66C99EB2C10}" srcOrd="8" destOrd="0" presId="urn:microsoft.com/office/officeart/2005/8/layout/radial6"/>
    <dgm:cxn modelId="{94575CDC-DADF-44BB-A8E7-1E92246DC859}" type="presParOf" srcId="{62D926F2-3CB4-42D1-A630-AA7A21759C33}" destId="{F9C48FA6-BDC5-421E-8F4C-8655FCAC5A15}" srcOrd="9" destOrd="0" presId="urn:microsoft.com/office/officeart/2005/8/layout/radial6"/>
    <dgm:cxn modelId="{CBDCA634-8F0A-4C34-A83A-00AA912053D9}" type="presParOf" srcId="{62D926F2-3CB4-42D1-A630-AA7A21759C33}" destId="{98AF6612-8BEA-47DD-A1AC-093CE816D352}" srcOrd="10" destOrd="0" presId="urn:microsoft.com/office/officeart/2005/8/layout/radial6"/>
    <dgm:cxn modelId="{6CBB4ABF-4B81-4ACB-87A9-DCF50567DE5E}" type="presParOf" srcId="{62D926F2-3CB4-42D1-A630-AA7A21759C33}" destId="{967250B8-943D-4906-973B-76689ED6D3DD}" srcOrd="11" destOrd="0" presId="urn:microsoft.com/office/officeart/2005/8/layout/radial6"/>
    <dgm:cxn modelId="{C8E322A3-5DE9-4200-A0E1-2569FDA4AF3A}" type="presParOf" srcId="{62D926F2-3CB4-42D1-A630-AA7A21759C33}" destId="{B34A731A-9E7D-481E-A8AA-D10986953D07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E34B2-BA43-4919-902F-53CBB6EC44E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70B43CA-8556-477A-8490-92651EA952F5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endParaRPr lang="he-IL" sz="22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16A6237-4E45-4315-9D19-E43635534536}" type="par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4105D07-B518-4F1F-9717-83851BCCB6B1}" type="sib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A3312C5-72BE-4E38-B2CA-A8280AAC18FA}">
      <dgm:prSet phldrT="[טקסט]" custT="1"/>
      <dgm:spPr>
        <a:solidFill>
          <a:schemeClr val="bg1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en-US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32AC6C1-BC78-4BE5-B4D7-B674CAFDC1A6}" type="parTrans" cxnId="{66759243-5D6C-4A69-8A29-7565B9B03F73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3E0C4AC-2C78-4C48-94C0-0676B99EADF4}" type="sibTrans" cxnId="{66759243-5D6C-4A69-8A29-7565B9B03F73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B1A6E74-764E-4BF4-A7E6-9EC7C6BDAD87}">
      <dgm:prSet phldrT="[טקסט]" custT="1"/>
      <dgm:spPr>
        <a:solidFill>
          <a:srgbClr val="884065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gm:t>
    </dgm:pt>
    <dgm:pt modelId="{E1D35DE3-F927-42D3-BC43-7237126F2DFD}" type="parTrans" cxnId="{62E03D67-9755-4082-BA6D-A6F9044B9B5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454A45-5218-4127-A618-3CEF52944315}" type="sibTrans" cxnId="{62E03D67-9755-4082-BA6D-A6F9044B9B5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4EB9F8B-59F1-4C7F-8D25-D1F48F4076A2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gm:t>
    </dgm:pt>
    <dgm:pt modelId="{B5FA22E3-A499-468A-AD59-6258720291ED}" type="parTrans" cxnId="{F9B584AA-2E98-4E13-94A6-9F3A3866390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8FCAC0-E2B8-4998-B36F-D836340E2B9A}" type="sibTrans" cxnId="{F9B584AA-2E98-4E13-94A6-9F3A3866390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0535F79-2F68-48C9-87DC-95C2A9A77B4A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gm:t>
    </dgm:pt>
    <dgm:pt modelId="{56A42FDD-96F9-4470-A099-91ADE389EF48}" type="parTrans" cxnId="{DAC6F6FD-B7EB-49FC-BFE6-CC96606FE7C2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CDFE72-4795-4F2F-8AF3-93DF701EAE8F}" type="sibTrans" cxnId="{DAC6F6FD-B7EB-49FC-BFE6-CC96606FE7C2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926F2-3CB4-42D1-A630-AA7A21759C33}" type="pres">
      <dgm:prSet presAssocID="{6EAE34B2-BA43-4919-902F-53CBB6EC44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B98C4F8-C7C9-4407-9481-8277255AFBFC}" type="pres">
      <dgm:prSet presAssocID="{970B43CA-8556-477A-8490-92651EA952F5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C05813C-AAB4-4225-A23D-ECCBF9E0C2DD}" type="pres">
      <dgm:prSet presAssocID="{FA3312C5-72BE-4E38-B2CA-A8280AAC18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476381-B195-4171-8CA0-23E19C0FD3F8}" type="pres">
      <dgm:prSet presAssocID="{FA3312C5-72BE-4E38-B2CA-A8280AAC18FA}" presName="dummy" presStyleCnt="0"/>
      <dgm:spPr/>
    </dgm:pt>
    <dgm:pt modelId="{907BDA7E-B4B8-451B-940B-A1D9C74D299B}" type="pres">
      <dgm:prSet presAssocID="{13E0C4AC-2C78-4C48-94C0-0676B99EADF4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0468E99-38FB-4B78-BD81-340C38CC2248}" type="pres">
      <dgm:prSet presAssocID="{3B1A6E74-764E-4BF4-A7E6-9EC7C6BDA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175212-43EA-484E-B7E7-86944C0C82E6}" type="pres">
      <dgm:prSet presAssocID="{3B1A6E74-764E-4BF4-A7E6-9EC7C6BDAD87}" presName="dummy" presStyleCnt="0"/>
      <dgm:spPr/>
    </dgm:pt>
    <dgm:pt modelId="{280B13AB-D389-495A-B7F3-0855D7C2596A}" type="pres">
      <dgm:prSet presAssocID="{47454A45-5218-4127-A618-3CEF5294431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E1CC106-F8ED-4C0A-9A27-F8754EFCD5B0}" type="pres">
      <dgm:prSet presAssocID="{C4EB9F8B-59F1-4C7F-8D25-D1F48F407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B9BDA2-BAF2-49FB-821D-D66C99EB2C10}" type="pres">
      <dgm:prSet presAssocID="{C4EB9F8B-59F1-4C7F-8D25-D1F48F4076A2}" presName="dummy" presStyleCnt="0"/>
      <dgm:spPr/>
    </dgm:pt>
    <dgm:pt modelId="{F9C48FA6-BDC5-421E-8F4C-8655FCAC5A15}" type="pres">
      <dgm:prSet presAssocID="{1F8FCAC0-E2B8-4998-B36F-D836340E2B9A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98AF6612-8BEA-47DD-A1AC-093CE816D352}" type="pres">
      <dgm:prSet presAssocID="{30535F79-2F68-48C9-87DC-95C2A9A77B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7250B8-943D-4906-973B-76689ED6D3DD}" type="pres">
      <dgm:prSet presAssocID="{30535F79-2F68-48C9-87DC-95C2A9A77B4A}" presName="dummy" presStyleCnt="0"/>
      <dgm:spPr/>
    </dgm:pt>
    <dgm:pt modelId="{B34A731A-9E7D-481E-A8AA-D10986953D07}" type="pres">
      <dgm:prSet presAssocID="{38CDFE72-4795-4F2F-8AF3-93DF701EAE8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3098A9C1-BF60-4F68-B517-531F59BE6601}" type="presOf" srcId="{38CDFE72-4795-4F2F-8AF3-93DF701EAE8F}" destId="{B34A731A-9E7D-481E-A8AA-D10986953D07}" srcOrd="0" destOrd="0" presId="urn:microsoft.com/office/officeart/2005/8/layout/radial6"/>
    <dgm:cxn modelId="{DAC6F6FD-B7EB-49FC-BFE6-CC96606FE7C2}" srcId="{970B43CA-8556-477A-8490-92651EA952F5}" destId="{30535F79-2F68-48C9-87DC-95C2A9A77B4A}" srcOrd="3" destOrd="0" parTransId="{56A42FDD-96F9-4470-A099-91ADE389EF48}" sibTransId="{38CDFE72-4795-4F2F-8AF3-93DF701EAE8F}"/>
    <dgm:cxn modelId="{1C254F07-6C51-41DD-B3F1-AA81F89F0616}" type="presOf" srcId="{FA3312C5-72BE-4E38-B2CA-A8280AAC18FA}" destId="{3C05813C-AAB4-4225-A23D-ECCBF9E0C2DD}" srcOrd="0" destOrd="0" presId="urn:microsoft.com/office/officeart/2005/8/layout/radial6"/>
    <dgm:cxn modelId="{D003AA1D-A0E5-4DF5-8934-59A95872933D}" type="presOf" srcId="{1F8FCAC0-E2B8-4998-B36F-D836340E2B9A}" destId="{F9C48FA6-BDC5-421E-8F4C-8655FCAC5A15}" srcOrd="0" destOrd="0" presId="urn:microsoft.com/office/officeart/2005/8/layout/radial6"/>
    <dgm:cxn modelId="{66759243-5D6C-4A69-8A29-7565B9B03F73}" srcId="{970B43CA-8556-477A-8490-92651EA952F5}" destId="{FA3312C5-72BE-4E38-B2CA-A8280AAC18FA}" srcOrd="0" destOrd="0" parTransId="{232AC6C1-BC78-4BE5-B4D7-B674CAFDC1A6}" sibTransId="{13E0C4AC-2C78-4C48-94C0-0676B99EADF4}"/>
    <dgm:cxn modelId="{F9B584AA-2E98-4E13-94A6-9F3A38663905}" srcId="{970B43CA-8556-477A-8490-92651EA952F5}" destId="{C4EB9F8B-59F1-4C7F-8D25-D1F48F4076A2}" srcOrd="2" destOrd="0" parTransId="{B5FA22E3-A499-468A-AD59-6258720291ED}" sibTransId="{1F8FCAC0-E2B8-4998-B36F-D836340E2B9A}"/>
    <dgm:cxn modelId="{4B25D20D-E2D6-4AC0-AE0A-076D127585A5}" type="presOf" srcId="{3B1A6E74-764E-4BF4-A7E6-9EC7C6BDAD87}" destId="{D0468E99-38FB-4B78-BD81-340C38CC2248}" srcOrd="0" destOrd="0" presId="urn:microsoft.com/office/officeart/2005/8/layout/radial6"/>
    <dgm:cxn modelId="{6C324F7A-F68C-4596-9841-27ABE33769B3}" type="presOf" srcId="{13E0C4AC-2C78-4C48-94C0-0676B99EADF4}" destId="{907BDA7E-B4B8-451B-940B-A1D9C74D299B}" srcOrd="0" destOrd="0" presId="urn:microsoft.com/office/officeart/2005/8/layout/radial6"/>
    <dgm:cxn modelId="{D5BE000A-45E4-4F23-80A4-7AE61AAD8EE6}" type="presOf" srcId="{47454A45-5218-4127-A618-3CEF52944315}" destId="{280B13AB-D389-495A-B7F3-0855D7C2596A}" srcOrd="0" destOrd="0" presId="urn:microsoft.com/office/officeart/2005/8/layout/radial6"/>
    <dgm:cxn modelId="{E70A77DA-94FC-4EB1-8411-B9961C9EBD28}" type="presOf" srcId="{C4EB9F8B-59F1-4C7F-8D25-D1F48F4076A2}" destId="{7E1CC106-F8ED-4C0A-9A27-F8754EFCD5B0}" srcOrd="0" destOrd="0" presId="urn:microsoft.com/office/officeart/2005/8/layout/radial6"/>
    <dgm:cxn modelId="{F415DBA7-79F7-4E5E-BD33-0539BEB1C6B5}" srcId="{6EAE34B2-BA43-4919-902F-53CBB6EC44E8}" destId="{970B43CA-8556-477A-8490-92651EA952F5}" srcOrd="0" destOrd="0" parTransId="{D16A6237-4E45-4315-9D19-E43635534536}" sibTransId="{64105D07-B518-4F1F-9717-83851BCCB6B1}"/>
    <dgm:cxn modelId="{29391D90-993E-4044-96E0-85D67A0B3463}" type="presOf" srcId="{6EAE34B2-BA43-4919-902F-53CBB6EC44E8}" destId="{62D926F2-3CB4-42D1-A630-AA7A21759C33}" srcOrd="0" destOrd="0" presId="urn:microsoft.com/office/officeart/2005/8/layout/radial6"/>
    <dgm:cxn modelId="{62E03D67-9755-4082-BA6D-A6F9044B9B55}" srcId="{970B43CA-8556-477A-8490-92651EA952F5}" destId="{3B1A6E74-764E-4BF4-A7E6-9EC7C6BDAD87}" srcOrd="1" destOrd="0" parTransId="{E1D35DE3-F927-42D3-BC43-7237126F2DFD}" sibTransId="{47454A45-5218-4127-A618-3CEF52944315}"/>
    <dgm:cxn modelId="{DDFAE943-F380-45EF-B8CD-1DB2DD4DB170}" type="presOf" srcId="{970B43CA-8556-477A-8490-92651EA952F5}" destId="{5B98C4F8-C7C9-4407-9481-8277255AFBFC}" srcOrd="0" destOrd="0" presId="urn:microsoft.com/office/officeart/2005/8/layout/radial6"/>
    <dgm:cxn modelId="{AD2DF3A1-70F9-43B6-B150-E8DFDBE740D1}" type="presOf" srcId="{30535F79-2F68-48C9-87DC-95C2A9A77B4A}" destId="{98AF6612-8BEA-47DD-A1AC-093CE816D352}" srcOrd="0" destOrd="0" presId="urn:microsoft.com/office/officeart/2005/8/layout/radial6"/>
    <dgm:cxn modelId="{E53C0599-F93C-41A4-A4EB-04611790D0E9}" type="presParOf" srcId="{62D926F2-3CB4-42D1-A630-AA7A21759C33}" destId="{5B98C4F8-C7C9-4407-9481-8277255AFBFC}" srcOrd="0" destOrd="0" presId="urn:microsoft.com/office/officeart/2005/8/layout/radial6"/>
    <dgm:cxn modelId="{2EF1084A-15D9-48EB-8E56-300E85EE3557}" type="presParOf" srcId="{62D926F2-3CB4-42D1-A630-AA7A21759C33}" destId="{3C05813C-AAB4-4225-A23D-ECCBF9E0C2DD}" srcOrd="1" destOrd="0" presId="urn:microsoft.com/office/officeart/2005/8/layout/radial6"/>
    <dgm:cxn modelId="{B35B2721-4BB0-469C-8C4B-20B65F306993}" type="presParOf" srcId="{62D926F2-3CB4-42D1-A630-AA7A21759C33}" destId="{74476381-B195-4171-8CA0-23E19C0FD3F8}" srcOrd="2" destOrd="0" presId="urn:microsoft.com/office/officeart/2005/8/layout/radial6"/>
    <dgm:cxn modelId="{0FEC0531-8FD8-40B2-A76D-F268276FBB39}" type="presParOf" srcId="{62D926F2-3CB4-42D1-A630-AA7A21759C33}" destId="{907BDA7E-B4B8-451B-940B-A1D9C74D299B}" srcOrd="3" destOrd="0" presId="urn:microsoft.com/office/officeart/2005/8/layout/radial6"/>
    <dgm:cxn modelId="{2A1AD3FA-0365-40A5-9CC6-86A0312975D0}" type="presParOf" srcId="{62D926F2-3CB4-42D1-A630-AA7A21759C33}" destId="{D0468E99-38FB-4B78-BD81-340C38CC2248}" srcOrd="4" destOrd="0" presId="urn:microsoft.com/office/officeart/2005/8/layout/radial6"/>
    <dgm:cxn modelId="{3E58D06E-E1BA-43B9-AE69-0B7D4375AE22}" type="presParOf" srcId="{62D926F2-3CB4-42D1-A630-AA7A21759C33}" destId="{21175212-43EA-484E-B7E7-86944C0C82E6}" srcOrd="5" destOrd="0" presId="urn:microsoft.com/office/officeart/2005/8/layout/radial6"/>
    <dgm:cxn modelId="{EE589445-148B-4A19-8FCC-FD4A00097F85}" type="presParOf" srcId="{62D926F2-3CB4-42D1-A630-AA7A21759C33}" destId="{280B13AB-D389-495A-B7F3-0855D7C2596A}" srcOrd="6" destOrd="0" presId="urn:microsoft.com/office/officeart/2005/8/layout/radial6"/>
    <dgm:cxn modelId="{DBB8495E-8E5A-4645-9F94-0DB34F09A9AE}" type="presParOf" srcId="{62D926F2-3CB4-42D1-A630-AA7A21759C33}" destId="{7E1CC106-F8ED-4C0A-9A27-F8754EFCD5B0}" srcOrd="7" destOrd="0" presId="urn:microsoft.com/office/officeart/2005/8/layout/radial6"/>
    <dgm:cxn modelId="{E9838C84-B360-4304-9102-41AC154BB2C4}" type="presParOf" srcId="{62D926F2-3CB4-42D1-A630-AA7A21759C33}" destId="{91B9BDA2-BAF2-49FB-821D-D66C99EB2C10}" srcOrd="8" destOrd="0" presId="urn:microsoft.com/office/officeart/2005/8/layout/radial6"/>
    <dgm:cxn modelId="{4502469F-78EA-4637-9A8D-C8EC6F64F219}" type="presParOf" srcId="{62D926F2-3CB4-42D1-A630-AA7A21759C33}" destId="{F9C48FA6-BDC5-421E-8F4C-8655FCAC5A15}" srcOrd="9" destOrd="0" presId="urn:microsoft.com/office/officeart/2005/8/layout/radial6"/>
    <dgm:cxn modelId="{9D9F8F87-715F-4C34-BD00-EB6E4B2C154D}" type="presParOf" srcId="{62D926F2-3CB4-42D1-A630-AA7A21759C33}" destId="{98AF6612-8BEA-47DD-A1AC-093CE816D352}" srcOrd="10" destOrd="0" presId="urn:microsoft.com/office/officeart/2005/8/layout/radial6"/>
    <dgm:cxn modelId="{3AD606F0-C833-4D79-8AFD-9EF36A7DEFAF}" type="presParOf" srcId="{62D926F2-3CB4-42D1-A630-AA7A21759C33}" destId="{967250B8-943D-4906-973B-76689ED6D3DD}" srcOrd="11" destOrd="0" presId="urn:microsoft.com/office/officeart/2005/8/layout/radial6"/>
    <dgm:cxn modelId="{B5C6681F-25D8-4FB4-BDA3-882358F634BD}" type="presParOf" srcId="{62D926F2-3CB4-42D1-A630-AA7A21759C33}" destId="{B34A731A-9E7D-481E-A8AA-D10986953D07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E34B2-BA43-4919-902F-53CBB6EC44E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70B43CA-8556-477A-8490-92651EA952F5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endParaRPr lang="he-IL" sz="22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16A6237-4E45-4315-9D19-E43635534536}" type="par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4105D07-B518-4F1F-9717-83851BCCB6B1}" type="sib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A3312C5-72BE-4E38-B2CA-A8280AAC18FA}">
      <dgm:prSet phldrT="[טקסט]" custT="1"/>
      <dgm:spPr>
        <a:solidFill>
          <a:schemeClr val="bg1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en-US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32AC6C1-BC78-4BE5-B4D7-B674CAFDC1A6}" type="parTrans" cxnId="{66759243-5D6C-4A69-8A29-7565B9B03F73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3E0C4AC-2C78-4C48-94C0-0676B99EADF4}" type="sibTrans" cxnId="{66759243-5D6C-4A69-8A29-7565B9B03F73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B1A6E74-764E-4BF4-A7E6-9EC7C6BDAD87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gm:t>
    </dgm:pt>
    <dgm:pt modelId="{E1D35DE3-F927-42D3-BC43-7237126F2DFD}" type="parTrans" cxnId="{62E03D67-9755-4082-BA6D-A6F9044B9B5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454A45-5218-4127-A618-3CEF52944315}" type="sibTrans" cxnId="{62E03D67-9755-4082-BA6D-A6F9044B9B5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4EB9F8B-59F1-4C7F-8D25-D1F48F4076A2}">
      <dgm:prSet phldrT="[טקסט]" custT="1"/>
      <dgm:spPr>
        <a:solidFill>
          <a:srgbClr val="884065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gm:t>
    </dgm:pt>
    <dgm:pt modelId="{B5FA22E3-A499-468A-AD59-6258720291ED}" type="parTrans" cxnId="{F9B584AA-2E98-4E13-94A6-9F3A3866390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8FCAC0-E2B8-4998-B36F-D836340E2B9A}" type="sibTrans" cxnId="{F9B584AA-2E98-4E13-94A6-9F3A3866390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0535F79-2F68-48C9-87DC-95C2A9A77B4A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gm:t>
    </dgm:pt>
    <dgm:pt modelId="{56A42FDD-96F9-4470-A099-91ADE389EF48}" type="parTrans" cxnId="{DAC6F6FD-B7EB-49FC-BFE6-CC96606FE7C2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CDFE72-4795-4F2F-8AF3-93DF701EAE8F}" type="sibTrans" cxnId="{DAC6F6FD-B7EB-49FC-BFE6-CC96606FE7C2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926F2-3CB4-42D1-A630-AA7A21759C33}" type="pres">
      <dgm:prSet presAssocID="{6EAE34B2-BA43-4919-902F-53CBB6EC44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B98C4F8-C7C9-4407-9481-8277255AFBFC}" type="pres">
      <dgm:prSet presAssocID="{970B43CA-8556-477A-8490-92651EA952F5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C05813C-AAB4-4225-A23D-ECCBF9E0C2DD}" type="pres">
      <dgm:prSet presAssocID="{FA3312C5-72BE-4E38-B2CA-A8280AAC18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476381-B195-4171-8CA0-23E19C0FD3F8}" type="pres">
      <dgm:prSet presAssocID="{FA3312C5-72BE-4E38-B2CA-A8280AAC18FA}" presName="dummy" presStyleCnt="0"/>
      <dgm:spPr/>
    </dgm:pt>
    <dgm:pt modelId="{907BDA7E-B4B8-451B-940B-A1D9C74D299B}" type="pres">
      <dgm:prSet presAssocID="{13E0C4AC-2C78-4C48-94C0-0676B99EADF4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0468E99-38FB-4B78-BD81-340C38CC2248}" type="pres">
      <dgm:prSet presAssocID="{3B1A6E74-764E-4BF4-A7E6-9EC7C6BDA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175212-43EA-484E-B7E7-86944C0C82E6}" type="pres">
      <dgm:prSet presAssocID="{3B1A6E74-764E-4BF4-A7E6-9EC7C6BDAD87}" presName="dummy" presStyleCnt="0"/>
      <dgm:spPr/>
    </dgm:pt>
    <dgm:pt modelId="{280B13AB-D389-495A-B7F3-0855D7C2596A}" type="pres">
      <dgm:prSet presAssocID="{47454A45-5218-4127-A618-3CEF5294431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E1CC106-F8ED-4C0A-9A27-F8754EFCD5B0}" type="pres">
      <dgm:prSet presAssocID="{C4EB9F8B-59F1-4C7F-8D25-D1F48F407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B9BDA2-BAF2-49FB-821D-D66C99EB2C10}" type="pres">
      <dgm:prSet presAssocID="{C4EB9F8B-59F1-4C7F-8D25-D1F48F4076A2}" presName="dummy" presStyleCnt="0"/>
      <dgm:spPr/>
    </dgm:pt>
    <dgm:pt modelId="{F9C48FA6-BDC5-421E-8F4C-8655FCAC5A15}" type="pres">
      <dgm:prSet presAssocID="{1F8FCAC0-E2B8-4998-B36F-D836340E2B9A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98AF6612-8BEA-47DD-A1AC-093CE816D352}" type="pres">
      <dgm:prSet presAssocID="{30535F79-2F68-48C9-87DC-95C2A9A77B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7250B8-943D-4906-973B-76689ED6D3DD}" type="pres">
      <dgm:prSet presAssocID="{30535F79-2F68-48C9-87DC-95C2A9A77B4A}" presName="dummy" presStyleCnt="0"/>
      <dgm:spPr/>
    </dgm:pt>
    <dgm:pt modelId="{B34A731A-9E7D-481E-A8AA-D10986953D07}" type="pres">
      <dgm:prSet presAssocID="{38CDFE72-4795-4F2F-8AF3-93DF701EAE8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5DEAB657-0889-4247-AAF0-C6074DF2CEA7}" type="presOf" srcId="{13E0C4AC-2C78-4C48-94C0-0676B99EADF4}" destId="{907BDA7E-B4B8-451B-940B-A1D9C74D299B}" srcOrd="0" destOrd="0" presId="urn:microsoft.com/office/officeart/2005/8/layout/radial6"/>
    <dgm:cxn modelId="{F40EDF44-DA62-49FD-B5D1-1EE79DEB3E4A}" type="presOf" srcId="{FA3312C5-72BE-4E38-B2CA-A8280AAC18FA}" destId="{3C05813C-AAB4-4225-A23D-ECCBF9E0C2DD}" srcOrd="0" destOrd="0" presId="urn:microsoft.com/office/officeart/2005/8/layout/radial6"/>
    <dgm:cxn modelId="{62E03D67-9755-4082-BA6D-A6F9044B9B55}" srcId="{970B43CA-8556-477A-8490-92651EA952F5}" destId="{3B1A6E74-764E-4BF4-A7E6-9EC7C6BDAD87}" srcOrd="1" destOrd="0" parTransId="{E1D35DE3-F927-42D3-BC43-7237126F2DFD}" sibTransId="{47454A45-5218-4127-A618-3CEF52944315}"/>
    <dgm:cxn modelId="{F52BECF7-6A55-4983-B9D3-BC9697E8CF0D}" type="presOf" srcId="{1F8FCAC0-E2B8-4998-B36F-D836340E2B9A}" destId="{F9C48FA6-BDC5-421E-8F4C-8655FCAC5A15}" srcOrd="0" destOrd="0" presId="urn:microsoft.com/office/officeart/2005/8/layout/radial6"/>
    <dgm:cxn modelId="{F415DBA7-79F7-4E5E-BD33-0539BEB1C6B5}" srcId="{6EAE34B2-BA43-4919-902F-53CBB6EC44E8}" destId="{970B43CA-8556-477A-8490-92651EA952F5}" srcOrd="0" destOrd="0" parTransId="{D16A6237-4E45-4315-9D19-E43635534536}" sibTransId="{64105D07-B518-4F1F-9717-83851BCCB6B1}"/>
    <dgm:cxn modelId="{DAC6F6FD-B7EB-49FC-BFE6-CC96606FE7C2}" srcId="{970B43CA-8556-477A-8490-92651EA952F5}" destId="{30535F79-2F68-48C9-87DC-95C2A9A77B4A}" srcOrd="3" destOrd="0" parTransId="{56A42FDD-96F9-4470-A099-91ADE389EF48}" sibTransId="{38CDFE72-4795-4F2F-8AF3-93DF701EAE8F}"/>
    <dgm:cxn modelId="{F9B584AA-2E98-4E13-94A6-9F3A38663905}" srcId="{970B43CA-8556-477A-8490-92651EA952F5}" destId="{C4EB9F8B-59F1-4C7F-8D25-D1F48F4076A2}" srcOrd="2" destOrd="0" parTransId="{B5FA22E3-A499-468A-AD59-6258720291ED}" sibTransId="{1F8FCAC0-E2B8-4998-B36F-D836340E2B9A}"/>
    <dgm:cxn modelId="{43381012-E51C-4052-BDCA-9DF4561FF644}" type="presOf" srcId="{6EAE34B2-BA43-4919-902F-53CBB6EC44E8}" destId="{62D926F2-3CB4-42D1-A630-AA7A21759C33}" srcOrd="0" destOrd="0" presId="urn:microsoft.com/office/officeart/2005/8/layout/radial6"/>
    <dgm:cxn modelId="{BC4C67B4-383B-47ED-A6A0-C42FC5B5868C}" type="presOf" srcId="{30535F79-2F68-48C9-87DC-95C2A9A77B4A}" destId="{98AF6612-8BEA-47DD-A1AC-093CE816D352}" srcOrd="0" destOrd="0" presId="urn:microsoft.com/office/officeart/2005/8/layout/radial6"/>
    <dgm:cxn modelId="{E68D2830-11AC-4032-8C35-494A94E78847}" type="presOf" srcId="{47454A45-5218-4127-A618-3CEF52944315}" destId="{280B13AB-D389-495A-B7F3-0855D7C2596A}" srcOrd="0" destOrd="0" presId="urn:microsoft.com/office/officeart/2005/8/layout/radial6"/>
    <dgm:cxn modelId="{F45407EC-1C39-4956-BD79-23C033740943}" type="presOf" srcId="{970B43CA-8556-477A-8490-92651EA952F5}" destId="{5B98C4F8-C7C9-4407-9481-8277255AFBFC}" srcOrd="0" destOrd="0" presId="urn:microsoft.com/office/officeart/2005/8/layout/radial6"/>
    <dgm:cxn modelId="{543A47DE-D647-4EC6-9ACC-ABE719071B60}" type="presOf" srcId="{C4EB9F8B-59F1-4C7F-8D25-D1F48F4076A2}" destId="{7E1CC106-F8ED-4C0A-9A27-F8754EFCD5B0}" srcOrd="0" destOrd="0" presId="urn:microsoft.com/office/officeart/2005/8/layout/radial6"/>
    <dgm:cxn modelId="{66759243-5D6C-4A69-8A29-7565B9B03F73}" srcId="{970B43CA-8556-477A-8490-92651EA952F5}" destId="{FA3312C5-72BE-4E38-B2CA-A8280AAC18FA}" srcOrd="0" destOrd="0" parTransId="{232AC6C1-BC78-4BE5-B4D7-B674CAFDC1A6}" sibTransId="{13E0C4AC-2C78-4C48-94C0-0676B99EADF4}"/>
    <dgm:cxn modelId="{45AD47D0-23A3-4F0C-9F85-1E1E566A5543}" type="presOf" srcId="{38CDFE72-4795-4F2F-8AF3-93DF701EAE8F}" destId="{B34A731A-9E7D-481E-A8AA-D10986953D07}" srcOrd="0" destOrd="0" presId="urn:microsoft.com/office/officeart/2005/8/layout/radial6"/>
    <dgm:cxn modelId="{0F14BEC6-6A81-42E6-8DD6-760E29D1BB0F}" type="presOf" srcId="{3B1A6E74-764E-4BF4-A7E6-9EC7C6BDAD87}" destId="{D0468E99-38FB-4B78-BD81-340C38CC2248}" srcOrd="0" destOrd="0" presId="urn:microsoft.com/office/officeart/2005/8/layout/radial6"/>
    <dgm:cxn modelId="{88DB6EBA-0805-40AC-8070-36A80134BD0E}" type="presParOf" srcId="{62D926F2-3CB4-42D1-A630-AA7A21759C33}" destId="{5B98C4F8-C7C9-4407-9481-8277255AFBFC}" srcOrd="0" destOrd="0" presId="urn:microsoft.com/office/officeart/2005/8/layout/radial6"/>
    <dgm:cxn modelId="{B5B67FB5-CF43-4E73-BB7B-A9F193F29B41}" type="presParOf" srcId="{62D926F2-3CB4-42D1-A630-AA7A21759C33}" destId="{3C05813C-AAB4-4225-A23D-ECCBF9E0C2DD}" srcOrd="1" destOrd="0" presId="urn:microsoft.com/office/officeart/2005/8/layout/radial6"/>
    <dgm:cxn modelId="{4FB3379B-ED6E-4A50-A951-10EBC5B164D0}" type="presParOf" srcId="{62D926F2-3CB4-42D1-A630-AA7A21759C33}" destId="{74476381-B195-4171-8CA0-23E19C0FD3F8}" srcOrd="2" destOrd="0" presId="urn:microsoft.com/office/officeart/2005/8/layout/radial6"/>
    <dgm:cxn modelId="{5B90151D-56BC-4C51-93F6-120B13039ED8}" type="presParOf" srcId="{62D926F2-3CB4-42D1-A630-AA7A21759C33}" destId="{907BDA7E-B4B8-451B-940B-A1D9C74D299B}" srcOrd="3" destOrd="0" presId="urn:microsoft.com/office/officeart/2005/8/layout/radial6"/>
    <dgm:cxn modelId="{6AFBFEA6-C720-4C99-BD3C-7146FD2B49E7}" type="presParOf" srcId="{62D926F2-3CB4-42D1-A630-AA7A21759C33}" destId="{D0468E99-38FB-4B78-BD81-340C38CC2248}" srcOrd="4" destOrd="0" presId="urn:microsoft.com/office/officeart/2005/8/layout/radial6"/>
    <dgm:cxn modelId="{6D27902D-A85F-4C09-AA3C-BB3E4398B92A}" type="presParOf" srcId="{62D926F2-3CB4-42D1-A630-AA7A21759C33}" destId="{21175212-43EA-484E-B7E7-86944C0C82E6}" srcOrd="5" destOrd="0" presId="urn:microsoft.com/office/officeart/2005/8/layout/radial6"/>
    <dgm:cxn modelId="{B01898A4-2E33-4F25-B7B0-98B4DBF71FC3}" type="presParOf" srcId="{62D926F2-3CB4-42D1-A630-AA7A21759C33}" destId="{280B13AB-D389-495A-B7F3-0855D7C2596A}" srcOrd="6" destOrd="0" presId="urn:microsoft.com/office/officeart/2005/8/layout/radial6"/>
    <dgm:cxn modelId="{92789D82-3D5A-4E27-9DB9-03CC1240D983}" type="presParOf" srcId="{62D926F2-3CB4-42D1-A630-AA7A21759C33}" destId="{7E1CC106-F8ED-4C0A-9A27-F8754EFCD5B0}" srcOrd="7" destOrd="0" presId="urn:microsoft.com/office/officeart/2005/8/layout/radial6"/>
    <dgm:cxn modelId="{2479AFBE-9355-49DA-A003-3744CFB85C7F}" type="presParOf" srcId="{62D926F2-3CB4-42D1-A630-AA7A21759C33}" destId="{91B9BDA2-BAF2-49FB-821D-D66C99EB2C10}" srcOrd="8" destOrd="0" presId="urn:microsoft.com/office/officeart/2005/8/layout/radial6"/>
    <dgm:cxn modelId="{2A6F6E81-A376-48D0-9D91-D5BFD7BF0EF1}" type="presParOf" srcId="{62D926F2-3CB4-42D1-A630-AA7A21759C33}" destId="{F9C48FA6-BDC5-421E-8F4C-8655FCAC5A15}" srcOrd="9" destOrd="0" presId="urn:microsoft.com/office/officeart/2005/8/layout/radial6"/>
    <dgm:cxn modelId="{48505714-E750-47F1-83BE-C9D295CA594B}" type="presParOf" srcId="{62D926F2-3CB4-42D1-A630-AA7A21759C33}" destId="{98AF6612-8BEA-47DD-A1AC-093CE816D352}" srcOrd="10" destOrd="0" presId="urn:microsoft.com/office/officeart/2005/8/layout/radial6"/>
    <dgm:cxn modelId="{588DFDAF-DB23-476D-A522-3770C5C6345F}" type="presParOf" srcId="{62D926F2-3CB4-42D1-A630-AA7A21759C33}" destId="{967250B8-943D-4906-973B-76689ED6D3DD}" srcOrd="11" destOrd="0" presId="urn:microsoft.com/office/officeart/2005/8/layout/radial6"/>
    <dgm:cxn modelId="{668DAA82-B9D7-49ED-93BB-8390FCD7B4BB}" type="presParOf" srcId="{62D926F2-3CB4-42D1-A630-AA7A21759C33}" destId="{B34A731A-9E7D-481E-A8AA-D10986953D07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E34B2-BA43-4919-902F-53CBB6EC44E8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70B43CA-8556-477A-8490-92651EA952F5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endParaRPr lang="he-IL" sz="2200" b="1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16A6237-4E45-4315-9D19-E43635534536}" type="par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4105D07-B518-4F1F-9717-83851BCCB6B1}" type="sibTrans" cxnId="{F415DBA7-79F7-4E5E-BD33-0539BEB1C6B5}">
      <dgm:prSet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FA3312C5-72BE-4E38-B2CA-A8280AAC18FA}">
      <dgm:prSet phldrT="[טקסט]" custT="1"/>
      <dgm:spPr>
        <a:solidFill>
          <a:schemeClr val="bg1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en-US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232AC6C1-BC78-4BE5-B4D7-B674CAFDC1A6}" type="parTrans" cxnId="{66759243-5D6C-4A69-8A29-7565B9B03F73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3E0C4AC-2C78-4C48-94C0-0676B99EADF4}" type="sibTrans" cxnId="{66759243-5D6C-4A69-8A29-7565B9B03F73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B1A6E74-764E-4BF4-A7E6-9EC7C6BDAD87}">
      <dgm:prSet phldrT="[טקסט]" custT="1"/>
      <dgm:spPr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gm:t>
    </dgm:pt>
    <dgm:pt modelId="{E1D35DE3-F927-42D3-BC43-7237126F2DFD}" type="parTrans" cxnId="{62E03D67-9755-4082-BA6D-A6F9044B9B5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47454A45-5218-4127-A618-3CEF52944315}" type="sibTrans" cxnId="{62E03D67-9755-4082-BA6D-A6F9044B9B5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C4EB9F8B-59F1-4C7F-8D25-D1F48F4076A2}">
      <dgm:prSet phldrT="[טקסט]" custT="1"/>
      <dgm:spPr>
        <a:solidFill>
          <a:schemeClr val="bg1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gm:t>
    </dgm:pt>
    <dgm:pt modelId="{B5FA22E3-A499-468A-AD59-6258720291ED}" type="parTrans" cxnId="{F9B584AA-2E98-4E13-94A6-9F3A38663905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F8FCAC0-E2B8-4998-B36F-D836340E2B9A}" type="sibTrans" cxnId="{F9B584AA-2E98-4E13-94A6-9F3A38663905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0535F79-2F68-48C9-87DC-95C2A9A77B4A}">
      <dgm:prSet phldrT="[טקסט]" custT="1"/>
      <dgm:spPr>
        <a:solidFill>
          <a:srgbClr val="884065"/>
        </a:solidFill>
        <a:ln>
          <a:solidFill>
            <a:srgbClr val="884065"/>
          </a:solidFill>
        </a:ln>
      </dgm:spPr>
      <dgm:t>
        <a:bodyPr/>
        <a:lstStyle/>
        <a:p>
          <a:pPr rtl="1"/>
          <a:r>
            <a:rPr lang="he-IL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gm:t>
    </dgm:pt>
    <dgm:pt modelId="{56A42FDD-96F9-4470-A099-91ADE389EF48}" type="parTrans" cxnId="{DAC6F6FD-B7EB-49FC-BFE6-CC96606FE7C2}">
      <dgm:prSet custT="1"/>
      <dgm:spPr/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CDFE72-4795-4F2F-8AF3-93DF701EAE8F}" type="sibTrans" cxnId="{DAC6F6FD-B7EB-49FC-BFE6-CC96606FE7C2}">
      <dgm:prSet/>
      <dgm:spPr>
        <a:solidFill>
          <a:srgbClr val="BF9DAD"/>
        </a:solidFill>
        <a:ln>
          <a:solidFill>
            <a:srgbClr val="884065"/>
          </a:solidFill>
        </a:ln>
      </dgm:spPr>
      <dgm:t>
        <a:bodyPr/>
        <a:lstStyle/>
        <a:p>
          <a:pPr rtl="1"/>
          <a:endParaRPr lang="he-IL" sz="180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926F2-3CB4-42D1-A630-AA7A21759C33}" type="pres">
      <dgm:prSet presAssocID="{6EAE34B2-BA43-4919-902F-53CBB6EC44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B98C4F8-C7C9-4407-9481-8277255AFBFC}" type="pres">
      <dgm:prSet presAssocID="{970B43CA-8556-477A-8490-92651EA952F5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C05813C-AAB4-4225-A23D-ECCBF9E0C2DD}" type="pres">
      <dgm:prSet presAssocID="{FA3312C5-72BE-4E38-B2CA-A8280AAC18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476381-B195-4171-8CA0-23E19C0FD3F8}" type="pres">
      <dgm:prSet presAssocID="{FA3312C5-72BE-4E38-B2CA-A8280AAC18FA}" presName="dummy" presStyleCnt="0"/>
      <dgm:spPr/>
    </dgm:pt>
    <dgm:pt modelId="{907BDA7E-B4B8-451B-940B-A1D9C74D299B}" type="pres">
      <dgm:prSet presAssocID="{13E0C4AC-2C78-4C48-94C0-0676B99EADF4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0468E99-38FB-4B78-BD81-340C38CC2248}" type="pres">
      <dgm:prSet presAssocID="{3B1A6E74-764E-4BF4-A7E6-9EC7C6BDAD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175212-43EA-484E-B7E7-86944C0C82E6}" type="pres">
      <dgm:prSet presAssocID="{3B1A6E74-764E-4BF4-A7E6-9EC7C6BDAD87}" presName="dummy" presStyleCnt="0"/>
      <dgm:spPr/>
    </dgm:pt>
    <dgm:pt modelId="{280B13AB-D389-495A-B7F3-0855D7C2596A}" type="pres">
      <dgm:prSet presAssocID="{47454A45-5218-4127-A618-3CEF52944315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E1CC106-F8ED-4C0A-9A27-F8754EFCD5B0}" type="pres">
      <dgm:prSet presAssocID="{C4EB9F8B-59F1-4C7F-8D25-D1F48F407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B9BDA2-BAF2-49FB-821D-D66C99EB2C10}" type="pres">
      <dgm:prSet presAssocID="{C4EB9F8B-59F1-4C7F-8D25-D1F48F4076A2}" presName="dummy" presStyleCnt="0"/>
      <dgm:spPr/>
    </dgm:pt>
    <dgm:pt modelId="{F9C48FA6-BDC5-421E-8F4C-8655FCAC5A15}" type="pres">
      <dgm:prSet presAssocID="{1F8FCAC0-E2B8-4998-B36F-D836340E2B9A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98AF6612-8BEA-47DD-A1AC-093CE816D352}" type="pres">
      <dgm:prSet presAssocID="{30535F79-2F68-48C9-87DC-95C2A9A77B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7250B8-943D-4906-973B-76689ED6D3DD}" type="pres">
      <dgm:prSet presAssocID="{30535F79-2F68-48C9-87DC-95C2A9A77B4A}" presName="dummy" presStyleCnt="0"/>
      <dgm:spPr/>
    </dgm:pt>
    <dgm:pt modelId="{B34A731A-9E7D-481E-A8AA-D10986953D07}" type="pres">
      <dgm:prSet presAssocID="{38CDFE72-4795-4F2F-8AF3-93DF701EAE8F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5EF202DA-D811-4DFD-91B7-C1AB6FDA88DE}" type="presOf" srcId="{C4EB9F8B-59F1-4C7F-8D25-D1F48F4076A2}" destId="{7E1CC106-F8ED-4C0A-9A27-F8754EFCD5B0}" srcOrd="0" destOrd="0" presId="urn:microsoft.com/office/officeart/2005/8/layout/radial6"/>
    <dgm:cxn modelId="{62E03D67-9755-4082-BA6D-A6F9044B9B55}" srcId="{970B43CA-8556-477A-8490-92651EA952F5}" destId="{3B1A6E74-764E-4BF4-A7E6-9EC7C6BDAD87}" srcOrd="1" destOrd="0" parTransId="{E1D35DE3-F927-42D3-BC43-7237126F2DFD}" sibTransId="{47454A45-5218-4127-A618-3CEF52944315}"/>
    <dgm:cxn modelId="{F415DBA7-79F7-4E5E-BD33-0539BEB1C6B5}" srcId="{6EAE34B2-BA43-4919-902F-53CBB6EC44E8}" destId="{970B43CA-8556-477A-8490-92651EA952F5}" srcOrd="0" destOrd="0" parTransId="{D16A6237-4E45-4315-9D19-E43635534536}" sibTransId="{64105D07-B518-4F1F-9717-83851BCCB6B1}"/>
    <dgm:cxn modelId="{C1D1E53B-BEF6-4D91-BE30-DF80F71194C7}" type="presOf" srcId="{FA3312C5-72BE-4E38-B2CA-A8280AAC18FA}" destId="{3C05813C-AAB4-4225-A23D-ECCBF9E0C2DD}" srcOrd="0" destOrd="0" presId="urn:microsoft.com/office/officeart/2005/8/layout/radial6"/>
    <dgm:cxn modelId="{1FA85108-B09A-4523-B1E7-69CAB957FABC}" type="presOf" srcId="{47454A45-5218-4127-A618-3CEF52944315}" destId="{280B13AB-D389-495A-B7F3-0855D7C2596A}" srcOrd="0" destOrd="0" presId="urn:microsoft.com/office/officeart/2005/8/layout/radial6"/>
    <dgm:cxn modelId="{3A5E1E1F-A4DB-483C-A72F-6537B25115DB}" type="presOf" srcId="{13E0C4AC-2C78-4C48-94C0-0676B99EADF4}" destId="{907BDA7E-B4B8-451B-940B-A1D9C74D299B}" srcOrd="0" destOrd="0" presId="urn:microsoft.com/office/officeart/2005/8/layout/radial6"/>
    <dgm:cxn modelId="{DAC6F6FD-B7EB-49FC-BFE6-CC96606FE7C2}" srcId="{970B43CA-8556-477A-8490-92651EA952F5}" destId="{30535F79-2F68-48C9-87DC-95C2A9A77B4A}" srcOrd="3" destOrd="0" parTransId="{56A42FDD-96F9-4470-A099-91ADE389EF48}" sibTransId="{38CDFE72-4795-4F2F-8AF3-93DF701EAE8F}"/>
    <dgm:cxn modelId="{F9B584AA-2E98-4E13-94A6-9F3A38663905}" srcId="{970B43CA-8556-477A-8490-92651EA952F5}" destId="{C4EB9F8B-59F1-4C7F-8D25-D1F48F4076A2}" srcOrd="2" destOrd="0" parTransId="{B5FA22E3-A499-468A-AD59-6258720291ED}" sibTransId="{1F8FCAC0-E2B8-4998-B36F-D836340E2B9A}"/>
    <dgm:cxn modelId="{10B8A657-7B27-459F-8132-205E5B104488}" type="presOf" srcId="{30535F79-2F68-48C9-87DC-95C2A9A77B4A}" destId="{98AF6612-8BEA-47DD-A1AC-093CE816D352}" srcOrd="0" destOrd="0" presId="urn:microsoft.com/office/officeart/2005/8/layout/radial6"/>
    <dgm:cxn modelId="{6D60E1BF-41FB-4BD4-8137-743E26C1B04A}" type="presOf" srcId="{1F8FCAC0-E2B8-4998-B36F-D836340E2B9A}" destId="{F9C48FA6-BDC5-421E-8F4C-8655FCAC5A15}" srcOrd="0" destOrd="0" presId="urn:microsoft.com/office/officeart/2005/8/layout/radial6"/>
    <dgm:cxn modelId="{D6270A63-47BF-47A8-BB56-8FA08FA0FD6C}" type="presOf" srcId="{6EAE34B2-BA43-4919-902F-53CBB6EC44E8}" destId="{62D926F2-3CB4-42D1-A630-AA7A21759C33}" srcOrd="0" destOrd="0" presId="urn:microsoft.com/office/officeart/2005/8/layout/radial6"/>
    <dgm:cxn modelId="{66759243-5D6C-4A69-8A29-7565B9B03F73}" srcId="{970B43CA-8556-477A-8490-92651EA952F5}" destId="{FA3312C5-72BE-4E38-B2CA-A8280AAC18FA}" srcOrd="0" destOrd="0" parTransId="{232AC6C1-BC78-4BE5-B4D7-B674CAFDC1A6}" sibTransId="{13E0C4AC-2C78-4C48-94C0-0676B99EADF4}"/>
    <dgm:cxn modelId="{09B0D552-7066-452F-843E-B52839B2FB0B}" type="presOf" srcId="{970B43CA-8556-477A-8490-92651EA952F5}" destId="{5B98C4F8-C7C9-4407-9481-8277255AFBFC}" srcOrd="0" destOrd="0" presId="urn:microsoft.com/office/officeart/2005/8/layout/radial6"/>
    <dgm:cxn modelId="{97B123AA-5C96-4F52-B390-11EE5413F113}" type="presOf" srcId="{3B1A6E74-764E-4BF4-A7E6-9EC7C6BDAD87}" destId="{D0468E99-38FB-4B78-BD81-340C38CC2248}" srcOrd="0" destOrd="0" presId="urn:microsoft.com/office/officeart/2005/8/layout/radial6"/>
    <dgm:cxn modelId="{AEE6AFDA-2F00-485B-8859-5ADE516A7A76}" type="presOf" srcId="{38CDFE72-4795-4F2F-8AF3-93DF701EAE8F}" destId="{B34A731A-9E7D-481E-A8AA-D10986953D07}" srcOrd="0" destOrd="0" presId="urn:microsoft.com/office/officeart/2005/8/layout/radial6"/>
    <dgm:cxn modelId="{622EF313-0E2B-4C1C-A3AF-6166ED33EC32}" type="presParOf" srcId="{62D926F2-3CB4-42D1-A630-AA7A21759C33}" destId="{5B98C4F8-C7C9-4407-9481-8277255AFBFC}" srcOrd="0" destOrd="0" presId="urn:microsoft.com/office/officeart/2005/8/layout/radial6"/>
    <dgm:cxn modelId="{4DECEC46-B501-456B-9669-850EF18B805D}" type="presParOf" srcId="{62D926F2-3CB4-42D1-A630-AA7A21759C33}" destId="{3C05813C-AAB4-4225-A23D-ECCBF9E0C2DD}" srcOrd="1" destOrd="0" presId="urn:microsoft.com/office/officeart/2005/8/layout/radial6"/>
    <dgm:cxn modelId="{53788B8A-B703-4409-A95A-675A5D7816BE}" type="presParOf" srcId="{62D926F2-3CB4-42D1-A630-AA7A21759C33}" destId="{74476381-B195-4171-8CA0-23E19C0FD3F8}" srcOrd="2" destOrd="0" presId="urn:microsoft.com/office/officeart/2005/8/layout/radial6"/>
    <dgm:cxn modelId="{9DE842EA-403C-474B-B447-66F7FE38F7E1}" type="presParOf" srcId="{62D926F2-3CB4-42D1-A630-AA7A21759C33}" destId="{907BDA7E-B4B8-451B-940B-A1D9C74D299B}" srcOrd="3" destOrd="0" presId="urn:microsoft.com/office/officeart/2005/8/layout/radial6"/>
    <dgm:cxn modelId="{62350ABC-FB01-4CFE-84F4-08C1D031B4B9}" type="presParOf" srcId="{62D926F2-3CB4-42D1-A630-AA7A21759C33}" destId="{D0468E99-38FB-4B78-BD81-340C38CC2248}" srcOrd="4" destOrd="0" presId="urn:microsoft.com/office/officeart/2005/8/layout/radial6"/>
    <dgm:cxn modelId="{50815094-A15D-460F-8F69-D12E514A6375}" type="presParOf" srcId="{62D926F2-3CB4-42D1-A630-AA7A21759C33}" destId="{21175212-43EA-484E-B7E7-86944C0C82E6}" srcOrd="5" destOrd="0" presId="urn:microsoft.com/office/officeart/2005/8/layout/radial6"/>
    <dgm:cxn modelId="{8D812AC5-94C2-4167-948F-3862B78E4D6B}" type="presParOf" srcId="{62D926F2-3CB4-42D1-A630-AA7A21759C33}" destId="{280B13AB-D389-495A-B7F3-0855D7C2596A}" srcOrd="6" destOrd="0" presId="urn:microsoft.com/office/officeart/2005/8/layout/radial6"/>
    <dgm:cxn modelId="{4572B6AF-CCF8-4D3E-9CBA-D68229A0A436}" type="presParOf" srcId="{62D926F2-3CB4-42D1-A630-AA7A21759C33}" destId="{7E1CC106-F8ED-4C0A-9A27-F8754EFCD5B0}" srcOrd="7" destOrd="0" presId="urn:microsoft.com/office/officeart/2005/8/layout/radial6"/>
    <dgm:cxn modelId="{28DAC40D-5C4E-436E-9C1E-91C965C23E09}" type="presParOf" srcId="{62D926F2-3CB4-42D1-A630-AA7A21759C33}" destId="{91B9BDA2-BAF2-49FB-821D-D66C99EB2C10}" srcOrd="8" destOrd="0" presId="urn:microsoft.com/office/officeart/2005/8/layout/radial6"/>
    <dgm:cxn modelId="{1B7A6BEA-9B34-4413-9B90-5F21306E0357}" type="presParOf" srcId="{62D926F2-3CB4-42D1-A630-AA7A21759C33}" destId="{F9C48FA6-BDC5-421E-8F4C-8655FCAC5A15}" srcOrd="9" destOrd="0" presId="urn:microsoft.com/office/officeart/2005/8/layout/radial6"/>
    <dgm:cxn modelId="{FABBAB5C-4B35-4CED-819E-3EF34E272DD2}" type="presParOf" srcId="{62D926F2-3CB4-42D1-A630-AA7A21759C33}" destId="{98AF6612-8BEA-47DD-A1AC-093CE816D352}" srcOrd="10" destOrd="0" presId="urn:microsoft.com/office/officeart/2005/8/layout/radial6"/>
    <dgm:cxn modelId="{ABA98F99-7853-4DB9-829C-F2B0A71FA288}" type="presParOf" srcId="{62D926F2-3CB4-42D1-A630-AA7A21759C33}" destId="{967250B8-943D-4906-973B-76689ED6D3DD}" srcOrd="11" destOrd="0" presId="urn:microsoft.com/office/officeart/2005/8/layout/radial6"/>
    <dgm:cxn modelId="{E06504C0-8989-4CCB-900F-4F9D59BE4775}" type="presParOf" srcId="{62D926F2-3CB4-42D1-A630-AA7A21759C33}" destId="{B34A731A-9E7D-481E-A8AA-D10986953D07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22D28-B3AC-4790-B0DC-539C7048101C}">
      <dsp:nvSpPr>
        <dsp:cNvPr id="0" name=""/>
        <dsp:cNvSpPr/>
      </dsp:nvSpPr>
      <dsp:spPr>
        <a:xfrm>
          <a:off x="4056310" y="2039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הנדסת מבנים</a:t>
          </a:r>
        </a:p>
      </dsp:txBody>
      <dsp:txXfrm>
        <a:off x="4089036" y="34765"/>
        <a:ext cx="965926" cy="604944"/>
      </dsp:txXfrm>
    </dsp:sp>
    <dsp:sp modelId="{9D20BF9E-419E-4CE4-B938-5ECE8D334EE5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2850180" y="59561"/>
              </a:moveTo>
              <a:arcTo wR="2327058" hR="2327058" stAng="16979466" swAng="110904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0BB-A99A-49D4-ACFD-621ABCE50F47}">
      <dsp:nvSpPr>
        <dsp:cNvPr id="0" name=""/>
        <dsp:cNvSpPr/>
      </dsp:nvSpPr>
      <dsp:spPr>
        <a:xfrm>
          <a:off x="5701789" y="683618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4832"/>
                <a:lumOff val="483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4832"/>
                <a:lumOff val="483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4832"/>
                <a:lumOff val="48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הנדסת תחבורה</a:t>
          </a:r>
        </a:p>
      </dsp:txBody>
      <dsp:txXfrm>
        <a:off x="5734515" y="716344"/>
        <a:ext cx="965926" cy="604944"/>
      </dsp:txXfrm>
    </dsp:sp>
    <dsp:sp modelId="{BA329200-613B-4B1A-8E24-854CB32325EF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4256044" y="1025438"/>
              </a:moveTo>
              <a:arcTo wR="2327058" hR="2327058" stAng="19559385" swAng="152824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4771"/>
              <a:lumOff val="45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984D4-5FAE-4473-9FDA-4DBFD67F0F42}">
      <dsp:nvSpPr>
        <dsp:cNvPr id="0" name=""/>
        <dsp:cNvSpPr/>
      </dsp:nvSpPr>
      <dsp:spPr>
        <a:xfrm>
          <a:off x="6383369" y="2329097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9663"/>
                <a:lumOff val="9661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9663"/>
                <a:lumOff val="9661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9663"/>
                <a:lumOff val="9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קרקע וביסוס</a:t>
          </a:r>
        </a:p>
      </dsp:txBody>
      <dsp:txXfrm>
        <a:off x="6416095" y="2361823"/>
        <a:ext cx="965926" cy="604944"/>
      </dsp:txXfrm>
    </dsp:sp>
    <dsp:sp modelId="{74061ADE-72B5-45C8-A447-BCDB1A83F5A8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4628318" y="2672608"/>
              </a:moveTo>
              <a:arcTo wR="2327058" hR="2327058" stAng="512373" swAng="152824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9542"/>
              <a:lumOff val="91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41D84-12EA-4B22-A963-023D62DDEE6A}">
      <dsp:nvSpPr>
        <dsp:cNvPr id="0" name=""/>
        <dsp:cNvSpPr/>
      </dsp:nvSpPr>
      <dsp:spPr>
        <a:xfrm>
          <a:off x="5701789" y="3974576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4495"/>
                <a:lumOff val="1449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4495"/>
                <a:lumOff val="1449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4495"/>
                <a:lumOff val="14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טיפול במים וניקוז</a:t>
          </a:r>
        </a:p>
      </dsp:txBody>
      <dsp:txXfrm>
        <a:off x="5734515" y="4007302"/>
        <a:ext cx="965926" cy="604944"/>
      </dsp:txXfrm>
    </dsp:sp>
    <dsp:sp modelId="{5C5B7032-16FB-4696-A4F8-371C48B3A10F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3542085" y="4311727"/>
              </a:moveTo>
              <a:arcTo wR="2327058" hR="2327058" stAng="3511486" swAng="110904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4313"/>
              <a:lumOff val="136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54F6B-034B-4FD1-A3D8-20F0048B67B0}">
      <dsp:nvSpPr>
        <dsp:cNvPr id="0" name=""/>
        <dsp:cNvSpPr/>
      </dsp:nvSpPr>
      <dsp:spPr>
        <a:xfrm>
          <a:off x="4056310" y="4656156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9326"/>
                <a:lumOff val="193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9326"/>
                <a:lumOff val="193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9326"/>
                <a:lumOff val="193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הנדסה סביבתית</a:t>
          </a:r>
        </a:p>
      </dsp:txBody>
      <dsp:txXfrm>
        <a:off x="4089036" y="4688882"/>
        <a:ext cx="965926" cy="604944"/>
      </dsp:txXfrm>
    </dsp:sp>
    <dsp:sp modelId="{3E7742A7-5008-4AB5-99A6-207590EA818F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1803936" y="4594556"/>
              </a:moveTo>
              <a:arcTo wR="2327058" hR="2327058" stAng="6179466" swAng="110904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19084"/>
              <a:lumOff val="182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93956-9605-432C-9826-A0B1B6E7B34A}">
      <dsp:nvSpPr>
        <dsp:cNvPr id="0" name=""/>
        <dsp:cNvSpPr/>
      </dsp:nvSpPr>
      <dsp:spPr>
        <a:xfrm>
          <a:off x="2410831" y="3974576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4158"/>
                <a:lumOff val="2415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4158"/>
                <a:lumOff val="2415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4158"/>
                <a:lumOff val="241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טיפול בשפכים</a:t>
          </a:r>
        </a:p>
      </dsp:txBody>
      <dsp:txXfrm>
        <a:off x="2443557" y="4007302"/>
        <a:ext cx="965926" cy="604944"/>
      </dsp:txXfrm>
    </dsp:sp>
    <dsp:sp modelId="{0068289C-1471-457C-9605-52ECA48EF18E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398072" y="3628678"/>
              </a:moveTo>
              <a:arcTo wR="2327058" hR="2327058" stAng="8759385" swAng="152824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3855"/>
              <a:lumOff val="227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C9CCA-D552-49DC-BE37-0EBB52D659AF}">
      <dsp:nvSpPr>
        <dsp:cNvPr id="0" name=""/>
        <dsp:cNvSpPr/>
      </dsp:nvSpPr>
      <dsp:spPr>
        <a:xfrm>
          <a:off x="1729251" y="2329097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8989"/>
                <a:lumOff val="28984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8989"/>
                <a:lumOff val="28984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8989"/>
                <a:lumOff val="289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מיפוי וגיאו-אינפורמציה</a:t>
          </a:r>
        </a:p>
      </dsp:txBody>
      <dsp:txXfrm>
        <a:off x="1761977" y="2361823"/>
        <a:ext cx="965926" cy="604944"/>
      </dsp:txXfrm>
    </dsp:sp>
    <dsp:sp modelId="{F6166B8B-D424-4FA9-96E8-F06ADC05EFD9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25798" y="1981509"/>
              </a:moveTo>
              <a:arcTo wR="2327058" hR="2327058" stAng="11312373" swAng="152824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28626"/>
              <a:lumOff val="27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40E7-6F3F-4306-91AE-AD3343318715}">
      <dsp:nvSpPr>
        <dsp:cNvPr id="0" name=""/>
        <dsp:cNvSpPr/>
      </dsp:nvSpPr>
      <dsp:spPr>
        <a:xfrm>
          <a:off x="2410831" y="683618"/>
          <a:ext cx="1031378" cy="67039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dirty="0"/>
            <a:t>ניהול פרויקטים</a:t>
          </a:r>
        </a:p>
      </dsp:txBody>
      <dsp:txXfrm>
        <a:off x="2443557" y="716344"/>
        <a:ext cx="965926" cy="604944"/>
      </dsp:txXfrm>
    </dsp:sp>
    <dsp:sp modelId="{4B65CDD8-3AFF-4880-B97F-266F7F60AE9E}">
      <dsp:nvSpPr>
        <dsp:cNvPr id="0" name=""/>
        <dsp:cNvSpPr/>
      </dsp:nvSpPr>
      <dsp:spPr>
        <a:xfrm>
          <a:off x="2244941" y="337237"/>
          <a:ext cx="4654117" cy="4654117"/>
        </a:xfrm>
        <a:custGeom>
          <a:avLst/>
          <a:gdLst/>
          <a:ahLst/>
          <a:cxnLst/>
          <a:rect l="0" t="0" r="0" b="0"/>
          <a:pathLst>
            <a:path>
              <a:moveTo>
                <a:pt x="1112031" y="342389"/>
              </a:moveTo>
              <a:arcTo wR="2327058" hR="2327058" stAng="14311486" swAng="1109047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-33397"/>
              <a:lumOff val="319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31A-9E7D-481E-A8AA-D10986953D07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8FA6-BDC5-421E-8F4C-8655FCAC5A15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B13AB-D389-495A-B7F3-0855D7C2596A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DA7E-B4B8-451B-940B-A1D9C74D299B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C4F8-C7C9-4407-9481-8277255AFBFC}">
      <dsp:nvSpPr>
        <dsp:cNvPr id="0" name=""/>
        <dsp:cNvSpPr/>
      </dsp:nvSpPr>
      <dsp:spPr>
        <a:xfrm>
          <a:off x="2069543" y="1166502"/>
          <a:ext cx="1279161" cy="1279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256872" y="1353831"/>
        <a:ext cx="904503" cy="904503"/>
      </dsp:txXfrm>
    </dsp:sp>
    <dsp:sp modelId="{3C05813C-AAB4-4225-A23D-ECCBF9E0C2DD}">
      <dsp:nvSpPr>
        <dsp:cNvPr id="0" name=""/>
        <dsp:cNvSpPr/>
      </dsp:nvSpPr>
      <dsp:spPr>
        <a:xfrm>
          <a:off x="2261417" y="1638"/>
          <a:ext cx="895413" cy="895413"/>
        </a:xfrm>
        <a:prstGeom prst="ellipse">
          <a:avLst/>
        </a:prstGeom>
        <a:solidFill>
          <a:srgbClr val="884065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kern="1200" dirty="0">
            <a:solidFill>
              <a:schemeClr val="bg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392547" y="132768"/>
        <a:ext cx="633153" cy="633153"/>
      </dsp:txXfrm>
    </dsp:sp>
    <dsp:sp modelId="{D0468E99-38FB-4B78-BD81-340C38CC2248}">
      <dsp:nvSpPr>
        <dsp:cNvPr id="0" name=""/>
        <dsp:cNvSpPr/>
      </dsp:nvSpPr>
      <dsp:spPr>
        <a:xfrm>
          <a:off x="3618155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sp:txBody>
      <dsp:txXfrm>
        <a:off x="3749285" y="1489506"/>
        <a:ext cx="633153" cy="633153"/>
      </dsp:txXfrm>
    </dsp:sp>
    <dsp:sp modelId="{7E1CC106-F8ED-4C0A-9A27-F8754EFCD5B0}">
      <dsp:nvSpPr>
        <dsp:cNvPr id="0" name=""/>
        <dsp:cNvSpPr/>
      </dsp:nvSpPr>
      <dsp:spPr>
        <a:xfrm>
          <a:off x="2261417" y="2715114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sp:txBody>
      <dsp:txXfrm>
        <a:off x="2392547" y="2846244"/>
        <a:ext cx="633153" cy="633153"/>
      </dsp:txXfrm>
    </dsp:sp>
    <dsp:sp modelId="{98AF6612-8BEA-47DD-A1AC-093CE816D352}">
      <dsp:nvSpPr>
        <dsp:cNvPr id="0" name=""/>
        <dsp:cNvSpPr/>
      </dsp:nvSpPr>
      <dsp:spPr>
        <a:xfrm>
          <a:off x="904679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sp:txBody>
      <dsp:txXfrm>
        <a:off x="1035809" y="1489506"/>
        <a:ext cx="633153" cy="633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31A-9E7D-481E-A8AA-D10986953D07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8FA6-BDC5-421E-8F4C-8655FCAC5A15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B13AB-D389-495A-B7F3-0855D7C2596A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DA7E-B4B8-451B-940B-A1D9C74D299B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C4F8-C7C9-4407-9481-8277255AFBFC}">
      <dsp:nvSpPr>
        <dsp:cNvPr id="0" name=""/>
        <dsp:cNvSpPr/>
      </dsp:nvSpPr>
      <dsp:spPr>
        <a:xfrm>
          <a:off x="2069543" y="1166502"/>
          <a:ext cx="1279161" cy="1279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256872" y="1353831"/>
        <a:ext cx="904503" cy="904503"/>
      </dsp:txXfrm>
    </dsp:sp>
    <dsp:sp modelId="{3C05813C-AAB4-4225-A23D-ECCBF9E0C2DD}">
      <dsp:nvSpPr>
        <dsp:cNvPr id="0" name=""/>
        <dsp:cNvSpPr/>
      </dsp:nvSpPr>
      <dsp:spPr>
        <a:xfrm>
          <a:off x="2261417" y="1638"/>
          <a:ext cx="895413" cy="89541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kern="1200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392547" y="132768"/>
        <a:ext cx="633153" cy="633153"/>
      </dsp:txXfrm>
    </dsp:sp>
    <dsp:sp modelId="{D0468E99-38FB-4B78-BD81-340C38CC2248}">
      <dsp:nvSpPr>
        <dsp:cNvPr id="0" name=""/>
        <dsp:cNvSpPr/>
      </dsp:nvSpPr>
      <dsp:spPr>
        <a:xfrm>
          <a:off x="3618155" y="1358376"/>
          <a:ext cx="895413" cy="895413"/>
        </a:xfrm>
        <a:prstGeom prst="ellipse">
          <a:avLst/>
        </a:prstGeom>
        <a:solidFill>
          <a:srgbClr val="884065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sp:txBody>
      <dsp:txXfrm>
        <a:off x="3749285" y="1489506"/>
        <a:ext cx="633153" cy="633153"/>
      </dsp:txXfrm>
    </dsp:sp>
    <dsp:sp modelId="{7E1CC106-F8ED-4C0A-9A27-F8754EFCD5B0}">
      <dsp:nvSpPr>
        <dsp:cNvPr id="0" name=""/>
        <dsp:cNvSpPr/>
      </dsp:nvSpPr>
      <dsp:spPr>
        <a:xfrm>
          <a:off x="2261417" y="2715114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sp:txBody>
      <dsp:txXfrm>
        <a:off x="2392547" y="2846244"/>
        <a:ext cx="633153" cy="633153"/>
      </dsp:txXfrm>
    </dsp:sp>
    <dsp:sp modelId="{98AF6612-8BEA-47DD-A1AC-093CE816D352}">
      <dsp:nvSpPr>
        <dsp:cNvPr id="0" name=""/>
        <dsp:cNvSpPr/>
      </dsp:nvSpPr>
      <dsp:spPr>
        <a:xfrm>
          <a:off x="904679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sp:txBody>
      <dsp:txXfrm>
        <a:off x="1035809" y="1489506"/>
        <a:ext cx="633153" cy="633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31A-9E7D-481E-A8AA-D10986953D07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8FA6-BDC5-421E-8F4C-8655FCAC5A15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B13AB-D389-495A-B7F3-0855D7C2596A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DA7E-B4B8-451B-940B-A1D9C74D299B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C4F8-C7C9-4407-9481-8277255AFBFC}">
      <dsp:nvSpPr>
        <dsp:cNvPr id="0" name=""/>
        <dsp:cNvSpPr/>
      </dsp:nvSpPr>
      <dsp:spPr>
        <a:xfrm>
          <a:off x="2069543" y="1166502"/>
          <a:ext cx="1279161" cy="1279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256872" y="1353831"/>
        <a:ext cx="904503" cy="904503"/>
      </dsp:txXfrm>
    </dsp:sp>
    <dsp:sp modelId="{3C05813C-AAB4-4225-A23D-ECCBF9E0C2DD}">
      <dsp:nvSpPr>
        <dsp:cNvPr id="0" name=""/>
        <dsp:cNvSpPr/>
      </dsp:nvSpPr>
      <dsp:spPr>
        <a:xfrm>
          <a:off x="2261417" y="1638"/>
          <a:ext cx="895413" cy="89541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kern="1200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392547" y="132768"/>
        <a:ext cx="633153" cy="633153"/>
      </dsp:txXfrm>
    </dsp:sp>
    <dsp:sp modelId="{D0468E99-38FB-4B78-BD81-340C38CC2248}">
      <dsp:nvSpPr>
        <dsp:cNvPr id="0" name=""/>
        <dsp:cNvSpPr/>
      </dsp:nvSpPr>
      <dsp:spPr>
        <a:xfrm>
          <a:off x="3618155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sp:txBody>
      <dsp:txXfrm>
        <a:off x="3749285" y="1489506"/>
        <a:ext cx="633153" cy="633153"/>
      </dsp:txXfrm>
    </dsp:sp>
    <dsp:sp modelId="{7E1CC106-F8ED-4C0A-9A27-F8754EFCD5B0}">
      <dsp:nvSpPr>
        <dsp:cNvPr id="0" name=""/>
        <dsp:cNvSpPr/>
      </dsp:nvSpPr>
      <dsp:spPr>
        <a:xfrm>
          <a:off x="2261417" y="2715114"/>
          <a:ext cx="895413" cy="895413"/>
        </a:xfrm>
        <a:prstGeom prst="ellipse">
          <a:avLst/>
        </a:prstGeom>
        <a:solidFill>
          <a:srgbClr val="884065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sp:txBody>
      <dsp:txXfrm>
        <a:off x="2392547" y="2846244"/>
        <a:ext cx="633153" cy="633153"/>
      </dsp:txXfrm>
    </dsp:sp>
    <dsp:sp modelId="{98AF6612-8BEA-47DD-A1AC-093CE816D352}">
      <dsp:nvSpPr>
        <dsp:cNvPr id="0" name=""/>
        <dsp:cNvSpPr/>
      </dsp:nvSpPr>
      <dsp:spPr>
        <a:xfrm>
          <a:off x="904679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sp:txBody>
      <dsp:txXfrm>
        <a:off x="1035809" y="1489506"/>
        <a:ext cx="633153" cy="633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731A-9E7D-481E-A8AA-D10986953D07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8FA6-BDC5-421E-8F4C-8655FCAC5A15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B13AB-D389-495A-B7F3-0855D7C2596A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DA7E-B4B8-451B-940B-A1D9C74D299B}">
      <dsp:nvSpPr>
        <dsp:cNvPr id="0" name=""/>
        <dsp:cNvSpPr/>
      </dsp:nvSpPr>
      <dsp:spPr>
        <a:xfrm>
          <a:off x="1320151" y="417110"/>
          <a:ext cx="2777944" cy="277794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BF9DAD"/>
        </a:solidFill>
        <a:ln>
          <a:solidFill>
            <a:srgbClr val="88406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8C4F8-C7C9-4407-9481-8277255AFBFC}">
      <dsp:nvSpPr>
        <dsp:cNvPr id="0" name=""/>
        <dsp:cNvSpPr/>
      </dsp:nvSpPr>
      <dsp:spPr>
        <a:xfrm>
          <a:off x="2069543" y="1166502"/>
          <a:ext cx="1279161" cy="1279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b="1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256872" y="1353831"/>
        <a:ext cx="904503" cy="904503"/>
      </dsp:txXfrm>
    </dsp:sp>
    <dsp:sp modelId="{3C05813C-AAB4-4225-A23D-ECCBF9E0C2DD}">
      <dsp:nvSpPr>
        <dsp:cNvPr id="0" name=""/>
        <dsp:cNvSpPr/>
      </dsp:nvSpPr>
      <dsp:spPr>
        <a:xfrm>
          <a:off x="2261417" y="1638"/>
          <a:ext cx="895413" cy="89541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W</a:t>
          </a:r>
          <a:endParaRPr lang="he-IL" sz="1400" b="1" kern="1200" dirty="0">
            <a:solidFill>
              <a:srgbClr val="884065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392547" y="132768"/>
        <a:ext cx="633153" cy="633153"/>
      </dsp:txXfrm>
    </dsp:sp>
    <dsp:sp modelId="{D0468E99-38FB-4B78-BD81-340C38CC2248}">
      <dsp:nvSpPr>
        <dsp:cNvPr id="0" name=""/>
        <dsp:cNvSpPr/>
      </dsp:nvSpPr>
      <dsp:spPr>
        <a:xfrm>
          <a:off x="3618155" y="1358376"/>
          <a:ext cx="895413" cy="89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פלדה</a:t>
          </a:r>
        </a:p>
      </dsp:txBody>
      <dsp:txXfrm>
        <a:off x="3749285" y="1489506"/>
        <a:ext cx="633153" cy="633153"/>
      </dsp:txXfrm>
    </dsp:sp>
    <dsp:sp modelId="{7E1CC106-F8ED-4C0A-9A27-F8754EFCD5B0}">
      <dsp:nvSpPr>
        <dsp:cNvPr id="0" name=""/>
        <dsp:cNvSpPr/>
      </dsp:nvSpPr>
      <dsp:spPr>
        <a:xfrm>
          <a:off x="2261417" y="2715114"/>
          <a:ext cx="895413" cy="89541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rgbClr val="884065"/>
              </a:solidFill>
              <a:latin typeface="Gisha" panose="020B0502040204020203" pitchFamily="34" charset="-79"/>
              <a:cs typeface="Gisha" panose="020B0502040204020203" pitchFamily="34" charset="-79"/>
            </a:rPr>
            <a:t>בטון</a:t>
          </a:r>
        </a:p>
      </dsp:txBody>
      <dsp:txXfrm>
        <a:off x="2392547" y="2846244"/>
        <a:ext cx="633153" cy="633153"/>
      </dsp:txXfrm>
    </dsp:sp>
    <dsp:sp modelId="{98AF6612-8BEA-47DD-A1AC-093CE816D352}">
      <dsp:nvSpPr>
        <dsp:cNvPr id="0" name=""/>
        <dsp:cNvSpPr/>
      </dsp:nvSpPr>
      <dsp:spPr>
        <a:xfrm>
          <a:off x="904679" y="1358376"/>
          <a:ext cx="895413" cy="895413"/>
        </a:xfrm>
        <a:prstGeom prst="ellipse">
          <a:avLst/>
        </a:prstGeom>
        <a:solidFill>
          <a:srgbClr val="884065"/>
        </a:solidFill>
        <a:ln w="25400" cap="flat" cmpd="sng" algn="ctr">
          <a:solidFill>
            <a:srgbClr val="8840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rPr>
            <a:t>כבלים</a:t>
          </a:r>
        </a:p>
      </dsp:txBody>
      <dsp:txXfrm>
        <a:off x="1035809" y="1489506"/>
        <a:ext cx="633153" cy="63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3DF4A48-3258-41FC-A9D8-AD83B62C39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0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0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0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99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4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0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2EB0E-9333-4B93-9C85-6552FEAE0C34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99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9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8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78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4F2AB7-DE31-4CC2-8F13-695E18966E21}" type="slidenum">
              <a:rPr kumimoji="0" lang="he-IL"/>
              <a:pPr eaLnBrk="1" hangingPunct="1"/>
              <a:t>27</a:t>
            </a:fld>
            <a:endParaRPr kumimoji="0"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9A4AE3-ED57-496A-B91A-3DF5608C3F33}" type="slidenum">
              <a:rPr kumimoji="0" lang="he-IL"/>
              <a:pPr eaLnBrk="1" hangingPunct="1"/>
              <a:t>28</a:t>
            </a:fld>
            <a:endParaRPr kumimoji="0"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0577EC-168F-4393-B7D7-EE02644D3E32}" type="slidenum">
              <a:rPr kumimoji="0" lang="he-IL"/>
              <a:pPr eaLnBrk="1" hangingPunct="1"/>
              <a:t>29</a:t>
            </a:fld>
            <a:endParaRPr kumimoji="0"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65DBA3-8A08-44D9-9236-0542451C8A96}" type="slidenum">
              <a:rPr kumimoji="0" lang="he-IL"/>
              <a:pPr eaLnBrk="1" hangingPunct="1"/>
              <a:t>30</a:t>
            </a:fld>
            <a:endParaRPr kumimoji="0"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53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1460CE-B1CF-4E16-B7C8-3754F3AF5EDB}" type="slidenum">
              <a:rPr kumimoji="0" lang="he-IL"/>
              <a:pPr eaLnBrk="1" hangingPunct="1"/>
              <a:t>31</a:t>
            </a:fld>
            <a:endParaRPr kumimoji="0"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9DD0AF-8E38-4B53-B92D-5A43B972B7EB}" type="slidenum">
              <a:rPr kumimoji="0" lang="he-IL"/>
              <a:pPr eaLnBrk="1" hangingPunct="1"/>
              <a:t>32</a:t>
            </a:fld>
            <a:endParaRPr kumimoji="0"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F16034-B33D-4163-8582-216C25C89CB5}" type="slidenum">
              <a:rPr kumimoji="0" lang="he-IL"/>
              <a:pPr eaLnBrk="1" hangingPunct="1"/>
              <a:t>33</a:t>
            </a:fld>
            <a:endParaRPr kumimoji="0"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081CA7-EE1F-4731-8C55-ED7AEDD861E5}" type="slidenum">
              <a:rPr kumimoji="0" lang="he-IL"/>
              <a:pPr eaLnBrk="1" hangingPunct="1"/>
              <a:t>34</a:t>
            </a:fld>
            <a:endParaRPr kumimoji="0"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672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הפנה את השאלה למשתתפים</a:t>
            </a:r>
            <a:r>
              <a:rPr lang="he-IL" baseline="0" dirty="0"/>
              <a:t> לפני מעבר לשקף הבא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213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baseline="0" dirty="0"/>
              <a:t>לציין בעל פה שהתכנון הגיאומטרי של הכביש כולל גם קטעים ישרים וגם עקומות ("רדיוסים").</a:t>
            </a:r>
          </a:p>
          <a:p>
            <a:r>
              <a:rPr lang="he-IL" b="0" baseline="0" dirty="0"/>
              <a:t>זה נכון גם </a:t>
            </a:r>
            <a:r>
              <a:rPr lang="he-IL" b="0" baseline="0" dirty="0" err="1"/>
              <a:t>במימד</a:t>
            </a:r>
            <a:r>
              <a:rPr lang="he-IL" b="0" baseline="0" dirty="0"/>
              <a:t> אופקי (כלומר כשמסתכלים על הכביש מלמעלה ממעוף ציפור) – לזה קוראים תכנון תוואי אופקי וגם </a:t>
            </a:r>
            <a:r>
              <a:rPr lang="he-IL" b="0" baseline="0" dirty="0" err="1"/>
              <a:t>במימד</a:t>
            </a:r>
            <a:r>
              <a:rPr lang="he-IL" b="0" baseline="0" dirty="0"/>
              <a:t> האנכי (התמונה שהיינו רואים מהצד לו היינו "חותכים" את הכביש כמו פרוסת עוגה) -0 לזה קוראים תכנון </a:t>
            </a:r>
            <a:r>
              <a:rPr lang="he-IL" b="0" baseline="0" dirty="0" err="1"/>
              <a:t>תואי</a:t>
            </a:r>
            <a:r>
              <a:rPr lang="he-IL" b="0" baseline="0" dirty="0"/>
              <a:t> אנכי.    </a:t>
            </a:r>
            <a:endParaRPr lang="he-IL" b="0" dirty="0"/>
          </a:p>
          <a:p>
            <a:r>
              <a:rPr lang="he-IL" b="0" baseline="0" dirty="0"/>
              <a:t>שיפועים הם </a:t>
            </a:r>
            <a:r>
              <a:rPr lang="he-IL" b="0" u="sng" baseline="0" dirty="0"/>
              <a:t>חלק</a:t>
            </a:r>
            <a:r>
              <a:rPr lang="he-IL" b="0" baseline="0" dirty="0"/>
              <a:t> </a:t>
            </a:r>
            <a:r>
              <a:rPr lang="he-IL" b="0" baseline="0" dirty="0" err="1"/>
              <a:t>מהתואי</a:t>
            </a:r>
            <a:r>
              <a:rPr lang="he-IL" b="0" baseline="0" dirty="0"/>
              <a:t> האופקי וגם האנכי </a:t>
            </a:r>
          </a:p>
          <a:p>
            <a:r>
              <a:rPr lang="he-IL" b="0" baseline="0" dirty="0"/>
              <a:t>אבל הם לא כל מרכיבי </a:t>
            </a:r>
            <a:r>
              <a:rPr lang="he-IL" b="0" baseline="0" dirty="0" err="1"/>
              <a:t>התואי</a:t>
            </a:r>
            <a:r>
              <a:rPr lang="he-IL" b="0" baseline="0" dirty="0"/>
              <a:t> – יש גם עקומות ("רדיוסים")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419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הפנה את השאלה למשתתפים</a:t>
            </a:r>
            <a:r>
              <a:rPr lang="he-IL" baseline="0" dirty="0"/>
              <a:t> לפני מעבר לשקף הבא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304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0" u="sng" dirty="0"/>
              <a:t>הדגש בעל פה</a:t>
            </a:r>
            <a:r>
              <a:rPr lang="he-IL" b="0" u="none" dirty="0"/>
              <a:t>: אם בשקפים הקודמים דברנו על שיפועים כדאי לציין שעכשיו עברנו לדבר על עקומות </a:t>
            </a:r>
          </a:p>
          <a:p>
            <a:endParaRPr lang="he-IL" b="1" u="none" dirty="0"/>
          </a:p>
          <a:p>
            <a:r>
              <a:rPr lang="he-IL" b="1" u="sng" dirty="0"/>
              <a:t>יש</a:t>
            </a:r>
            <a:r>
              <a:rPr lang="he-IL" b="1" u="sng" baseline="0" dirty="0"/>
              <a:t> להסביר על פה</a:t>
            </a:r>
            <a:r>
              <a:rPr lang="he-IL" b="1" u="sng" dirty="0"/>
              <a:t>:</a:t>
            </a:r>
            <a:r>
              <a:rPr lang="en-US" b="1" u="sng" dirty="0"/>
              <a:t> </a:t>
            </a:r>
            <a:endParaRPr lang="he-IL" b="1" u="sng" dirty="0"/>
          </a:p>
          <a:p>
            <a:r>
              <a:rPr lang="he-IL" b="1" u="sng" baseline="0" dirty="0"/>
              <a:t>שכשנוסעים בעקום אופקי יש כוח צנטריפוגלי שזורק אותנו ממרכז העקומה בה אנו נוסעים החוצה – ולכן כדי שלא נעוף מהכביש אנחנו נעזרים בתכנון דרכים בשני כוחות שמנטרלים כוח זה:</a:t>
            </a:r>
          </a:p>
          <a:p>
            <a:r>
              <a:rPr lang="he-IL" b="1" u="sng" baseline="0" dirty="0"/>
              <a:t>ראשית החיכוך שפועלך בין גלגלי הרכב למיסעת הכביש – והשני – השיפוע לרוחב שגורם להיווצרות כוח שמכוון למרכז . </a:t>
            </a:r>
          </a:p>
          <a:p>
            <a:r>
              <a:rPr lang="he-IL" b="1" u="sng" baseline="0" dirty="0"/>
              <a:t>דוגמא קיצונית אפשר למצוא במרוצי מכוניות – שם לפעמים השיפועים עם הרדיוסים מאוד קיצוניים בגלל המהירויות הגבוהות</a:t>
            </a:r>
          </a:p>
          <a:p>
            <a:endParaRPr lang="he-IL" b="1" u="sng" baseline="0" dirty="0"/>
          </a:p>
          <a:p>
            <a:endParaRPr lang="he-IL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937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צריך לרשום  שיפוע </a:t>
            </a:r>
            <a:r>
              <a:rPr lang="he-IL" b="1" u="sng" dirty="0" err="1"/>
              <a:t>צידי</a:t>
            </a:r>
            <a:r>
              <a:rPr lang="he-IL" b="1" u="sng" dirty="0"/>
              <a:t> "נורמלי </a:t>
            </a:r>
          </a:p>
          <a:p>
            <a:r>
              <a:rPr lang="he-IL" b="1" u="sng" dirty="0"/>
              <a:t>יש</a:t>
            </a:r>
            <a:r>
              <a:rPr lang="he-IL" b="1" u="sng" baseline="0" dirty="0"/>
              <a:t> סרטונים למצגת (הקבצים ענקיים 670 מגה)</a:t>
            </a:r>
            <a:endParaRPr lang="en-US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12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1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להוסיף בעל פה - למה </a:t>
            </a:r>
            <a:r>
              <a:rPr lang="he-IL" dirty="0" err="1"/>
              <a:t>קלוטואידה</a:t>
            </a:r>
            <a:r>
              <a:rPr lang="he-IL" dirty="0"/>
              <a:t>?</a:t>
            </a:r>
          </a:p>
          <a:p>
            <a:r>
              <a:rPr lang="he-IL" dirty="0"/>
              <a:t>זו הצורה </a:t>
            </a:r>
            <a:r>
              <a:rPr lang="he-IL" sz="1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הקרובה ביותר אל המסלול הטבעי שמבצע הרכב במעבר מקטע ישר לקטע מעגלי במהירות קבועה וקצב קבוע לסיבוב ההגה.</a:t>
            </a:r>
          </a:p>
          <a:p>
            <a:endParaRPr lang="he-IL" sz="1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9859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286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8581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6962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u="sng" dirty="0"/>
              <a:t>ריהוט הדרך – כל המרכיבים שנמצאים </a:t>
            </a:r>
            <a:r>
              <a:rPr lang="he-IL" b="1" u="sng" dirty="0" err="1"/>
              <a:t>בצידי</a:t>
            </a:r>
            <a:r>
              <a:rPr lang="he-IL" b="1" u="sng" dirty="0"/>
              <a:t> הדרך (ברובם) ושמטרתם לשפר את הבטיחות ויכולת ההתמצאות שלנו בעת הנסיעה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3136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הפנה את השאלה למשתתפים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814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511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01930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להכין</a:t>
            </a:r>
            <a:r>
              <a:rPr lang="he-IL" baseline="0" dirty="0"/>
              <a:t> מראש ולהקרין סרטון.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7571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הפנה את השאלה למשתתפים</a:t>
            </a:r>
            <a:r>
              <a:rPr lang="he-IL" baseline="0" dirty="0"/>
              <a:t> לפני מעבר לשקף הבא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94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75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u="sng" baseline="0" dirty="0"/>
          </a:p>
          <a:p>
            <a:endParaRPr lang="he-IL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199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53597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48154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6074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180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99812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56348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8006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42449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לתת למשתתפים "לזרוק"</a:t>
            </a:r>
            <a:r>
              <a:rPr lang="he-IL" baseline="0" dirty="0"/>
              <a:t> מספרים ולאחר מכן </a:t>
            </a:r>
            <a:r>
              <a:rPr lang="he-IL" baseline="0"/>
              <a:t>לשתף בתשובה</a:t>
            </a:r>
            <a:r>
              <a:rPr lang="he-IL" baseline="0" dirty="0"/>
              <a:t>:</a:t>
            </a:r>
          </a:p>
          <a:p>
            <a:r>
              <a:rPr lang="he-IL" baseline="0" dirty="0"/>
              <a:t>85000 נקודות מאור.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05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88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להכין ולהקרין סרטון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326FA-92DD-429E-BEC4-4AB8F79F0A9F}" type="slidenum">
              <a:rPr lang="he-IL" smtClean="0"/>
              <a:t>75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6588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24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7987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78BEB-5350-44CE-8936-7D5FDBDE1907}" type="slidenum">
              <a:rPr lang="he-IL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3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F4A48-3258-41FC-A9D8-AD83B62C3909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ublicdomainpictures.net/pictures/90000/nahled/the-road-ahe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 userDrawn="1"/>
        </p:nvSpPr>
        <p:spPr>
          <a:xfrm>
            <a:off x="301537" y="140395"/>
            <a:ext cx="8561835" cy="6408000"/>
          </a:xfrm>
          <a:prstGeom prst="roundRect">
            <a:avLst>
              <a:gd name="adj" fmla="val 7239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742950" marR="0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1143000" marR="0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3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לחץ כדי לערוך סגנונות טקסט של תבנית בסיס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שנייה</a:t>
            </a:r>
          </a:p>
          <a:p>
            <a:pPr marL="1143000" marR="0" lvl="2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שלישית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8DC8-BF33-4681-B419-B8913903CF53}" type="datetimeFigureOut">
              <a:rPr lang="he-IL" smtClean="0"/>
              <a:t>כ"ב/סיון/תשפ"ב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B439-0548-4A75-BBB1-D5CDE7782D3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268589"/>
            <a:ext cx="788669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cxnSp>
        <p:nvCxnSpPr>
          <p:cNvPr id="18" name="מחבר ישר 17"/>
          <p:cNvCxnSpPr/>
          <p:nvPr userDrawn="1"/>
        </p:nvCxnSpPr>
        <p:spPr>
          <a:xfrm>
            <a:off x="628650" y="713870"/>
            <a:ext cx="78866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ublicdomainpictures.net/pictures/90000/nahled/the-road-ahe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 userDrawn="1"/>
        </p:nvSpPr>
        <p:spPr>
          <a:xfrm>
            <a:off x="301537" y="140395"/>
            <a:ext cx="8561835" cy="6408000"/>
          </a:xfrm>
          <a:prstGeom prst="roundRect">
            <a:avLst>
              <a:gd name="adj" fmla="val 7239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742950" marR="0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1143000" marR="0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3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לחץ כדי לערוך סגנונות טקסט של תבנית בסיס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שנייה</a:t>
            </a:r>
          </a:p>
          <a:p>
            <a:pPr marL="1143000" marR="0" lvl="2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שלישית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8DC8-BF33-4681-B419-B8913903CF53}" type="datetimeFigureOut">
              <a:rPr lang="he-IL" smtClean="0"/>
              <a:t>כ"ב/סיון/תשפ"ב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B439-0548-4A75-BBB1-D5CDE7782D3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5530" y="173053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4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ublicdomainpictures.net/pictures/90000/nahled/the-road-ahe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 userDrawn="1"/>
        </p:nvSpPr>
        <p:spPr>
          <a:xfrm>
            <a:off x="301537" y="140395"/>
            <a:ext cx="8561835" cy="6408000"/>
          </a:xfrm>
          <a:prstGeom prst="roundRect">
            <a:avLst>
              <a:gd name="adj" fmla="val 7239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742950" marR="0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1143000" marR="0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3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לחץ כדי לערוך סגנונות טקסט של תבנית בסיס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שנייה</a:t>
            </a:r>
          </a:p>
          <a:p>
            <a:pPr marL="1143000" marR="0" lvl="2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שלישית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8DC8-BF33-4681-B419-B8913903CF53}" type="datetimeFigureOut">
              <a:rPr lang="he-IL" smtClean="0"/>
              <a:t>כ"ב/סיון/תשפ"ב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B439-0548-4A75-BBB1-D5CDE7782D3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268589"/>
            <a:ext cx="788669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cxnSp>
        <p:nvCxnSpPr>
          <p:cNvPr id="18" name="מחבר ישר 17"/>
          <p:cNvCxnSpPr/>
          <p:nvPr userDrawn="1"/>
        </p:nvCxnSpPr>
        <p:spPr>
          <a:xfrm>
            <a:off x="628650" y="713870"/>
            <a:ext cx="788669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8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742950" marR="0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1143000" marR="0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2"/>
              </a:buBlip>
              <a:tabLst/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3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לחץ כדי לערוך סגנונות טקסט של תבנית בסיס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שנייה</a:t>
            </a:r>
          </a:p>
          <a:p>
            <a:pPr marL="1143000" marR="0" lvl="2" indent="-2286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20000"/>
                  <a:lumOff val="80000"/>
                </a:srgbClr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Arial" panose="020B0604020202020204" pitchFamily="34" charset="0"/>
              </a:rPr>
              <a:t>רמה שלישית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8DC8-BF33-4681-B419-B8913903CF53}" type="datetimeFigureOut">
              <a:rPr lang="he-IL" smtClean="0"/>
              <a:t>כ"ב/סיון/תשפ"ב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B439-0548-4A75-BBB1-D5CDE7782D3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8553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5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588001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9256612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2841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0275592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751236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797972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50160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20507"/>
      </p:ext>
    </p:extLst>
  </p:cSld>
  <p:clrMapOvr>
    <a:masterClrMapping/>
  </p:clrMapOvr>
  <p:transition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652660"/>
      </p:ext>
    </p:extLst>
  </p:cSld>
  <p:clrMapOvr>
    <a:masterClrMapping/>
  </p:clrMapOvr>
  <p:transition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868831"/>
      </p:ext>
    </p:extLst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356135"/>
      </p:ext>
    </p:extLst>
  </p:cSld>
  <p:clrMapOvr>
    <a:masterClrMapping/>
  </p:clrMapOvr>
  <p:transition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4795710"/>
      </p:ext>
    </p:extLst>
  </p:cSld>
  <p:clrMapOvr>
    <a:masterClrMapping/>
  </p:clrMapOvr>
  <p:transition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14B966-0A43-40DB-821A-42DA006C3105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6" r:id="rId13"/>
    <p:sldLayoutId id="2147483677" r:id="rId14"/>
    <p:sldLayoutId id="2147483678" r:id="rId15"/>
    <p:sldLayoutId id="2147483679" r:id="rId16"/>
  </p:sldLayoutIdLst>
  <p:transition>
    <p:randomBar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41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randomBar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ehira%20flowing0001.avi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reeway-heavy%20traffic.av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e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3608" y="556037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מטרות ההרצאה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99C34F-4C07-4C2F-AE5F-67DCDAD2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404813"/>
            <a:ext cx="84963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e-IL" altLang="he-IL" sz="3600" b="1" u="sng" kern="0">
                <a:cs typeface="David" panose="020E0502060401010101" pitchFamily="34" charset="-79"/>
              </a:rPr>
              <a:t>מבוא לתכנון-מושגי יסוד בתכן גיאומטרי</a:t>
            </a:r>
            <a:endParaRPr lang="en-US" altLang="he-IL" sz="3600" b="1" kern="0" dirty="0">
              <a:cs typeface="David" panose="020E0502060401010101" pitchFamily="34" charset="-79"/>
            </a:endParaRPr>
          </a:p>
        </p:txBody>
      </p:sp>
      <p:pic>
        <p:nvPicPr>
          <p:cNvPr id="8" name="תמונה 5" descr="highway from above_0.jpg">
            <a:extLst>
              <a:ext uri="{FF2B5EF4-FFF2-40B4-BE49-F238E27FC236}">
                <a16:creationId xmlns:a16="http://schemas.microsoft.com/office/drawing/2014/main" id="{AC7EEEA5-BD50-467D-9813-141ECE69E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1" y="1680501"/>
            <a:ext cx="66325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26883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63925" y="1127424"/>
            <a:ext cx="68766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e-IL" b="1" u="sng" dirty="0" err="1">
                <a:solidFill>
                  <a:srgbClr val="006699"/>
                </a:solidFill>
              </a:rPr>
              <a:t>יר"מ</a:t>
            </a:r>
            <a:r>
              <a:rPr lang="he-IL" u="sng" dirty="0">
                <a:solidFill>
                  <a:srgbClr val="006699"/>
                </a:solidFill>
              </a:rPr>
              <a:t> (יחידת רכב מושווה) (</a:t>
            </a:r>
            <a:r>
              <a:rPr lang="en-US" u="sng" dirty="0">
                <a:solidFill>
                  <a:srgbClr val="006699"/>
                </a:solidFill>
              </a:rPr>
              <a:t>PCE – PASSENGER CAR EQUIVALENT</a:t>
            </a:r>
            <a:r>
              <a:rPr lang="he-IL" u="sng" dirty="0">
                <a:solidFill>
                  <a:srgbClr val="006699"/>
                </a:solidFill>
              </a:rPr>
              <a:t>)</a:t>
            </a:r>
            <a:endParaRPr lang="en-US" dirty="0">
              <a:solidFill>
                <a:srgbClr val="006699"/>
              </a:solidFill>
            </a:endParaRPr>
          </a:p>
          <a:p>
            <a:r>
              <a:rPr lang="he-IL" dirty="0">
                <a:solidFill>
                  <a:srgbClr val="006699"/>
                </a:solidFill>
              </a:rPr>
              <a:t>מקדם המתרגם תנועה מעורבת לנפח שווה ערך של כלי רכב פרטיים.</a:t>
            </a:r>
          </a:p>
          <a:p>
            <a:r>
              <a:rPr lang="he-IL" u="sng" dirty="0">
                <a:solidFill>
                  <a:srgbClr val="FF0000"/>
                </a:solidFill>
              </a:rPr>
              <a:t>לצרכי תכנון תנועה נפח התנועה נמדד תמיד ביחידות של </a:t>
            </a:r>
            <a:r>
              <a:rPr lang="he-IL" u="sng" dirty="0" err="1">
                <a:solidFill>
                  <a:srgbClr val="FF0000"/>
                </a:solidFill>
              </a:rPr>
              <a:t>יר"מ</a:t>
            </a:r>
            <a:r>
              <a:rPr lang="he-IL" u="sng" dirty="0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10243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הגדרה: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he-IL" sz="3500" b="1" dirty="0" err="1">
                <a:solidFill>
                  <a:schemeClr val="bg1"/>
                </a:solidFill>
              </a:rPr>
              <a:t>יר"מ</a:t>
            </a:r>
            <a:endParaRPr lang="he-IL" u="sng" dirty="0">
              <a:solidFill>
                <a:schemeClr val="bg1"/>
              </a:solidFill>
            </a:endParaRPr>
          </a:p>
        </p:txBody>
      </p:sp>
      <p:pic>
        <p:nvPicPr>
          <p:cNvPr id="10245" name="Picture 5" descr="ca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5681663"/>
            <a:ext cx="9271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ca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713" y="5610225"/>
            <a:ext cx="927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6572250" y="5610225"/>
            <a:ext cx="642938" cy="642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Equal 8"/>
          <p:cNvSpPr/>
          <p:nvPr/>
        </p:nvSpPr>
        <p:spPr>
          <a:xfrm>
            <a:off x="4643438" y="5702300"/>
            <a:ext cx="857250" cy="4286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chemeClr val="tx1"/>
              </a:solidFill>
            </a:endParaRPr>
          </a:p>
        </p:txBody>
      </p:sp>
      <p:pic>
        <p:nvPicPr>
          <p:cNvPr id="10249" name="Picture 11" descr="משאית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324350"/>
            <a:ext cx="20002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ca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25" y="4402138"/>
            <a:ext cx="9271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car1.jpg"/>
          <p:cNvPicPr>
            <a:picLocks noChangeAspect="1"/>
          </p:cNvPicPr>
          <p:nvPr/>
        </p:nvPicPr>
        <p:blipFill>
          <a:blip r:embed="rId3" cstate="print"/>
          <a:srcRect l="25533"/>
          <a:stretch>
            <a:fillRect/>
          </a:stretch>
        </p:blipFill>
        <p:spPr bwMode="auto">
          <a:xfrm>
            <a:off x="5795963" y="4402138"/>
            <a:ext cx="690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us 14"/>
          <p:cNvSpPr/>
          <p:nvPr/>
        </p:nvSpPr>
        <p:spPr>
          <a:xfrm>
            <a:off x="6557963" y="4402138"/>
            <a:ext cx="642937" cy="6429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Equal 15"/>
          <p:cNvSpPr/>
          <p:nvPr/>
        </p:nvSpPr>
        <p:spPr>
          <a:xfrm>
            <a:off x="4643438" y="4502150"/>
            <a:ext cx="857250" cy="4286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chemeClr val="tx1"/>
              </a:solidFill>
            </a:endParaRPr>
          </a:p>
        </p:txBody>
      </p:sp>
      <p:pic>
        <p:nvPicPr>
          <p:cNvPr id="10254" name="Picture 16" descr="ca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382963"/>
            <a:ext cx="928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7" descr="car1.jpg"/>
          <p:cNvPicPr>
            <a:picLocks noChangeAspect="1"/>
          </p:cNvPicPr>
          <p:nvPr/>
        </p:nvPicPr>
        <p:blipFill>
          <a:blip r:embed="rId3" cstate="print"/>
          <a:srcRect l="46107" r="-7700" b="-11113"/>
          <a:stretch>
            <a:fillRect/>
          </a:stretch>
        </p:blipFill>
        <p:spPr bwMode="auto">
          <a:xfrm>
            <a:off x="7643813" y="242887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qual 18"/>
          <p:cNvSpPr/>
          <p:nvPr/>
        </p:nvSpPr>
        <p:spPr>
          <a:xfrm>
            <a:off x="6429375" y="2500313"/>
            <a:ext cx="857250" cy="4286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chemeClr val="tx1"/>
              </a:solidFill>
            </a:endParaRPr>
          </a:p>
        </p:txBody>
      </p:sp>
      <p:pic>
        <p:nvPicPr>
          <p:cNvPr id="10257" name="Picture 19" descr="bik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363" y="2357438"/>
            <a:ext cx="9826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תמונה 19" descr="white_bu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156075"/>
            <a:ext cx="190976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00188" y="1370013"/>
            <a:ext cx="717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e-IL" b="1" u="sng" dirty="0">
                <a:solidFill>
                  <a:srgbClr val="006699"/>
                </a:solidFill>
              </a:rPr>
              <a:t>רמת שירות (</a:t>
            </a:r>
            <a:r>
              <a:rPr lang="en-US" b="1" u="sng" dirty="0">
                <a:solidFill>
                  <a:srgbClr val="006699"/>
                </a:solidFill>
              </a:rPr>
              <a:t>LEVEL OF SERVICE </a:t>
            </a:r>
            <a:r>
              <a:rPr lang="he-IL" b="1" u="sng" dirty="0">
                <a:solidFill>
                  <a:srgbClr val="006699"/>
                </a:solidFill>
              </a:rPr>
              <a:t>- </a:t>
            </a:r>
            <a:r>
              <a:rPr lang="en-US" b="1" u="sng" dirty="0">
                <a:solidFill>
                  <a:srgbClr val="006699"/>
                </a:solidFill>
              </a:rPr>
              <a:t>LOS</a:t>
            </a:r>
            <a:r>
              <a:rPr lang="he-IL" b="1" u="sng" dirty="0">
                <a:solidFill>
                  <a:srgbClr val="006699"/>
                </a:solidFill>
              </a:rPr>
              <a:t>)</a:t>
            </a:r>
            <a:endParaRPr lang="he-IL" b="1" dirty="0">
              <a:solidFill>
                <a:srgbClr val="006699"/>
              </a:solidFill>
            </a:endParaRPr>
          </a:p>
          <a:p>
            <a:pPr marL="342900" indent="-342900" algn="ctr"/>
            <a:r>
              <a:rPr lang="he-IL" b="1" dirty="0">
                <a:solidFill>
                  <a:srgbClr val="006699"/>
                </a:solidFill>
              </a:rPr>
              <a:t>מדד איכותי המתאר את התנאים התפעוליים בזרם התנועה כתוצאה מהשפעות של מספר גורמים סביבתיים, תנועתיים </a:t>
            </a:r>
            <a:r>
              <a:rPr lang="he-IL" b="1" dirty="0" err="1">
                <a:solidFill>
                  <a:srgbClr val="006699"/>
                </a:solidFill>
              </a:rPr>
              <a:t>וגאומטריים</a:t>
            </a:r>
            <a:r>
              <a:rPr lang="he-IL" b="1" dirty="0">
                <a:solidFill>
                  <a:srgbClr val="006699"/>
                </a:solidFill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0892" y="2428868"/>
            <a:ext cx="1214446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75" y="2630488"/>
            <a:ext cx="5214938" cy="646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he-IL" dirty="0">
                <a:solidFill>
                  <a:schemeClr val="bg1"/>
                </a:solidFill>
              </a:rPr>
              <a:t>זרימה חופשית, המשתמשים בדרך אינם מושפעים מנוכחות של משתמשים אחרים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1115616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הגדרה: רמות שירות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4319604"/>
            <a:ext cx="121444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28875" y="4521200"/>
            <a:ext cx="5214938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he-IL" dirty="0">
                <a:solidFill>
                  <a:schemeClr val="bg1"/>
                </a:solidFill>
              </a:rPr>
              <a:t>זרימה יציבה, נוכחות משתמשי אחרים מתחילה להיות מורגשת</a:t>
            </a:r>
          </a:p>
        </p:txBody>
      </p:sp>
      <p:pic>
        <p:nvPicPr>
          <p:cNvPr id="11273" name="Picture 42" descr="A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214563"/>
            <a:ext cx="21304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3" descr="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19588"/>
            <a:ext cx="39004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7784" y="3645024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5" action="ppaction://hlinkfile"/>
              </a:rPr>
              <a:t>סרטון המראה רמת שירות </a:t>
            </a:r>
            <a:r>
              <a:rPr lang="en-US" dirty="0">
                <a:hlinkClick r:id="rId5" action="ppaction://hlinkfile"/>
              </a:rPr>
              <a:t>A </a:t>
            </a:r>
            <a:endParaRPr lang="he-IL" dirty="0"/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00188" y="1370013"/>
            <a:ext cx="717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e-IL" b="1" u="sng">
                <a:solidFill>
                  <a:srgbClr val="006699"/>
                </a:solidFill>
              </a:rPr>
              <a:t>רמת שירות (</a:t>
            </a:r>
            <a:r>
              <a:rPr lang="en-US" b="1" u="sng">
                <a:solidFill>
                  <a:srgbClr val="006699"/>
                </a:solidFill>
              </a:rPr>
              <a:t>LEVEL OF SERVICE </a:t>
            </a:r>
            <a:r>
              <a:rPr lang="he-IL" b="1" u="sng">
                <a:solidFill>
                  <a:srgbClr val="006699"/>
                </a:solidFill>
              </a:rPr>
              <a:t>- </a:t>
            </a:r>
            <a:r>
              <a:rPr lang="en-US" b="1" u="sng">
                <a:solidFill>
                  <a:srgbClr val="006699"/>
                </a:solidFill>
              </a:rPr>
              <a:t>LOS</a:t>
            </a:r>
            <a:r>
              <a:rPr lang="he-IL" b="1" u="sng">
                <a:solidFill>
                  <a:srgbClr val="006699"/>
                </a:solidFill>
              </a:rPr>
              <a:t>)</a:t>
            </a:r>
            <a:endParaRPr lang="he-IL" b="1">
              <a:solidFill>
                <a:srgbClr val="006699"/>
              </a:solidFill>
            </a:endParaRPr>
          </a:p>
          <a:p>
            <a:pPr marL="342900" indent="-342900" algn="ctr"/>
            <a:r>
              <a:rPr lang="he-IL" b="1">
                <a:solidFill>
                  <a:srgbClr val="006699"/>
                </a:solidFill>
              </a:rPr>
              <a:t>מדד איכותי המתאר את התנאים התפעוליים בזרם התנועה כתוצאה מהשפעות של מספר גורמים סביבתיים, תנועתיים וגאומטריים.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0892" y="2428868"/>
            <a:ext cx="121444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28875" y="2630488"/>
            <a:ext cx="5214938" cy="923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he-IL" dirty="0">
                <a:solidFill>
                  <a:schemeClr val="bg1"/>
                </a:solidFill>
              </a:rPr>
              <a:t>זרימה יציבה. התנהגות משתמשים בדרך מושפעת באופן ניכר מאטראקציות עם זרם התנועה. הנהג אינו חופשי לבחור את מהירות נסיעתו ואת מיקומו בזרם התנועה</a:t>
            </a:r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>
                <a:solidFill>
                  <a:schemeClr val="bg1"/>
                </a:solidFill>
              </a:rPr>
              <a:t>הגדרות</a:t>
            </a:r>
            <a:r>
              <a:rPr lang="en-US" sz="3500" b="1">
                <a:solidFill>
                  <a:schemeClr val="bg1"/>
                </a:solidFill>
              </a:rPr>
              <a:t> </a:t>
            </a:r>
            <a:endParaRPr lang="he-IL" u="sng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4319604"/>
            <a:ext cx="1214446" cy="707886"/>
          </a:xfrm>
          <a:prstGeom prst="rect">
            <a:avLst/>
          </a:prstGeom>
          <a:solidFill>
            <a:srgbClr val="33787D"/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96" name="TextBox 41"/>
          <p:cNvSpPr txBox="1">
            <a:spLocks noChangeArrowheads="1"/>
          </p:cNvSpPr>
          <p:nvPr/>
        </p:nvSpPr>
        <p:spPr bwMode="auto">
          <a:xfrm>
            <a:off x="2428875" y="4521200"/>
            <a:ext cx="5214938" cy="647700"/>
          </a:xfrm>
          <a:prstGeom prst="rect">
            <a:avLst/>
          </a:prstGeom>
          <a:solidFill>
            <a:srgbClr val="3378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זרימה יציבה אך צפופה האפשרות לבחור את מהירות הנסיעה ומיקום בזרם התנועה מוגבלת מאוד</a:t>
            </a:r>
          </a:p>
        </p:txBody>
      </p:sp>
      <p:pic>
        <p:nvPicPr>
          <p:cNvPr id="12297" name="Picture 10" descr="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000375"/>
            <a:ext cx="30956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929188"/>
            <a:ext cx="30003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00188" y="1370013"/>
            <a:ext cx="7175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he-IL" b="1" u="sng">
                <a:solidFill>
                  <a:srgbClr val="006699"/>
                </a:solidFill>
              </a:rPr>
              <a:t>רמת שירות (</a:t>
            </a:r>
            <a:r>
              <a:rPr lang="en-US" b="1" u="sng">
                <a:solidFill>
                  <a:srgbClr val="006699"/>
                </a:solidFill>
              </a:rPr>
              <a:t>LEVEL OF SERVICE </a:t>
            </a:r>
            <a:r>
              <a:rPr lang="he-IL" b="1" u="sng">
                <a:solidFill>
                  <a:srgbClr val="006699"/>
                </a:solidFill>
              </a:rPr>
              <a:t>- </a:t>
            </a:r>
            <a:r>
              <a:rPr lang="en-US" b="1" u="sng">
                <a:solidFill>
                  <a:srgbClr val="006699"/>
                </a:solidFill>
              </a:rPr>
              <a:t>LOS</a:t>
            </a:r>
            <a:r>
              <a:rPr lang="he-IL" b="1" u="sng">
                <a:solidFill>
                  <a:srgbClr val="006699"/>
                </a:solidFill>
              </a:rPr>
              <a:t>)</a:t>
            </a:r>
            <a:endParaRPr lang="he-IL" b="1">
              <a:solidFill>
                <a:srgbClr val="006699"/>
              </a:solidFill>
            </a:endParaRPr>
          </a:p>
          <a:p>
            <a:pPr marL="342900" indent="-342900" algn="ctr"/>
            <a:r>
              <a:rPr lang="he-IL" b="1">
                <a:solidFill>
                  <a:srgbClr val="006699"/>
                </a:solidFill>
              </a:rPr>
              <a:t>מדד איכותי המתאר את התנאים התפעוליים בזרם התנועה כתוצאה מהשפעות של מספר גורמים סביבתיים, תנועתיים וגאומטריים.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0892" y="2428868"/>
            <a:ext cx="1214446" cy="707886"/>
          </a:xfrm>
          <a:prstGeom prst="rect">
            <a:avLst/>
          </a:prstGeom>
          <a:solidFill>
            <a:srgbClr val="2B6367"/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6" name="TextBox 35"/>
          <p:cNvSpPr txBox="1">
            <a:spLocks noChangeArrowheads="1"/>
          </p:cNvSpPr>
          <p:nvPr/>
        </p:nvSpPr>
        <p:spPr bwMode="auto">
          <a:xfrm>
            <a:off x="1763713" y="2630488"/>
            <a:ext cx="5880100" cy="641350"/>
          </a:xfrm>
          <a:prstGeom prst="rect">
            <a:avLst/>
          </a:prstGeom>
          <a:solidFill>
            <a:srgbClr val="2B636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זרימה צפופה. קרוב למצב של קיבולת. כל התנועה נעה במהירות נמוכה ואחידה. כל הפרעה קלה תגרום לכישלון תפעולי.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he-IL">
              <a:solidFill>
                <a:schemeClr val="bg1"/>
              </a:solidFill>
            </a:endParaRPr>
          </a:p>
        </p:txBody>
      </p:sp>
      <p:sp>
        <p:nvSpPr>
          <p:cNvPr id="13317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הגדרות</a:t>
            </a:r>
            <a:r>
              <a:rPr lang="en-US" sz="3500" b="1" dirty="0">
                <a:solidFill>
                  <a:schemeClr val="bg1"/>
                </a:solidFill>
              </a:rPr>
              <a:t>  </a:t>
            </a:r>
            <a:r>
              <a:rPr lang="he-IL" sz="3500" b="1" dirty="0">
                <a:solidFill>
                  <a:schemeClr val="bg1"/>
                </a:solidFill>
              </a:rPr>
              <a:t>לפי סוגי דרכים: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00892" y="4319604"/>
            <a:ext cx="1214446" cy="707886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8175" y="4521200"/>
            <a:ext cx="5735638" cy="64135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e-IL">
                <a:solidFill>
                  <a:schemeClr val="bg1"/>
                </a:solidFill>
              </a:rPr>
              <a:t>זרימה כפויה, כשל מערכתי. הביקוש למערכת עולה על הקיבולת נוצרים צווארי בקבוק המאופיינים במצבי "עצור סע".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he-IL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645024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 action="ppaction://hlinkfile"/>
              </a:rPr>
              <a:t>סרטון המראה רמת שירות </a:t>
            </a:r>
            <a:r>
              <a:rPr lang="en-US" dirty="0">
                <a:hlinkClick r:id="rId3" action="ppaction://hlinkfile"/>
              </a:rPr>
              <a:t> F</a:t>
            </a:r>
            <a:endParaRPr lang="he-IL" dirty="0"/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2771775" y="549275"/>
            <a:ext cx="5832475" cy="576263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228725" y="428625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סווגי דרכים/סיווג תפעולי (</a:t>
            </a:r>
            <a:r>
              <a:rPr lang="he-IL" sz="2000" b="1" dirty="0">
                <a:solidFill>
                  <a:schemeClr val="bg1"/>
                </a:solidFill>
              </a:rPr>
              <a:t>מושגים</a:t>
            </a:r>
            <a:r>
              <a:rPr lang="he-IL" sz="3500" b="1" dirty="0">
                <a:solidFill>
                  <a:schemeClr val="bg1"/>
                </a:solidFill>
              </a:rPr>
              <a:t>):</a:t>
            </a:r>
            <a:endParaRPr lang="he-IL" u="sng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1" y="1556792"/>
            <a:ext cx="72104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מחבר חץ ישר 2"/>
          <p:cNvCxnSpPr/>
          <p:nvPr/>
        </p:nvCxnSpPr>
        <p:spPr>
          <a:xfrm>
            <a:off x="5796136" y="3356992"/>
            <a:ext cx="0" cy="1224136"/>
          </a:xfrm>
          <a:prstGeom prst="straightConnector1">
            <a:avLst/>
          </a:prstGeom>
          <a:ln w="38100">
            <a:solidFill>
              <a:srgbClr val="0066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5796136" y="1772816"/>
            <a:ext cx="5040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796136" y="1772816"/>
            <a:ext cx="504056" cy="158417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0072" y="1268760"/>
            <a:ext cx="165618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i="1" dirty="0">
                <a:latin typeface="Guttman Yad-Brush" pitchFamily="2" charset="-79"/>
                <a:cs typeface="Guttman Yad-Brush" pitchFamily="2" charset="-79"/>
              </a:rPr>
              <a:t>רוחב מסלול הנסיעה</a:t>
            </a:r>
          </a:p>
        </p:txBody>
      </p:sp>
      <p:cxnSp>
        <p:nvCxnSpPr>
          <p:cNvPr id="15" name="מחבר חץ ישר 14"/>
          <p:cNvCxnSpPr/>
          <p:nvPr/>
        </p:nvCxnSpPr>
        <p:spPr>
          <a:xfrm flipH="1">
            <a:off x="6300192" y="1915091"/>
            <a:ext cx="1008112" cy="1585917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7020272" y="3969060"/>
            <a:ext cx="0" cy="612068"/>
          </a:xfrm>
          <a:prstGeom prst="straightConnector1">
            <a:avLst/>
          </a:prstGeom>
          <a:ln w="28575">
            <a:solidFill>
              <a:srgbClr val="0066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 flipV="1">
            <a:off x="7020272" y="4581128"/>
            <a:ext cx="576064" cy="1214289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62358" y="5795152"/>
            <a:ext cx="237626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13374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>
                <a:latin typeface="Guttman Yad-Brush" pitchFamily="2" charset="-79"/>
                <a:cs typeface="Guttman Yad-Brush" pitchFamily="2" charset="-79"/>
              </a:rPr>
              <a:t>רוחב נתיב הנסיעה</a:t>
            </a:r>
          </a:p>
        </p:txBody>
      </p:sp>
      <p:sp>
        <p:nvSpPr>
          <p:cNvPr id="23" name="אליפסה 22"/>
          <p:cNvSpPr/>
          <p:nvPr/>
        </p:nvSpPr>
        <p:spPr>
          <a:xfrm>
            <a:off x="5508104" y="3356992"/>
            <a:ext cx="540060" cy="129614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6804248" y="3969060"/>
            <a:ext cx="432048" cy="68407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2771775" y="549275"/>
            <a:ext cx="5832475" cy="576263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228725" y="428625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סווגי דרכים/סיווג תפעולי </a:t>
            </a:r>
            <a:r>
              <a:rPr lang="he-IL" sz="3500" b="1" dirty="0">
                <a:solidFill>
                  <a:srgbClr val="FFFFFF"/>
                </a:solidFill>
              </a:rPr>
              <a:t>(</a:t>
            </a:r>
            <a:r>
              <a:rPr lang="he-IL" sz="2000" b="1" dirty="0">
                <a:solidFill>
                  <a:srgbClr val="FFFFFF"/>
                </a:solidFill>
              </a:rPr>
              <a:t>מושגים</a:t>
            </a:r>
            <a:r>
              <a:rPr lang="he-IL" sz="3500" b="1" dirty="0">
                <a:solidFill>
                  <a:srgbClr val="FFFFFF"/>
                </a:solidFill>
              </a:rPr>
              <a:t>): </a:t>
            </a:r>
            <a:r>
              <a:rPr lang="he-IL" sz="3500" b="1" dirty="0">
                <a:solidFill>
                  <a:schemeClr val="bg1"/>
                </a:solidFill>
              </a:rPr>
              <a:t>:</a:t>
            </a:r>
            <a:endParaRPr lang="he-IL" u="sng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527999" cy="524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296988" y="1268413"/>
            <a:ext cx="76327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 u="sng" dirty="0">
                <a:solidFill>
                  <a:srgbClr val="003366"/>
                </a:solidFill>
              </a:rPr>
              <a:t>דרך מהירה</a:t>
            </a:r>
            <a:endParaRPr lang="en-US" sz="2400" b="1" u="sng" dirty="0">
              <a:solidFill>
                <a:srgbClr val="003366"/>
              </a:solidFill>
            </a:endParaRPr>
          </a:p>
          <a:p>
            <a:pPr algn="ctr"/>
            <a:r>
              <a:rPr lang="he-IL" b="1" dirty="0">
                <a:solidFill>
                  <a:srgbClr val="003366"/>
                </a:solidFill>
              </a:rPr>
              <a:t>" דרך המקשרת מוקדי פעילות היוצרים נפחי תנועה גדולים, אשר אוספת תנועה מדרכים ראשיות ואזוריות"</a:t>
            </a:r>
            <a:endParaRPr lang="en-US" b="1" dirty="0">
              <a:solidFill>
                <a:srgbClr val="003366"/>
              </a:solidFill>
            </a:endParaRPr>
          </a:p>
          <a:p>
            <a:pPr algn="ctr"/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2771775" y="549275"/>
            <a:ext cx="5832475" cy="576263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228725" y="428625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סווגי דרכים/סיווג תפעולי:</a:t>
            </a:r>
            <a:endParaRPr lang="he-IL" u="sng" dirty="0">
              <a:solidFill>
                <a:schemeClr val="bg1"/>
              </a:solidFill>
            </a:endParaRPr>
          </a:p>
        </p:txBody>
      </p:sp>
      <p:pic>
        <p:nvPicPr>
          <p:cNvPr id="136203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2276475"/>
            <a:ext cx="48085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0825" y="2492375"/>
            <a:ext cx="5329238" cy="3529013"/>
            <a:chOff x="158" y="1570"/>
            <a:chExt cx="3357" cy="2223"/>
          </a:xfrm>
        </p:grpSpPr>
        <p:pic>
          <p:nvPicPr>
            <p:cNvPr id="14349" name="Picture 16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1570"/>
              <a:ext cx="3341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Rectangle 17"/>
            <p:cNvSpPr>
              <a:spLocks noChangeArrowheads="1"/>
            </p:cNvSpPr>
            <p:nvPr/>
          </p:nvSpPr>
          <p:spPr bwMode="auto">
            <a:xfrm>
              <a:off x="158" y="1570"/>
              <a:ext cx="3357" cy="222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27088" y="2276475"/>
            <a:ext cx="6192837" cy="3960813"/>
            <a:chOff x="612" y="1661"/>
            <a:chExt cx="3765" cy="1905"/>
          </a:xfrm>
        </p:grpSpPr>
        <p:sp>
          <p:nvSpPr>
            <p:cNvPr id="14347" name="Rectangle 20"/>
            <p:cNvSpPr>
              <a:spLocks noChangeArrowheads="1"/>
            </p:cNvSpPr>
            <p:nvPr/>
          </p:nvSpPr>
          <p:spPr bwMode="auto">
            <a:xfrm>
              <a:off x="612" y="1661"/>
              <a:ext cx="3765" cy="1905"/>
            </a:xfrm>
            <a:prstGeom prst="rect">
              <a:avLst/>
            </a:prstGeom>
            <a:solidFill>
              <a:srgbClr val="003366">
                <a:alpha val="65881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348" name="Text Box 21"/>
            <p:cNvSpPr txBox="1">
              <a:spLocks noChangeArrowheads="1"/>
            </p:cNvSpPr>
            <p:nvPr/>
          </p:nvSpPr>
          <p:spPr bwMode="auto">
            <a:xfrm>
              <a:off x="612" y="1797"/>
              <a:ext cx="3674" cy="1629"/>
            </a:xfrm>
            <a:prstGeom prst="rect">
              <a:avLst/>
            </a:prstGeom>
            <a:solidFill>
              <a:schemeClr val="folHlink">
                <a:alpha val="5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1950" indent="-361950">
                <a:buFontTx/>
                <a:buChar char="•"/>
              </a:pPr>
              <a:r>
                <a:rPr lang="he-IL" b="1" dirty="0">
                  <a:solidFill>
                    <a:schemeClr val="bg1"/>
                  </a:solidFill>
                </a:rPr>
                <a:t>"דרך שאיננה עירונית, שסומנה ע"י תמרור 216</a:t>
              </a:r>
            </a:p>
            <a:p>
              <a:pPr marL="361950" indent="-361950">
                <a:buFontTx/>
                <a:buChar char="•"/>
              </a:pPr>
              <a:endParaRPr lang="he-IL" b="1" dirty="0">
                <a:solidFill>
                  <a:schemeClr val="bg1"/>
                </a:solidFill>
              </a:endParaRPr>
            </a:p>
            <a:p>
              <a:pPr marL="361950" indent="-361950">
                <a:buFontTx/>
                <a:buChar char="•"/>
              </a:pPr>
              <a:r>
                <a:rPr lang="he-IL" b="1" dirty="0">
                  <a:solidFill>
                    <a:schemeClr val="bg1"/>
                  </a:solidFill>
                </a:rPr>
                <a:t>שיש בה לפחות שני מסלולים ובכל מסלול לפחות שני נתיבים לאותו כיוון נסיעה.</a:t>
              </a:r>
            </a:p>
            <a:p>
              <a:pPr marL="361950" indent="-361950">
                <a:buFontTx/>
                <a:buChar char="•"/>
              </a:pPr>
              <a:endParaRPr lang="he-IL" b="1" dirty="0">
                <a:solidFill>
                  <a:schemeClr val="bg1"/>
                </a:solidFill>
              </a:endParaRPr>
            </a:p>
            <a:p>
              <a:pPr marL="361950" indent="-361950">
                <a:buFontTx/>
                <a:buChar char="•"/>
              </a:pPr>
              <a:r>
                <a:rPr lang="he-IL" b="1" dirty="0">
                  <a:solidFill>
                    <a:schemeClr val="bg1"/>
                  </a:solidFill>
                </a:rPr>
                <a:t>כשבין המסלולים קיים שטח הפרדה. </a:t>
              </a:r>
            </a:p>
            <a:p>
              <a:pPr marL="361950" indent="-361950">
                <a:buFontTx/>
                <a:buChar char="•"/>
              </a:pPr>
              <a:endParaRPr lang="he-IL" b="1" dirty="0">
                <a:solidFill>
                  <a:schemeClr val="bg1"/>
                </a:solidFill>
              </a:endParaRPr>
            </a:p>
            <a:p>
              <a:pPr marL="361950" indent="-361950">
                <a:buFontTx/>
                <a:buChar char="•"/>
              </a:pPr>
              <a:r>
                <a:rPr lang="he-IL" b="1" dirty="0">
                  <a:solidFill>
                    <a:schemeClr val="bg1"/>
                  </a:solidFill>
                </a:rPr>
                <a:t>אין גישה לדרך מחצרים סמוכים ואין בה מפגשי מסילת ברזל או צמתים פרט להתמזגויות כבישים.</a:t>
              </a:r>
            </a:p>
            <a:p>
              <a:pPr marL="361950" indent="-361950">
                <a:buFontTx/>
                <a:buChar char="•"/>
              </a:pPr>
              <a:endParaRPr lang="he-IL" b="1" dirty="0">
                <a:solidFill>
                  <a:schemeClr val="bg1"/>
                </a:solidFill>
              </a:endParaRPr>
            </a:p>
            <a:p>
              <a:pPr marL="361950" indent="-361950">
                <a:buFontTx/>
                <a:buChar char="•"/>
              </a:pPr>
              <a:r>
                <a:rPr lang="he-IL" b="1" dirty="0">
                  <a:solidFill>
                    <a:schemeClr val="bg1"/>
                  </a:solidFill>
                </a:rPr>
                <a:t>בכבישים אלה מותרת התנועה לכלי רכב  מנועיים המסוגלים ומורשים לנסוע במהירות של 55 קמ"ש לפחות".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5" name="Picture 16" descr="ב-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060848"/>
            <a:ext cx="648072" cy="9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954213" y="1381125"/>
            <a:ext cx="66976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 u="sng">
                <a:solidFill>
                  <a:srgbClr val="003366"/>
                </a:solidFill>
              </a:rPr>
              <a:t>דרך ראשית</a:t>
            </a:r>
            <a:endParaRPr lang="en-US" sz="2400" b="1" u="sng">
              <a:solidFill>
                <a:srgbClr val="003366"/>
              </a:solidFill>
            </a:endParaRPr>
          </a:p>
          <a:p>
            <a:pPr algn="ctr"/>
            <a:r>
              <a:rPr lang="he-IL" b="1">
                <a:solidFill>
                  <a:srgbClr val="003366"/>
                </a:solidFill>
              </a:rPr>
              <a:t>" דרך ראשית היא דרך המקשרת בין אזורים שונים בארץ ואוספת תנועה מדרכים ראשיות אחרות ומדרכים אזוריות ומקומיות"</a:t>
            </a:r>
            <a:endParaRPr lang="he-IL" b="1" u="sng">
              <a:solidFill>
                <a:srgbClr val="003366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39975" y="2420938"/>
            <a:ext cx="5400675" cy="3767137"/>
            <a:chOff x="1474" y="1525"/>
            <a:chExt cx="3402" cy="2373"/>
          </a:xfrm>
        </p:grpSpPr>
        <p:pic>
          <p:nvPicPr>
            <p:cNvPr id="15367" name="Picture 6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525"/>
              <a:ext cx="3402" cy="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1474" y="1525"/>
              <a:ext cx="3402" cy="235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>
                <a:solidFill>
                  <a:schemeClr val="bg1"/>
                </a:solidFill>
              </a:rPr>
              <a:t>הגדרות</a:t>
            </a:r>
            <a:r>
              <a:rPr lang="en-US" sz="3500" b="1">
                <a:solidFill>
                  <a:schemeClr val="bg1"/>
                </a:solidFill>
              </a:rPr>
              <a:t>  </a:t>
            </a:r>
            <a:r>
              <a:rPr lang="he-IL" sz="3500" b="1">
                <a:solidFill>
                  <a:schemeClr val="bg1"/>
                </a:solidFill>
              </a:rPr>
              <a:t>לפי סוגי דרכים:</a:t>
            </a:r>
            <a:endParaRPr lang="he-IL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179513" y="1389063"/>
            <a:ext cx="74882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 u="sng">
                <a:solidFill>
                  <a:srgbClr val="003366"/>
                </a:solidFill>
              </a:rPr>
              <a:t>דרך אזורית</a:t>
            </a:r>
            <a:endParaRPr lang="en-US" sz="2400" b="1" u="sng">
              <a:solidFill>
                <a:srgbClr val="003366"/>
              </a:solidFill>
            </a:endParaRPr>
          </a:p>
          <a:p>
            <a:pPr algn="ctr"/>
            <a:r>
              <a:rPr lang="he-IL" b="1">
                <a:solidFill>
                  <a:srgbClr val="003366"/>
                </a:solidFill>
              </a:rPr>
              <a:t>" דרך אזורית היא דרך המקשרת בין ישובים באזור אחד או יותר ואוספת תנועה מדרכים מקומיות"</a:t>
            </a:r>
            <a:endParaRPr lang="he-IL" b="1" u="sng">
              <a:solidFill>
                <a:srgbClr val="003366"/>
              </a:solidFill>
            </a:endParaRP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003366"/>
              </a:solidFill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>
                <a:solidFill>
                  <a:schemeClr val="bg1"/>
                </a:solidFill>
              </a:rPr>
              <a:t>הגדרות</a:t>
            </a:r>
            <a:r>
              <a:rPr lang="en-US" sz="3500" b="1">
                <a:solidFill>
                  <a:schemeClr val="bg1"/>
                </a:solidFill>
              </a:rPr>
              <a:t>  </a:t>
            </a:r>
            <a:r>
              <a:rPr lang="he-IL" sz="3500" b="1">
                <a:solidFill>
                  <a:schemeClr val="bg1"/>
                </a:solidFill>
              </a:rPr>
              <a:t>לפי סוגי דרכים:</a:t>
            </a:r>
            <a:endParaRPr lang="he-IL" u="sng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shimonn\My Documents\My Pictures\כביש אזורי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39979"/>
            <a:ext cx="4967100" cy="372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403350" y="1389063"/>
            <a:ext cx="72723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 u="sng" dirty="0">
                <a:solidFill>
                  <a:srgbClr val="003366"/>
                </a:solidFill>
              </a:rPr>
              <a:t>דרך מקומית</a:t>
            </a:r>
            <a:endParaRPr lang="en-US" sz="2400" b="1" u="sng" dirty="0">
              <a:solidFill>
                <a:srgbClr val="003366"/>
              </a:solidFill>
            </a:endParaRPr>
          </a:p>
          <a:p>
            <a:pPr algn="ctr"/>
            <a:r>
              <a:rPr lang="he-IL" dirty="0">
                <a:solidFill>
                  <a:srgbClr val="003366"/>
                </a:solidFill>
              </a:rPr>
              <a:t>" </a:t>
            </a:r>
            <a:r>
              <a:rPr lang="he-IL" b="1" dirty="0">
                <a:solidFill>
                  <a:srgbClr val="003366"/>
                </a:solidFill>
              </a:rPr>
              <a:t>כל דרך המהווה חלק ממערכת הדרכים הכללית ואינה מהווה חלק ממערכת הדרכים הארצית</a:t>
            </a:r>
            <a:r>
              <a:rPr lang="he-IL" dirty="0">
                <a:solidFill>
                  <a:srgbClr val="003366"/>
                </a:solidFill>
              </a:rPr>
              <a:t>"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>
                <a:solidFill>
                  <a:schemeClr val="bg1"/>
                </a:solidFill>
              </a:rPr>
              <a:t>הגדרות</a:t>
            </a:r>
            <a:r>
              <a:rPr lang="en-US" sz="3500" b="1">
                <a:solidFill>
                  <a:schemeClr val="bg1"/>
                </a:solidFill>
              </a:rPr>
              <a:t>  </a:t>
            </a:r>
            <a:r>
              <a:rPr lang="he-IL" sz="3500" b="1">
                <a:solidFill>
                  <a:schemeClr val="bg1"/>
                </a:solidFill>
              </a:rPr>
              <a:t>לפי סוגי דרכים:</a:t>
            </a:r>
            <a:endParaRPr lang="he-IL" u="sng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shimonn\My Documents\My Pictures\כביש מקומי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802255" y="60547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3608" y="556037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מטרות ההרצאה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67544" y="1772816"/>
            <a:ext cx="7633171" cy="49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800" b="1" dirty="0"/>
              <a:t>להכיר מושגי יסוד בהנדסה אזרחית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800" b="1" dirty="0"/>
              <a:t>"לחוש ולהבין" איך מהנדס חושב?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800" b="1" dirty="0"/>
              <a:t>לחוש ולהכיר חומרים הנדסיים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800" b="1" dirty="0"/>
              <a:t>להכיר (חלק) מעולם המושגים ההנדסיים של החברה</a:t>
            </a:r>
            <a:r>
              <a:rPr lang="he-IL" b="1" dirty="0"/>
              <a:t>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תהליכי עבודה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מסמכים הנדסיים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תוכניות עבודה  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AutoNum type="arabicPeriod"/>
            </a:pPr>
            <a:endParaRPr lang="he-IL" dirty="0"/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2771775" y="549275"/>
            <a:ext cx="5832475" cy="576263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228725" y="428625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סווגי דרכים/סיווג תפעולי:</a:t>
            </a:r>
            <a:endParaRPr lang="he-IL" u="sng" dirty="0">
              <a:solidFill>
                <a:schemeClr val="bg1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32110" r="14735" b="10797"/>
          <a:stretch>
            <a:fillRect/>
          </a:stretch>
        </p:blipFill>
        <p:spPr bwMode="auto">
          <a:xfrm>
            <a:off x="1547664" y="1700808"/>
            <a:ext cx="6912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630258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סיווג הדרכים הבין עירוניות</a:t>
            </a:r>
            <a:br>
              <a:rPr lang="he-IL" sz="36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</a:br>
            <a:r>
              <a:rPr lang="he-IL" sz="3600" b="1" dirty="0">
                <a:solidFill>
                  <a:srgbClr val="33CC33"/>
                </a:solidFill>
                <a:latin typeface="Guttman Adii" pitchFamily="2" charset="-79"/>
                <a:cs typeface="Guttman Adii" pitchFamily="2" charset="-79"/>
              </a:rPr>
              <a:t>ניידות / נגישות</a:t>
            </a:r>
            <a:endParaRPr lang="en-US" sz="3600" b="1" dirty="0">
              <a:solidFill>
                <a:srgbClr val="33CC33"/>
              </a:solidFill>
              <a:latin typeface="Arial" pitchFamily="34" charset="0"/>
              <a:cs typeface="Guttman Adii" pitchFamily="2" charset="-79"/>
            </a:endParaRP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27664279"/>
              </p:ext>
            </p:extLst>
          </p:nvPr>
        </p:nvGraphicFramePr>
        <p:xfrm>
          <a:off x="457200" y="1670050"/>
          <a:ext cx="8148638" cy="4121152"/>
        </p:xfrm>
        <a:graphic>
          <a:graphicData uri="http://schemas.openxmlformats.org/drawingml/2006/table">
            <a:tbl>
              <a:tblPr rtl="1"/>
              <a:tblGrid>
                <a:gridCol w="271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משרד התחבורה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ת.מ.א 3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החברה הלאומית לדרכים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מהירה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מהירה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מהירה מעויירת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עורקית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ראשית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מאספת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אזורית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מקומית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מקומית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1547664" y="2780928"/>
          <a:ext cx="902625" cy="50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4" imgW="1428949" imgH="800212" progId="">
                  <p:embed/>
                </p:oleObj>
              </mc:Choice>
              <mc:Fallback>
                <p:oleObj name="Photo Editor Photo" r:id="rId4" imgW="1428949" imgH="800212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780928"/>
                        <a:ext cx="902625" cy="50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1619672" y="3933056"/>
          <a:ext cx="912143" cy="51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6" imgW="1419048" imgH="800212" progId="">
                  <p:embed/>
                </p:oleObj>
              </mc:Choice>
              <mc:Fallback>
                <p:oleObj name="Photo Editor Photo" r:id="rId6" imgW="1419048" imgH="800212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33056"/>
                        <a:ext cx="912143" cy="514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1619672" y="4581128"/>
          <a:ext cx="929816" cy="51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hoto Editor Photo" r:id="rId8" imgW="1419048" imgH="781159" progId="">
                  <p:embed/>
                </p:oleObj>
              </mc:Choice>
              <mc:Fallback>
                <p:oleObj name="Photo Editor Photo" r:id="rId8" imgW="1419048" imgH="781159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581128"/>
                        <a:ext cx="929816" cy="512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1619672" y="5229200"/>
          <a:ext cx="90633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hoto Editor Photo" r:id="rId10" imgW="1419048" imgH="790476" progId="">
                  <p:embed/>
                </p:oleObj>
              </mc:Choice>
              <mc:Fallback>
                <p:oleObj name="Photo Editor Photo" r:id="rId10" imgW="1419048" imgH="790476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229200"/>
                        <a:ext cx="90633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9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732"/>
          <p:cNvSpPr>
            <a:spLocks noChangeShapeType="1"/>
          </p:cNvSpPr>
          <p:nvPr/>
        </p:nvSpPr>
        <p:spPr bwMode="auto">
          <a:xfrm>
            <a:off x="5624513" y="104775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5" name="Line 734"/>
          <p:cNvSpPr>
            <a:spLocks noChangeShapeType="1"/>
          </p:cNvSpPr>
          <p:nvPr/>
        </p:nvSpPr>
        <p:spPr bwMode="auto">
          <a:xfrm>
            <a:off x="5624513" y="1047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6" name="Line 759"/>
          <p:cNvSpPr>
            <a:spLocks noChangeShapeType="1"/>
          </p:cNvSpPr>
          <p:nvPr/>
        </p:nvSpPr>
        <p:spPr bwMode="auto">
          <a:xfrm>
            <a:off x="5624513" y="12049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7" name="Line 761"/>
          <p:cNvSpPr>
            <a:spLocks noChangeShapeType="1"/>
          </p:cNvSpPr>
          <p:nvPr/>
        </p:nvSpPr>
        <p:spPr bwMode="auto">
          <a:xfrm>
            <a:off x="5624513" y="1204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8" name="Line 787"/>
          <p:cNvSpPr>
            <a:spLocks noChangeShapeType="1"/>
          </p:cNvSpPr>
          <p:nvPr/>
        </p:nvSpPr>
        <p:spPr bwMode="auto">
          <a:xfrm>
            <a:off x="5624513" y="13620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9" name="Line 789"/>
          <p:cNvSpPr>
            <a:spLocks noChangeShapeType="1"/>
          </p:cNvSpPr>
          <p:nvPr/>
        </p:nvSpPr>
        <p:spPr bwMode="auto">
          <a:xfrm>
            <a:off x="5624513" y="1362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40" name="Line 816"/>
          <p:cNvSpPr>
            <a:spLocks noChangeShapeType="1"/>
          </p:cNvSpPr>
          <p:nvPr/>
        </p:nvSpPr>
        <p:spPr bwMode="auto">
          <a:xfrm>
            <a:off x="5624513" y="15192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41" name="Line 818"/>
          <p:cNvSpPr>
            <a:spLocks noChangeShapeType="1"/>
          </p:cNvSpPr>
          <p:nvPr/>
        </p:nvSpPr>
        <p:spPr bwMode="auto">
          <a:xfrm>
            <a:off x="5624513" y="1519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42" name="Line 845"/>
          <p:cNvSpPr>
            <a:spLocks noChangeShapeType="1"/>
          </p:cNvSpPr>
          <p:nvPr/>
        </p:nvSpPr>
        <p:spPr bwMode="auto">
          <a:xfrm>
            <a:off x="5624513" y="16764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43" name="Line 848"/>
          <p:cNvSpPr>
            <a:spLocks noChangeShapeType="1"/>
          </p:cNvSpPr>
          <p:nvPr/>
        </p:nvSpPr>
        <p:spPr bwMode="auto">
          <a:xfrm>
            <a:off x="5624513" y="16764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44" name="Text Box 1200"/>
          <p:cNvSpPr txBox="1">
            <a:spLocks noChangeArrowheads="1"/>
          </p:cNvSpPr>
          <p:nvPr/>
        </p:nvSpPr>
        <p:spPr bwMode="auto">
          <a:xfrm>
            <a:off x="1835696" y="276225"/>
            <a:ext cx="604867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3500" b="1" dirty="0">
                <a:solidFill>
                  <a:srgbClr val="33CC33"/>
                </a:solidFill>
              </a:rPr>
              <a:t>מאפיינים הנדסיים עיקריים של סוגי דרכים:</a:t>
            </a:r>
            <a:endParaRPr lang="he-IL" u="sng" dirty="0">
              <a:solidFill>
                <a:srgbClr val="33CC33"/>
              </a:solidFill>
            </a:endParaRPr>
          </a:p>
        </p:txBody>
      </p:sp>
      <p:graphicFrame>
        <p:nvGraphicFramePr>
          <p:cNvPr id="21" name="טבלה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87521"/>
              </p:ext>
            </p:extLst>
          </p:nvPr>
        </p:nvGraphicFramePr>
        <p:xfrm>
          <a:off x="1763688" y="1700808"/>
          <a:ext cx="6096000" cy="38884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הדרך</a:t>
                      </a:r>
                    </a:p>
                  </a:txBody>
                  <a:tcPr anchor="ctr">
                    <a:solidFill>
                      <a:srgbClr val="1337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מהירות התכן</a:t>
                      </a:r>
                    </a:p>
                  </a:txBody>
                  <a:tcPr anchor="ctr">
                    <a:solidFill>
                      <a:srgbClr val="1337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מספר מסלולים</a:t>
                      </a:r>
                    </a:p>
                  </a:txBody>
                  <a:tcPr anchor="ctr">
                    <a:solidFill>
                      <a:srgbClr val="1337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כושר</a:t>
                      </a:r>
                      <a:r>
                        <a:rPr lang="he-IL" baseline="0" dirty="0"/>
                        <a:t> העברה</a:t>
                      </a:r>
                      <a:endParaRPr lang="he-IL" dirty="0"/>
                    </a:p>
                  </a:txBody>
                  <a:tcPr anchor="ctr">
                    <a:solidFill>
                      <a:srgbClr val="1337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מהירה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100-120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2 לפחות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1600 </a:t>
                      </a:r>
                      <a:r>
                        <a:rPr lang="he-IL" sz="1400" b="1" dirty="0" err="1">
                          <a:solidFill>
                            <a:schemeClr val="bg1"/>
                          </a:solidFill>
                        </a:rPr>
                        <a:t>יר"מ</a:t>
                      </a:r>
                      <a:r>
                        <a:rPr lang="he-IL" sz="1400" b="1" dirty="0">
                          <a:solidFill>
                            <a:schemeClr val="bg1"/>
                          </a:solidFill>
                        </a:rPr>
                        <a:t> לנתיב</a:t>
                      </a:r>
                      <a:r>
                        <a:rPr lang="he-IL" sz="1400" b="1" baseline="0" dirty="0">
                          <a:solidFill>
                            <a:schemeClr val="bg1"/>
                          </a:solidFill>
                        </a:rPr>
                        <a:t> לשעה</a:t>
                      </a:r>
                      <a:endParaRPr lang="he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עורקית</a:t>
                      </a:r>
                    </a:p>
                  </a:txBody>
                  <a:tcPr anchor="ctr">
                    <a:solidFill>
                      <a:srgbClr val="6EB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80-110</a:t>
                      </a:r>
                    </a:p>
                  </a:txBody>
                  <a:tcPr anchor="ctr">
                    <a:solidFill>
                      <a:srgbClr val="6EB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בד"כ 2</a:t>
                      </a:r>
                    </a:p>
                  </a:txBody>
                  <a:tcPr anchor="ctr">
                    <a:solidFill>
                      <a:srgbClr val="6EB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bg1"/>
                          </a:solidFill>
                        </a:rPr>
                        <a:t>2200-1500 </a:t>
                      </a:r>
                      <a:r>
                        <a:rPr lang="he-IL" sz="1400" b="1" dirty="0" err="1">
                          <a:solidFill>
                            <a:schemeClr val="bg1"/>
                          </a:solidFill>
                        </a:rPr>
                        <a:t>יר"מ</a:t>
                      </a:r>
                      <a:r>
                        <a:rPr lang="he-IL" sz="1400" b="1" dirty="0">
                          <a:solidFill>
                            <a:schemeClr val="bg1"/>
                          </a:solidFill>
                        </a:rPr>
                        <a:t> לנתיב לשעה</a:t>
                      </a:r>
                    </a:p>
                  </a:txBody>
                  <a:tcPr anchor="ctr">
                    <a:solidFill>
                      <a:srgbClr val="6EB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מאספת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70-100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בד"כ 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1900 </a:t>
                      </a:r>
                      <a:r>
                        <a:rPr lang="he-IL" sz="1400" b="1" dirty="0" err="1"/>
                        <a:t>יר"מ</a:t>
                      </a:r>
                      <a:r>
                        <a:rPr lang="he-IL" sz="1400" b="1" dirty="0"/>
                        <a:t> לדרך לשעה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מקומית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50-80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אינו קריטריון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/>
              <a:t>שלבי פרויקט הנדסי בחברה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4882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542685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00563" y="276225"/>
            <a:ext cx="419100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500" b="1"/>
              <a:t>תהליך תכנון כביש</a:t>
            </a:r>
            <a:endParaRPr lang="en-US" sz="3500" b="1"/>
          </a:p>
        </p:txBody>
      </p:sp>
      <p:sp>
        <p:nvSpPr>
          <p:cNvPr id="25603" name="Text Box 4" descr="אלכסון בהיר כלפי מטה"/>
          <p:cNvSpPr txBox="1">
            <a:spLocks noChangeArrowheads="1"/>
          </p:cNvSpPr>
          <p:nvPr/>
        </p:nvSpPr>
        <p:spPr bwMode="auto">
          <a:xfrm>
            <a:off x="1978025" y="2000250"/>
            <a:ext cx="1743075" cy="642938"/>
          </a:xfrm>
          <a:prstGeom prst="rect">
            <a:avLst/>
          </a:prstGeom>
          <a:pattFill prst="ltDnDiag">
            <a:fgClr>
              <a:srgbClr val="FFCC66"/>
            </a:fgClr>
            <a:bgClr>
              <a:srgbClr val="EAEAEA"/>
            </a:bgClr>
          </a:pattFill>
          <a:ln w="15875" algn="ctr">
            <a:solidFill>
              <a:srgbClr val="FF6600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e-IL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בחינת חלופות ופרוגרמת תכנון לפי מקצועות</a:t>
            </a:r>
            <a:endParaRPr lang="en-US">
              <a:solidFill>
                <a:srgbClr val="FF3300"/>
              </a:solidFill>
              <a:latin typeface="Algerian" pitchFamily="82" charset="0"/>
              <a:cs typeface="BN Bilbo" pitchFamily="2" charset="-79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63963" y="1825625"/>
            <a:ext cx="1793875" cy="484188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 dirty="0">
                <a:solidFill>
                  <a:srgbClr val="006699"/>
                </a:solidFill>
                <a:cs typeface="BN Capuccino" pitchFamily="2" charset="-79"/>
              </a:rPr>
              <a:t>איסוף מידע ראשוני</a:t>
            </a:r>
            <a:endParaRPr lang="en-US" sz="2000" b="1" dirty="0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57838" y="1785938"/>
            <a:ext cx="1674812" cy="1000125"/>
          </a:xfrm>
          <a:prstGeom prst="rect">
            <a:avLst/>
          </a:prstGeom>
          <a:solidFill>
            <a:schemeClr val="accent5"/>
          </a:solidFill>
          <a:ln w="38100" cmpd="dbl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800080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N Bilbo" pitchFamily="2" charset="-79"/>
              </a:rPr>
              <a:t>תכנון ראשוני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BN Bilbo" pitchFamily="2" charset="-79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63963" y="2301875"/>
            <a:ext cx="1793875" cy="471488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 dirty="0">
                <a:solidFill>
                  <a:srgbClr val="006699"/>
                </a:solidFill>
                <a:cs typeface="BN Capuccino" pitchFamily="2" charset="-79"/>
              </a:rPr>
              <a:t>תכנון חלופות ראשוני</a:t>
            </a:r>
            <a:endParaRPr lang="en-US" sz="2000" b="1" dirty="0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 flipH="1">
            <a:off x="2533650" y="2928938"/>
            <a:ext cx="482441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diamond" w="lg" len="lg"/>
            <a:tailEnd type="stealth" w="lg" len="lg"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08" name="Oval 15"/>
          <p:cNvSpPr>
            <a:spLocks noChangeArrowheads="1"/>
          </p:cNvSpPr>
          <p:nvPr/>
        </p:nvSpPr>
        <p:spPr bwMode="auto">
          <a:xfrm>
            <a:off x="1406525" y="2714625"/>
            <a:ext cx="1143000" cy="388938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r>
              <a:rPr lang="he-IL" sz="2000">
                <a:cs typeface="BN Gremlins Black" pitchFamily="2" charset="-79"/>
              </a:rPr>
              <a:t>שיפוט 1</a:t>
            </a:r>
            <a:endParaRPr lang="en-US" sz="2000">
              <a:cs typeface="BN Gremlins Black" pitchFamily="2" charset="-79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7335838" y="1471613"/>
            <a:ext cx="22225" cy="5100637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 type="diamond" w="lg" len="lg"/>
            <a:tailEnd type="stealth" w="lg" len="lg"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he-IL"/>
          </a:p>
        </p:txBody>
      </p:sp>
      <p:sp>
        <p:nvSpPr>
          <p:cNvPr id="25610" name="Text Box 24" descr="אלכסון בהיר כלפי מטה"/>
          <p:cNvSpPr txBox="1">
            <a:spLocks noChangeArrowheads="1"/>
          </p:cNvSpPr>
          <p:nvPr/>
        </p:nvSpPr>
        <p:spPr bwMode="auto">
          <a:xfrm>
            <a:off x="2335213" y="3429000"/>
            <a:ext cx="1743075" cy="642938"/>
          </a:xfrm>
          <a:prstGeom prst="rect">
            <a:avLst/>
          </a:prstGeom>
          <a:pattFill prst="ltDnDiag">
            <a:fgClr>
              <a:srgbClr val="FFCC66"/>
            </a:fgClr>
            <a:bgClr>
              <a:srgbClr val="EAEAEA"/>
            </a:bgClr>
          </a:pattFill>
          <a:ln w="15875" algn="ctr">
            <a:solidFill>
              <a:srgbClr val="FF6600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he-IL" sz="2000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הנדסת ערך</a:t>
            </a:r>
            <a:r>
              <a:rPr lang="he-IL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 </a:t>
            </a:r>
            <a:r>
              <a:rPr lang="en-US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VALUE Eng.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4116388" y="3271838"/>
            <a:ext cx="1433512" cy="438150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 dirty="0">
                <a:solidFill>
                  <a:srgbClr val="006699"/>
                </a:solidFill>
                <a:cs typeface="BN Capuccino" pitchFamily="2" charset="-79"/>
              </a:rPr>
              <a:t>תכנון מוקדם</a:t>
            </a:r>
            <a:endParaRPr lang="en-US" sz="2000" b="1" dirty="0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5549900" y="3214688"/>
            <a:ext cx="1681163" cy="1008062"/>
          </a:xfrm>
          <a:prstGeom prst="rect">
            <a:avLst/>
          </a:prstGeom>
          <a:solidFill>
            <a:schemeClr val="accent5"/>
          </a:solidFill>
          <a:ln w="38100" cmpd="dbl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800080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N Bilbo" pitchFamily="2" charset="-79"/>
              </a:rPr>
              <a:t>תכנון מוקדם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BN Bilbo" pitchFamily="2" charset="-79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4111625" y="3700463"/>
            <a:ext cx="1438275" cy="500062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 dirty="0">
                <a:solidFill>
                  <a:srgbClr val="006699"/>
                </a:solidFill>
                <a:cs typeface="BN Capuccino" pitchFamily="2" charset="-79"/>
              </a:rPr>
              <a:t>תכנון סטטוטורי</a:t>
            </a:r>
            <a:endParaRPr lang="en-US" sz="2000" b="1" dirty="0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25614" name="Oval 29"/>
          <p:cNvSpPr>
            <a:spLocks noChangeArrowheads="1"/>
          </p:cNvSpPr>
          <p:nvPr/>
        </p:nvSpPr>
        <p:spPr bwMode="auto">
          <a:xfrm>
            <a:off x="1406525" y="4286250"/>
            <a:ext cx="1149350" cy="428625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r>
              <a:rPr lang="he-IL" sz="2000">
                <a:cs typeface="BN Gremlins Black" pitchFamily="2" charset="-79"/>
              </a:rPr>
              <a:t>שיפוט 2</a:t>
            </a:r>
            <a:endParaRPr lang="en-US" sz="2000">
              <a:cs typeface="BN Gremlins Black" pitchFamily="2" charset="-79"/>
            </a:endParaRPr>
          </a:p>
        </p:txBody>
      </p:sp>
      <p:sp>
        <p:nvSpPr>
          <p:cNvPr id="25615" name="Text Box 30" descr="אלכסון בהיר כלפי מטה"/>
          <p:cNvSpPr txBox="1">
            <a:spLocks noChangeArrowheads="1"/>
          </p:cNvSpPr>
          <p:nvPr/>
        </p:nvSpPr>
        <p:spPr bwMode="auto">
          <a:xfrm>
            <a:off x="1978025" y="4929188"/>
            <a:ext cx="1765300" cy="642937"/>
          </a:xfrm>
          <a:prstGeom prst="rect">
            <a:avLst/>
          </a:prstGeom>
          <a:pattFill prst="ltDnDiag">
            <a:fgClr>
              <a:srgbClr val="FFCC66"/>
            </a:fgClr>
            <a:bgClr>
              <a:srgbClr val="EAEAEA"/>
            </a:bgClr>
          </a:pattFill>
          <a:ln w="15875" algn="ctr">
            <a:solidFill>
              <a:srgbClr val="FF6600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lIns="0" tIns="118800" rIns="0"/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he-IL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בקרת</a:t>
            </a:r>
            <a:r>
              <a:rPr lang="he-IL" sz="900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 </a:t>
            </a:r>
            <a:r>
              <a:rPr lang="he-IL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התכן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DESIGN</a:t>
            </a:r>
            <a:r>
              <a:rPr lang="en-US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-</a:t>
            </a:r>
            <a:r>
              <a:rPr lang="en-US" sz="1400">
                <a:solidFill>
                  <a:srgbClr val="FF3300"/>
                </a:solidFill>
                <a:latin typeface="Algerian" pitchFamily="82" charset="0"/>
                <a:cs typeface="BN Bilbo" pitchFamily="2" charset="-79"/>
              </a:rPr>
              <a:t>REVIEW 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63963" y="4786313"/>
            <a:ext cx="1725612" cy="428625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 dirty="0">
                <a:solidFill>
                  <a:srgbClr val="006699"/>
                </a:solidFill>
                <a:cs typeface="BN Capuccino" pitchFamily="2" charset="-79"/>
              </a:rPr>
              <a:t>איסוף מידע מפורט</a:t>
            </a:r>
            <a:endParaRPr lang="en-US" sz="2000" b="1" dirty="0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549900" y="4786313"/>
            <a:ext cx="1674813" cy="928687"/>
          </a:xfrm>
          <a:prstGeom prst="rect">
            <a:avLst/>
          </a:prstGeom>
          <a:solidFill>
            <a:schemeClr val="accent5"/>
          </a:solidFill>
          <a:ln w="38100" cmpd="dbl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800080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N Bilbo" pitchFamily="2" charset="-79"/>
              </a:rPr>
              <a:t>תכנון מפורט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BN Bilbo" pitchFamily="2" charset="-79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3763963" y="5214938"/>
            <a:ext cx="1730375" cy="500062"/>
          </a:xfrm>
          <a:prstGeom prst="rect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993366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he-IL" sz="2000" b="1">
                <a:solidFill>
                  <a:srgbClr val="006699"/>
                </a:solidFill>
                <a:cs typeface="BN Capuccino" pitchFamily="2" charset="-79"/>
              </a:rPr>
              <a:t>תכנון מפורט</a:t>
            </a:r>
            <a:endParaRPr lang="en-US" sz="2000" b="1">
              <a:solidFill>
                <a:srgbClr val="006699"/>
              </a:solidFill>
              <a:cs typeface="BN Capuccino" pitchFamily="2" charset="-79"/>
            </a:endParaRPr>
          </a:p>
        </p:txBody>
      </p:sp>
      <p:sp>
        <p:nvSpPr>
          <p:cNvPr id="25619" name="Oval 35"/>
          <p:cNvSpPr>
            <a:spLocks noChangeArrowheads="1"/>
          </p:cNvSpPr>
          <p:nvPr/>
        </p:nvSpPr>
        <p:spPr bwMode="auto">
          <a:xfrm>
            <a:off x="1335088" y="5857875"/>
            <a:ext cx="1214437" cy="428625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r>
              <a:rPr lang="he-IL" sz="2000">
                <a:cs typeface="BN Gremlins Black" pitchFamily="2" charset="-79"/>
              </a:rPr>
              <a:t>שיפוט 3</a:t>
            </a:r>
            <a:endParaRPr lang="en-US" sz="2000">
              <a:cs typeface="BN Gremlins Black" pitchFamily="2" charset="-79"/>
            </a:endParaRPr>
          </a:p>
        </p:txBody>
      </p:sp>
      <p:sp>
        <p:nvSpPr>
          <p:cNvPr id="25620" name="Text Box 36"/>
          <p:cNvSpPr txBox="1">
            <a:spLocks noChangeArrowheads="1"/>
          </p:cNvSpPr>
          <p:nvPr/>
        </p:nvSpPr>
        <p:spPr bwMode="auto">
          <a:xfrm>
            <a:off x="6818313" y="321945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 flipH="1">
            <a:off x="2530475" y="4572000"/>
            <a:ext cx="482441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diamond" w="lg" len="lg"/>
            <a:tailEnd type="stealth" w="lg" len="lg"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25625" name="Line 51"/>
          <p:cNvSpPr>
            <a:spLocks noChangeShapeType="1"/>
          </p:cNvSpPr>
          <p:nvPr/>
        </p:nvSpPr>
        <p:spPr bwMode="auto">
          <a:xfrm flipH="1">
            <a:off x="2533650" y="6072188"/>
            <a:ext cx="4824413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diamond" w="lg" len="lg"/>
            <a:tailEnd type="stealth" w="lg" len="lg"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067944" y="6165304"/>
            <a:ext cx="1674813" cy="576064"/>
          </a:xfrm>
          <a:prstGeom prst="rect">
            <a:avLst/>
          </a:prstGeom>
          <a:solidFill>
            <a:schemeClr val="accent5"/>
          </a:solidFill>
          <a:ln w="38100" cmpd="dbl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800080">
                <a:gamma/>
                <a:shade val="60000"/>
                <a:invGamma/>
              </a:srgbClr>
            </a:prstShdw>
          </a:effectLst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N Bilbo" pitchFamily="2" charset="-79"/>
              </a:rPr>
              <a:t>ביצוע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BN Bilbo" pitchFamily="2" charset="-79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423790"/>
            <a:ext cx="712879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000066"/>
                </a:solidFill>
              </a:rPr>
              <a:t>הסדרת צומת ע"י מעגל תנועה מעגל תנועה בכביש 6403 גני שומרון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81188" y="293688"/>
            <a:ext cx="640873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>
              <a:lnSpc>
                <a:spcPct val="1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he-IL" sz="3200" b="1" dirty="0">
                <a:solidFill>
                  <a:srgbClr val="000066"/>
                </a:solidFill>
              </a:rPr>
              <a:t>פרויקט בטיחות לדוגמא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4619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6746E26-30A8-4B01-B205-EC6E48FD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77"/>
            <a:ext cx="9144000" cy="63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2611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853" y="188640"/>
            <a:ext cx="7128643" cy="11049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צומת גני שומרון כביש 6403 – לפני שדרוג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9" name="Picture 4" descr="DSC00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56" y="1340769"/>
            <a:ext cx="566032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11451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264696" cy="11049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צומת גני שומרון כביש 6403 – לפני שדרוג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3" name="Picture 4" descr="DSC0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50" y="1340769"/>
            <a:ext cx="585814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72671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850" y="137348"/>
            <a:ext cx="6192688" cy="11049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צומת גני שומרון כביש 6403 – לפני שדרוג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7" name="Picture 4" descr="DSC0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50" y="1484784"/>
            <a:ext cx="585814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66914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מהי הנדסה אזרחית?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720894" y="3102059"/>
            <a:ext cx="2435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srgbClr val="000000"/>
                </a:solidFill>
              </a:rPr>
              <a:t>הנדסה אזרחית </a:t>
            </a:r>
          </a:p>
          <a:p>
            <a:pPr algn="ctr"/>
            <a:r>
              <a:rPr lang="he-IL" sz="2400" b="1" dirty="0">
                <a:solidFill>
                  <a:srgbClr val="000000"/>
                </a:solidFill>
              </a:rPr>
              <a:t>נמצאת בכל מקום:</a:t>
            </a:r>
          </a:p>
        </p:txBody>
      </p:sp>
      <p:graphicFrame>
        <p:nvGraphicFramePr>
          <p:cNvPr id="8" name="דיאגרמה 7"/>
          <p:cNvGraphicFramePr/>
          <p:nvPr/>
        </p:nvGraphicFramePr>
        <p:xfrm>
          <a:off x="396552" y="134076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66700"/>
            <a:ext cx="6048672" cy="1104900"/>
          </a:xfrm>
        </p:spPr>
        <p:txBody>
          <a:bodyPr/>
          <a:lstStyle/>
          <a:p>
            <a:pPr algn="r" rtl="0">
              <a:lnSpc>
                <a:spcPct val="125000"/>
              </a:lnSpc>
              <a:spcBef>
                <a:spcPct val="50000"/>
              </a:spcBef>
              <a:buClr>
                <a:srgbClr val="FF6600"/>
              </a:buClr>
            </a:pP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צומת גני שומרון כביש 6403 – לפני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5" name="Picture 4" descr="DSC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80" y="1268761"/>
            <a:ext cx="585565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13605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531100" cy="1104900"/>
          </a:xfrm>
        </p:spPr>
        <p:txBody>
          <a:bodyPr/>
          <a:lstStyle/>
          <a:p>
            <a:pPr algn="r"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צומת גני שומרון כביש 6403 – לפני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9" name="Picture 4" descr="DSC0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54" y="1268761"/>
            <a:ext cx="583169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04160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534" y="266700"/>
            <a:ext cx="5328890" cy="1104900"/>
          </a:xfrm>
        </p:spPr>
        <p:txBody>
          <a:bodyPr/>
          <a:lstStyle/>
          <a:p>
            <a:pPr algn="r" rtl="0">
              <a:lnSpc>
                <a:spcPct val="125000"/>
              </a:lnSpc>
              <a:spcBef>
                <a:spcPct val="50000"/>
              </a:spcBef>
              <a:buClr>
                <a:srgbClr val="FF6600"/>
              </a:buClr>
            </a:pP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תמונות אחרי ביצוע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291" name="Picture 4" descr="יונהכפר2007_0221(00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53" y="1340768"/>
            <a:ext cx="595366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40013"/>
      </p:ext>
    </p:extLst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188640"/>
            <a:ext cx="4608512" cy="11049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תמונות אחרי הביצוע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315" name="Picture 4" descr="יונהכפר2007_0221(01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5804669" cy="435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42050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88640"/>
            <a:ext cx="4392488" cy="1104900"/>
          </a:xfrm>
        </p:spPr>
        <p:txBody>
          <a:bodyPr/>
          <a:lstStyle/>
          <a:p>
            <a:pPr eaLnBrk="1" hangingPunct="1"/>
            <a:r>
              <a:rPr lang="he-IL" dirty="0">
                <a:solidFill>
                  <a:srgbClr val="FF6600"/>
                </a:solidFill>
              </a:rPr>
              <a:t> </a:t>
            </a:r>
            <a:r>
              <a:rPr lang="he-IL" sz="3200" b="1" kern="1200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תמונות אחרי ביצוע</a:t>
            </a:r>
            <a:endParaRPr lang="en-US" sz="3200" b="1" kern="1200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339" name="Picture 4" descr="יונהכפר2007_0221(00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1"/>
            <a:ext cx="6021263" cy="451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40507"/>
      </p:ext>
    </p:extLst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תכנון גיאומטרי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he-IL" sz="3800" dirty="0"/>
              <a:t>(תוואי אופקי ותוואי אנכי)</a:t>
            </a:r>
          </a:p>
        </p:txBody>
      </p:sp>
    </p:spTree>
    <p:extLst>
      <p:ext uri="{BB962C8B-B14F-4D97-AF65-F5344CB8AC3E}">
        <p14:creationId xmlns:p14="http://schemas.microsoft.com/office/powerpoint/2010/main" val="1378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שיפועים בדרך</a:t>
            </a:r>
          </a:p>
        </p:txBody>
      </p:sp>
      <p:pic>
        <p:nvPicPr>
          <p:cNvPr id="10242" name="Picture 2" descr="Worker with doubts Free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57" y="3429000"/>
            <a:ext cx="3748617" cy="374861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הסבר מלבני מעוגל 3"/>
          <p:cNvSpPr/>
          <p:nvPr/>
        </p:nvSpPr>
        <p:spPr>
          <a:xfrm>
            <a:off x="2393083" y="2043953"/>
            <a:ext cx="3165035" cy="2079908"/>
          </a:xfrm>
          <a:prstGeom prst="wedgeRoundRectCallout">
            <a:avLst>
              <a:gd name="adj1" fmla="val -79436"/>
              <a:gd name="adj2" fmla="val 11267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איזה שיפועים יכולים להיות בכביש?</a:t>
            </a:r>
            <a:r>
              <a:rPr lang="en-US" sz="36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לאיזה כיוון?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627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שיפועים בדרך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-202736" y="515153"/>
            <a:ext cx="9346736" cy="3223649"/>
            <a:chOff x="-202736" y="515153"/>
            <a:chExt cx="9346736" cy="3223649"/>
          </a:xfrm>
        </p:grpSpPr>
        <p:sp>
          <p:nvSpPr>
            <p:cNvPr id="4" name="הסבר מלבני מעוגל 3"/>
            <p:cNvSpPr/>
            <p:nvPr/>
          </p:nvSpPr>
          <p:spPr>
            <a:xfrm>
              <a:off x="3110560" y="809406"/>
              <a:ext cx="3165035" cy="2079908"/>
            </a:xfrm>
            <a:prstGeom prst="wedgeRoundRectCallout">
              <a:avLst>
                <a:gd name="adj1" fmla="val -86800"/>
                <a:gd name="adj2" fmla="val 1871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שיפוע יכול להיות נסיעה בעליה או בירידה</a:t>
              </a:r>
              <a:r>
                <a:rPr lang="en-US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זה חלק מהתוואי האנכי של הדרך</a:t>
              </a:r>
            </a:p>
          </p:txBody>
        </p:sp>
        <p:pic>
          <p:nvPicPr>
            <p:cNvPr id="10246" name="Picture 6" descr="Scooter, Transportation, Driving, Delivery, Transpo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09096">
              <a:off x="6246162" y="2138862"/>
              <a:ext cx="898271" cy="54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Blue, Mountain, Yellow, Glacier, Snow, Top, Carto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946" y="1305404"/>
              <a:ext cx="2566054" cy="191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Businessman with a great idea Free Vect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736" y="515153"/>
              <a:ext cx="3223649" cy="3223649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קבוצה 6"/>
          <p:cNvGrpSpPr/>
          <p:nvPr/>
        </p:nvGrpSpPr>
        <p:grpSpPr>
          <a:xfrm>
            <a:off x="171083" y="3004981"/>
            <a:ext cx="8989974" cy="3223649"/>
            <a:chOff x="171083" y="3004981"/>
            <a:chExt cx="8989974" cy="3223649"/>
          </a:xfrm>
        </p:grpSpPr>
        <p:sp>
          <p:nvSpPr>
            <p:cNvPr id="8" name="הסבר מלבני מעוגל 7"/>
            <p:cNvSpPr/>
            <p:nvPr/>
          </p:nvSpPr>
          <p:spPr>
            <a:xfrm>
              <a:off x="2799326" y="3015725"/>
              <a:ext cx="3165035" cy="1355107"/>
            </a:xfrm>
            <a:prstGeom prst="wedgeRoundRectCallout">
              <a:avLst>
                <a:gd name="adj1" fmla="val 82579"/>
                <a:gd name="adj2" fmla="val 5147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he-IL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שיפוע גם יכול להיות מכונית שנוסעת </a:t>
              </a:r>
              <a:r>
                <a:rPr lang="en-US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"על הצד"</a:t>
              </a:r>
              <a:endParaRPr lang="en-US" sz="20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ctr" rtl="0"/>
              <a:r>
                <a:rPr lang="he-IL" sz="20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זה חלק מהתוואי האופקי</a:t>
              </a:r>
            </a:p>
          </p:txBody>
        </p:sp>
        <p:grpSp>
          <p:nvGrpSpPr>
            <p:cNvPr id="9" name="קבוצה 8"/>
            <p:cNvGrpSpPr/>
            <p:nvPr/>
          </p:nvGrpSpPr>
          <p:grpSpPr>
            <a:xfrm>
              <a:off x="171083" y="3661115"/>
              <a:ext cx="2778278" cy="2013173"/>
              <a:chOff x="1387885" y="4383716"/>
              <a:chExt cx="2778278" cy="2013173"/>
            </a:xfrm>
          </p:grpSpPr>
          <p:pic>
            <p:nvPicPr>
              <p:cNvPr id="3" name="Picture 2" descr="Car, Transportation, Cartoon, Comic, Automobile, Aut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71437">
                <a:off x="2090997" y="4383716"/>
                <a:ext cx="1107499" cy="1661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מחבר ישר 5"/>
              <p:cNvCxnSpPr/>
              <p:nvPr/>
            </p:nvCxnSpPr>
            <p:spPr>
              <a:xfrm flipV="1">
                <a:off x="1387885" y="5126066"/>
                <a:ext cx="2778278" cy="1270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4" descr="Businessman with a great idea Free Vect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7408" y="3004981"/>
              <a:ext cx="3223649" cy="3223649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מלבן מעוגל 11"/>
          <p:cNvSpPr/>
          <p:nvPr/>
        </p:nvSpPr>
        <p:spPr>
          <a:xfrm>
            <a:off x="1560222" y="5038876"/>
            <a:ext cx="5135075" cy="13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שיפועים בדרך הוא נושא השייך לתחום התכנון הגיאומטרי בהנדסה אזרחית</a:t>
            </a:r>
          </a:p>
        </p:txBody>
      </p:sp>
    </p:spTree>
    <p:extLst>
      <p:ext uri="{BB962C8B-B14F-4D97-AF65-F5344CB8AC3E}">
        <p14:creationId xmlns:p14="http://schemas.microsoft.com/office/powerpoint/2010/main" val="15386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התוואי האופקי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מלבני מעוגל 7"/>
          <p:cNvSpPr/>
          <p:nvPr/>
        </p:nvSpPr>
        <p:spPr>
          <a:xfrm>
            <a:off x="2545241" y="1569033"/>
            <a:ext cx="3165035" cy="1355107"/>
          </a:xfrm>
          <a:prstGeom prst="wedgeRoundRectCallout">
            <a:avLst>
              <a:gd name="adj1" fmla="val 71344"/>
              <a:gd name="adj2" fmla="val 14144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נתחיל מהתוואי האופקי</a:t>
            </a:r>
          </a:p>
          <a:p>
            <a:pPr algn="ctr" rtl="0"/>
            <a:r>
              <a:rPr lang="he-IL" sz="20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למה בכלל שמכונית תיסע על צידה? מתי </a:t>
            </a:r>
            <a:r>
              <a:rPr lang="he-IL" sz="2000" b="1" dirty="0" err="1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ניתקלתם</a:t>
            </a:r>
            <a:r>
              <a:rPr lang="he-IL" sz="20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במצב כזה?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977751" y="3683767"/>
            <a:ext cx="2778278" cy="2013173"/>
            <a:chOff x="1387885" y="4383716"/>
            <a:chExt cx="2778278" cy="2013173"/>
          </a:xfrm>
        </p:grpSpPr>
        <p:pic>
          <p:nvPicPr>
            <p:cNvPr id="3" name="Picture 2" descr="Car, Transportation, Cartoon, Comic, Automobile, Au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1437">
              <a:off x="2090997" y="4383716"/>
              <a:ext cx="1107499" cy="166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מחבר ישר 5"/>
            <p:cNvCxnSpPr/>
            <p:nvPr/>
          </p:nvCxnSpPr>
          <p:spPr>
            <a:xfrm flipV="1">
              <a:off x="1387885" y="5126066"/>
              <a:ext cx="2778278" cy="1270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 descr="Businessman with a great idea Free V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4437" y="2675467"/>
            <a:ext cx="3959563" cy="39595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762000" y="3530912"/>
            <a:ext cx="3365758" cy="2632821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901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365501"/>
            <a:ext cx="9144000" cy="3611563"/>
            <a:chOff x="0" y="2120"/>
            <a:chExt cx="5760" cy="2275"/>
          </a:xfrm>
        </p:grpSpPr>
        <p:pic>
          <p:nvPicPr>
            <p:cNvPr id="12294" name="Picture 11" descr="שפועי כביש3 copy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36832"/>
            <a:stretch/>
          </p:blipFill>
          <p:spPr bwMode="auto">
            <a:xfrm>
              <a:off x="0" y="2120"/>
              <a:ext cx="5760" cy="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Line 12"/>
            <p:cNvSpPr>
              <a:spLocks noChangeShapeType="1"/>
            </p:cNvSpPr>
            <p:nvPr/>
          </p:nvSpPr>
          <p:spPr bwMode="auto">
            <a:xfrm>
              <a:off x="2789" y="2387"/>
              <a:ext cx="0" cy="772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296" name="Line 13"/>
            <p:cNvSpPr>
              <a:spLocks noChangeShapeType="1"/>
            </p:cNvSpPr>
            <p:nvPr/>
          </p:nvSpPr>
          <p:spPr bwMode="auto">
            <a:xfrm>
              <a:off x="3606" y="2387"/>
              <a:ext cx="0" cy="772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2154" y="2346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3600" b="1" dirty="0">
                  <a:solidFill>
                    <a:schemeClr val="folHlin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2%</a:t>
              </a:r>
              <a:endParaRPr lang="en-US" sz="3600" b="1" dirty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3742" y="2341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e-IL" sz="3600" b="1" dirty="0">
                  <a:solidFill>
                    <a:schemeClr val="folHlin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2%</a:t>
              </a:r>
              <a:endParaRPr lang="en-US" sz="3600" b="1" dirty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התוואי האופקי - חתך רוחבי רגיל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e-IL" dirty="0"/>
              <a:t>בכביש ישר נשמר שיפוע מינימלי (כ- 2%)</a:t>
            </a:r>
          </a:p>
          <a:p>
            <a:r>
              <a:rPr lang="he-IL" dirty="0"/>
              <a:t>השיפוע של המסלולים – בכיוונים מנוגדים</a:t>
            </a:r>
          </a:p>
          <a:p>
            <a:r>
              <a:rPr lang="he-IL" dirty="0"/>
              <a:t>למה?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6603836" y="2546907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כדי לאפשר ניקוז</a:t>
            </a:r>
          </a:p>
        </p:txBody>
      </p:sp>
    </p:spTree>
    <p:extLst>
      <p:ext uri="{BB962C8B-B14F-4D97-AF65-F5344CB8AC3E}">
        <p14:creationId xmlns:p14="http://schemas.microsoft.com/office/powerpoint/2010/main" val="33691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28725" y="500063"/>
            <a:ext cx="74882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 dirty="0">
                <a:solidFill>
                  <a:schemeClr val="bg1"/>
                </a:solidFill>
              </a:rPr>
              <a:t>מהי הנדסה אזרחית?</a:t>
            </a:r>
            <a:endParaRPr lang="he-IL" u="sng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63688" y="1484784"/>
            <a:ext cx="6480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669900"/>
                </a:solidFill>
              </a:rPr>
              <a:t>תחום הנדסת תשתיות תחבורה מטפל  בכבישים, מסלולי תעופה ומסילות ברזל וכולל:</a:t>
            </a:r>
            <a:endParaRPr lang="he-IL" b="1" dirty="0">
              <a:solidFill>
                <a:srgbClr val="6699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059832" y="2852936"/>
            <a:ext cx="5616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תכנון תחבורתי ותנועתי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תכנון גיאומטרי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ניהול תנועה ומערכות תחבורה תבוניות – </a:t>
            </a:r>
            <a:r>
              <a:rPr lang="en-US" sz="2400" dirty="0"/>
              <a:t>ITS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ניקוז דרכים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בטיחות בדרכים והתקני תנועה ובטיחות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תכנון ואחזקת מבני מיסעות  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חומרי מיסעה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he-IL" sz="2400" dirty="0"/>
              <a:t>הנדסת מבנים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092" y="0"/>
            <a:ext cx="10262092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accent1"/>
                </a:solidFill>
              </a:rPr>
              <a:t>התוואי האופקי - נסיעה בעקום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566928" y="1060704"/>
            <a:ext cx="7845552" cy="1261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בנסיעה בקשת מעגלית (למשל פניה במחלף) פועלים על הרכב הנוסע כמה כוחות: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5852160" y="3090672"/>
            <a:ext cx="2560320" cy="129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כוח צנטריפוגלי הדוחף את הרכב אל מחוץ לעקום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3209544" y="3090672"/>
            <a:ext cx="2560320" cy="129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כוח חיכוך </a:t>
            </a:r>
            <a:r>
              <a:rPr lang="he-IL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צידי</a:t>
            </a:r>
            <a:r>
              <a: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המתפתח בין הגלגלים למסעה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566928" y="3090672"/>
            <a:ext cx="2560320" cy="129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משקל הרכב הפועל בכיוון המורד</a:t>
            </a:r>
          </a:p>
        </p:txBody>
      </p:sp>
      <p:sp>
        <p:nvSpPr>
          <p:cNvPr id="10" name="חץ למטה 9"/>
          <p:cNvSpPr/>
          <p:nvPr/>
        </p:nvSpPr>
        <p:spPr>
          <a:xfrm>
            <a:off x="6675120" y="2505456"/>
            <a:ext cx="1005840" cy="384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למטה 10"/>
          <p:cNvSpPr/>
          <p:nvPr/>
        </p:nvSpPr>
        <p:spPr>
          <a:xfrm>
            <a:off x="3986784" y="2505456"/>
            <a:ext cx="1005840" cy="384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למטה 11"/>
          <p:cNvSpPr/>
          <p:nvPr/>
        </p:nvSpPr>
        <p:spPr>
          <a:xfrm>
            <a:off x="1344168" y="2505456"/>
            <a:ext cx="1005840" cy="384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-1118092" y="6455866"/>
            <a:ext cx="14630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latin typeface="Gisha" panose="020B0502040204020203" pitchFamily="34" charset="-79"/>
                <a:cs typeface="Gisha" panose="020B0502040204020203" pitchFamily="34" charset="-79"/>
              </a:rPr>
              <a:t>מחלף חולון מזרח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4"/>
          <a:srcRect t="86537"/>
          <a:stretch/>
        </p:blipFill>
        <p:spPr>
          <a:xfrm>
            <a:off x="7502858" y="6414246"/>
            <a:ext cx="1545348" cy="562817"/>
          </a:xfrm>
          <a:prstGeom prst="rect">
            <a:avLst/>
          </a:prstGeom>
        </p:spPr>
      </p:pic>
      <p:sp>
        <p:nvSpPr>
          <p:cNvPr id="18" name="מחומש 17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מעבר שיפועים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609600" y="985105"/>
            <a:ext cx="7905749" cy="1530382"/>
            <a:chOff x="-123698" y="4517492"/>
            <a:chExt cx="7905749" cy="1530382"/>
          </a:xfrm>
        </p:grpSpPr>
        <p:sp>
          <p:nvSpPr>
            <p:cNvPr id="13" name="מלבן מעוגל 12"/>
            <p:cNvSpPr/>
            <p:nvPr/>
          </p:nvSpPr>
          <p:spPr>
            <a:xfrm>
              <a:off x="-123698" y="4517492"/>
              <a:ext cx="7905749" cy="153038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6337501" y="4715286"/>
              <a:ext cx="1178199" cy="1178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233" y="4922018"/>
              <a:ext cx="764734" cy="7647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123698" y="4790928"/>
              <a:ext cx="6299695" cy="1015663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קטע הדרך בו מתרחש מעבר הדרגתי משיפוע "נורמלי" (קימור של 2% בכיוונים מנוגדים) לדרך הנוטה על צידה בנסיעה בקשת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4691186" y="2573643"/>
            <a:ext cx="2813199" cy="3789080"/>
            <a:chOff x="5229066" y="2573643"/>
            <a:chExt cx="2813199" cy="378908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10718" r="67068" b="53805"/>
            <a:stretch/>
          </p:blipFill>
          <p:spPr bwMode="auto">
            <a:xfrm>
              <a:off x="5229066" y="2573643"/>
              <a:ext cx="2813199" cy="1699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" t="48440" r="67524" b="12559"/>
            <a:stretch/>
          </p:blipFill>
          <p:spPr bwMode="auto">
            <a:xfrm>
              <a:off x="5381413" y="4446464"/>
              <a:ext cx="2512010" cy="1743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משולש שווה שוקיים 1"/>
            <p:cNvSpPr/>
            <p:nvPr/>
          </p:nvSpPr>
          <p:spPr>
            <a:xfrm flipV="1">
              <a:off x="6207822" y="4392664"/>
              <a:ext cx="855686" cy="254963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מלבן מעוגל 2"/>
            <p:cNvSpPr/>
            <p:nvPr/>
          </p:nvSpPr>
          <p:spPr>
            <a:xfrm>
              <a:off x="5381413" y="2688336"/>
              <a:ext cx="2512010" cy="3674387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863362" y="2688336"/>
            <a:ext cx="2516953" cy="3674387"/>
            <a:chOff x="1863362" y="2688336"/>
            <a:chExt cx="2516953" cy="36743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21" t="12261" r="35208" b="55449"/>
            <a:stretch/>
          </p:blipFill>
          <p:spPr bwMode="auto">
            <a:xfrm>
              <a:off x="1863363" y="2893209"/>
              <a:ext cx="2391499" cy="137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93" t="49279" r="35436" b="12979"/>
            <a:stretch/>
          </p:blipFill>
          <p:spPr bwMode="auto">
            <a:xfrm>
              <a:off x="1863362" y="4645150"/>
              <a:ext cx="2391500" cy="1606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משולש שווה שוקיים 20"/>
            <p:cNvSpPr/>
            <p:nvPr/>
          </p:nvSpPr>
          <p:spPr>
            <a:xfrm flipV="1">
              <a:off x="2631269" y="4392664"/>
              <a:ext cx="855686" cy="254963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1868305" y="2688336"/>
              <a:ext cx="2512010" cy="3674387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dirty="0"/>
            </a:p>
          </p:txBody>
        </p:sp>
      </p:grpSp>
      <p:sp>
        <p:nvSpPr>
          <p:cNvPr id="23" name="מחומש 22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Picture 2" descr="Film roll side view Fre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" y="4831354"/>
            <a:ext cx="1313267" cy="1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עקום מעבר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609600" y="985105"/>
            <a:ext cx="7905749" cy="1530382"/>
            <a:chOff x="-123698" y="4517492"/>
            <a:chExt cx="7905749" cy="1530382"/>
          </a:xfrm>
        </p:grpSpPr>
        <p:sp>
          <p:nvSpPr>
            <p:cNvPr id="13" name="מלבן מעוגל 12"/>
            <p:cNvSpPr/>
            <p:nvPr/>
          </p:nvSpPr>
          <p:spPr>
            <a:xfrm>
              <a:off x="-123698" y="4517492"/>
              <a:ext cx="7905749" cy="153038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6337501" y="4715286"/>
              <a:ext cx="1178199" cy="1178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233" y="4922018"/>
              <a:ext cx="764734" cy="7647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123698" y="4790929"/>
              <a:ext cx="6299695" cy="1015663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קטע הדרך בו מתבצע מעבר הדרגתי מדרך ישרה אל הקשת המעגלית. </a:t>
              </a:r>
              <a:r>
                <a:rPr lang="en-US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/>
              </a:r>
              <a:br>
                <a:rPr lang="en-US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</a:br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צורת העקום המועדפת לשימוש נקראת: </a:t>
              </a:r>
              <a:r>
                <a:rPr lang="he-IL" sz="2000" b="1" dirty="0" err="1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קלוטואידה</a:t>
              </a:r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.</a:t>
              </a:r>
            </a:p>
          </p:txBody>
        </p:sp>
      </p:grpSp>
      <p:sp>
        <p:nvSpPr>
          <p:cNvPr id="17" name="מחומש 16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3522009" y="2786722"/>
            <a:ext cx="3032125" cy="3313112"/>
            <a:chOff x="3522009" y="2786722"/>
            <a:chExt cx="3032125" cy="3313112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2009" y="2786722"/>
              <a:ext cx="3032125" cy="331311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606800" y="3048000"/>
              <a:ext cx="14224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chemeClr val="tx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איך נראית </a:t>
              </a:r>
              <a:r>
                <a:rPr lang="he-IL" b="1" dirty="0" err="1">
                  <a:solidFill>
                    <a:schemeClr val="tx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קלוטואידה</a:t>
              </a:r>
              <a:r>
                <a:rPr lang="he-IL" b="1" dirty="0">
                  <a:solidFill>
                    <a:schemeClr val="tx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?</a:t>
              </a:r>
            </a:p>
          </p:txBody>
        </p:sp>
      </p:grpSp>
      <p:pic>
        <p:nvPicPr>
          <p:cNvPr id="19" name="Picture 2" descr="Film roll side view Fre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" y="4831354"/>
            <a:ext cx="1313267" cy="1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התוואי האנכי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הסבר מלבני מעוגל 7"/>
          <p:cNvSpPr/>
          <p:nvPr/>
        </p:nvSpPr>
        <p:spPr>
          <a:xfrm>
            <a:off x="2545241" y="1569033"/>
            <a:ext cx="3165035" cy="1355107"/>
          </a:xfrm>
          <a:prstGeom prst="wedgeRoundRectCallout">
            <a:avLst>
              <a:gd name="adj1" fmla="val 71344"/>
              <a:gd name="adj2" fmla="val 14144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נעבור לתוואי האנכי</a:t>
            </a:r>
          </a:p>
        </p:txBody>
      </p:sp>
      <p:pic>
        <p:nvPicPr>
          <p:cNvPr id="21" name="Picture 4" descr="Businessman with a great idea Free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4437" y="2675467"/>
            <a:ext cx="3959563" cy="39595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762000" y="3530912"/>
            <a:ext cx="3365758" cy="2632821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6" descr="Scooter, Transportation, Driving, Delivery, Trans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9096">
            <a:off x="803695" y="5237662"/>
            <a:ext cx="898271" cy="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lue, Mountain, Yellow, Glacier, Snow, Top, Cartoo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9" y="4404204"/>
            <a:ext cx="2566054" cy="19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97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תוואי קמור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628650" y="937599"/>
            <a:ext cx="3365758" cy="2632821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6" descr="Scooter, Transportation, Driving, Delivery, Tran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093">
            <a:off x="701178" y="2238547"/>
            <a:ext cx="898271" cy="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קשת 2"/>
          <p:cNvSpPr/>
          <p:nvPr/>
        </p:nvSpPr>
        <p:spPr>
          <a:xfrm flipV="1">
            <a:off x="779062" y="2508964"/>
            <a:ext cx="3064934" cy="1862666"/>
          </a:xfrm>
          <a:prstGeom prst="arc">
            <a:avLst>
              <a:gd name="adj1" fmla="val 861659"/>
              <a:gd name="adj2" fmla="val 960604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ציין מיקום תוכן 4"/>
          <p:cNvSpPr>
            <a:spLocks noGrp="1"/>
          </p:cNvSpPr>
          <p:nvPr>
            <p:ph idx="1"/>
          </p:nvPr>
        </p:nvSpPr>
        <p:spPr>
          <a:xfrm>
            <a:off x="140449" y="3868601"/>
            <a:ext cx="6694454" cy="2169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b="1" dirty="0"/>
              <a:t>מה צריך לקחת בחשבון כשמתכננים?</a:t>
            </a:r>
          </a:p>
          <a:p>
            <a:r>
              <a:rPr lang="he-IL" sz="2200" dirty="0"/>
              <a:t>בטיחות - ראות מספקת בכל נקודה</a:t>
            </a:r>
          </a:p>
          <a:p>
            <a:r>
              <a:rPr lang="he-IL" sz="2200" dirty="0"/>
              <a:t>נוחות - כוח צנטריפוגלי וכוח הכובד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/>
              <a:t>פועלים על הרכב בכיוונים מנוגדים</a:t>
            </a: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5515522" y="796424"/>
            <a:ext cx="4796085" cy="3223645"/>
            <a:chOff x="1723246" y="3108654"/>
            <a:chExt cx="4796085" cy="3223645"/>
          </a:xfrm>
        </p:grpSpPr>
        <p:pic>
          <p:nvPicPr>
            <p:cNvPr id="15" name="Picture 6" descr="Worker with a sign Free Vector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86"/>
            <a:stretch/>
          </p:blipFill>
          <p:spPr bwMode="auto">
            <a:xfrm flipH="1">
              <a:off x="1723246" y="3108654"/>
              <a:ext cx="4796085" cy="322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מלבן 4"/>
            <p:cNvSpPr/>
            <p:nvPr/>
          </p:nvSpPr>
          <p:spPr>
            <a:xfrm>
              <a:off x="4238307" y="4039059"/>
              <a:ext cx="1923285" cy="10070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73262" y="1792344"/>
            <a:ext cx="19067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קמור = </a:t>
            </a:r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כמו חתול שמקמר את הגב</a:t>
            </a:r>
          </a:p>
        </p:txBody>
      </p:sp>
    </p:spTree>
    <p:extLst>
      <p:ext uri="{BB962C8B-B14F-4D97-AF65-F5344CB8AC3E}">
        <p14:creationId xmlns:p14="http://schemas.microsoft.com/office/powerpoint/2010/main" val="38957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תוואי קעור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19" name="מחומש 18"/>
          <p:cNvSpPr/>
          <p:nvPr/>
        </p:nvSpPr>
        <p:spPr>
          <a:xfrm rot="10800000">
            <a:off x="7521889" y="4879290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ציין מיקום תוכן 4"/>
          <p:cNvSpPr>
            <a:spLocks noGrp="1"/>
          </p:cNvSpPr>
          <p:nvPr>
            <p:ph idx="1"/>
          </p:nvPr>
        </p:nvSpPr>
        <p:spPr>
          <a:xfrm>
            <a:off x="140449" y="3868601"/>
            <a:ext cx="6694454" cy="2169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b="1" dirty="0"/>
              <a:t>מה צריך לקחת בחשבון כשמתכננים?</a:t>
            </a:r>
          </a:p>
          <a:p>
            <a:r>
              <a:rPr lang="he-IL" sz="2400" dirty="0"/>
              <a:t>בטיחות - ראות מספקת בכל נקודה</a:t>
            </a:r>
          </a:p>
          <a:p>
            <a:r>
              <a:rPr lang="he-IL" sz="2400" dirty="0"/>
              <a:t>נוחות - כוח צנטריפוגלי וכוח הכובד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פועלים על הרכב באותו כיוון</a:t>
            </a: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5515522" y="796424"/>
            <a:ext cx="4796085" cy="3223645"/>
            <a:chOff x="1723246" y="3108654"/>
            <a:chExt cx="4796085" cy="3223645"/>
          </a:xfrm>
        </p:grpSpPr>
        <p:pic>
          <p:nvPicPr>
            <p:cNvPr id="15" name="Picture 6" descr="Worker with a sign Free Vector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86"/>
            <a:stretch/>
          </p:blipFill>
          <p:spPr bwMode="auto">
            <a:xfrm flipH="1">
              <a:off x="1723246" y="3108654"/>
              <a:ext cx="4796085" cy="322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מלבן 4"/>
            <p:cNvSpPr/>
            <p:nvPr/>
          </p:nvSpPr>
          <p:spPr>
            <a:xfrm>
              <a:off x="4238307" y="4039059"/>
              <a:ext cx="1923285" cy="10070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73261" y="1887645"/>
            <a:ext cx="1906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קעור = </a:t>
            </a:r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כמו קערה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628650" y="937599"/>
            <a:ext cx="3365758" cy="2632821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6" descr="Scooter, Transportation, Driving, Delivery, Trans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862">
            <a:off x="1073633" y="2442096"/>
            <a:ext cx="898271" cy="5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קשת 19"/>
          <p:cNvSpPr/>
          <p:nvPr/>
        </p:nvSpPr>
        <p:spPr>
          <a:xfrm>
            <a:off x="747183" y="1354644"/>
            <a:ext cx="3064934" cy="1862666"/>
          </a:xfrm>
          <a:prstGeom prst="arc">
            <a:avLst>
              <a:gd name="adj1" fmla="val 861659"/>
              <a:gd name="adj2" fmla="val 960604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 descr="Film roll side view Fre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0" y="5186859"/>
            <a:ext cx="1313267" cy="1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0442"/>
          <a:stretch/>
        </p:blipFill>
        <p:spPr>
          <a:xfrm>
            <a:off x="-13448" y="-13447"/>
            <a:ext cx="9185659" cy="6871447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3132667" y="293159"/>
            <a:ext cx="6233003" cy="2585508"/>
          </a:xfrm>
          <a:prstGeom prst="roundRect">
            <a:avLst>
              <a:gd name="adj" fmla="val 4401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האם נתקלתם בעבודתכם מול נתיבי ישראל עד כה</a:t>
            </a:r>
            <a:b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במושגים הקשורים בתוואי הדרך (אופקי או אנכי), עקומי שיפועים, עקומי מעבר או </a:t>
            </a:r>
            <a:r>
              <a:rPr lang="he-IL" sz="2800" b="1" dirty="0" err="1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קלוטואידה</a:t>
            </a: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  <a:b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באיזה הקשר?</a:t>
            </a:r>
          </a:p>
        </p:txBody>
      </p:sp>
      <p:sp>
        <p:nvSpPr>
          <p:cNvPr id="9" name="מחומש 8"/>
          <p:cNvSpPr/>
          <p:nvPr/>
        </p:nvSpPr>
        <p:spPr>
          <a:xfrm rot="10800000">
            <a:off x="7521889" y="4408228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0" y="6481011"/>
            <a:ext cx="23128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4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כביש 531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ריהוט הדרך</a:t>
            </a:r>
            <a:br>
              <a:rPr lang="he-IL" sz="6000" dirty="0"/>
            </a:br>
            <a:r>
              <a:rPr lang="he-IL" sz="3400" dirty="0"/>
              <a:t>(התקני תנועה ובטיחות)</a:t>
            </a:r>
          </a:p>
        </p:txBody>
      </p:sp>
    </p:spTree>
    <p:extLst>
      <p:ext uri="{BB962C8B-B14F-4D97-AF65-F5344CB8AC3E}">
        <p14:creationId xmlns:p14="http://schemas.microsoft.com/office/powerpoint/2010/main" val="25559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orker with doubts Free Vect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1994" y="3518366"/>
            <a:ext cx="3339634" cy="333963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ריהוט הדרך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3741078" y="2309414"/>
            <a:ext cx="3729038" cy="1913466"/>
          </a:xfrm>
          <a:prstGeom prst="wedgeRoundRectCallout">
            <a:avLst>
              <a:gd name="adj1" fmla="val -101151"/>
              <a:gd name="adj2" fmla="val 7027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איזה "רהיטים" אתם מכירים מהנסיעות שלכם בדרכים?</a:t>
            </a:r>
          </a:p>
        </p:txBody>
      </p:sp>
      <p:sp>
        <p:nvSpPr>
          <p:cNvPr id="5" name="מחומש 4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9411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מלבן 61"/>
          <p:cNvSpPr/>
          <p:nvPr/>
        </p:nvSpPr>
        <p:spPr>
          <a:xfrm>
            <a:off x="-1523" y="3432157"/>
            <a:ext cx="3127248" cy="344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6254496" y="-18288"/>
            <a:ext cx="3127248" cy="34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0" y="-18288"/>
            <a:ext cx="3127248" cy="3447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3127248" y="3429000"/>
            <a:ext cx="3127248" cy="3447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13" name="Picture 2" descr="home room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3" r="55949"/>
          <a:stretch/>
        </p:blipFill>
        <p:spPr bwMode="auto">
          <a:xfrm>
            <a:off x="3127249" y="3429000"/>
            <a:ext cx="3108959" cy="34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קבוצה 13"/>
          <p:cNvGrpSpPr/>
          <p:nvPr/>
        </p:nvGrpSpPr>
        <p:grpSpPr>
          <a:xfrm>
            <a:off x="6236208" y="-18288"/>
            <a:ext cx="3127248" cy="3447288"/>
            <a:chOff x="6236208" y="-18288"/>
            <a:chExt cx="3127248" cy="3447288"/>
          </a:xfrm>
        </p:grpSpPr>
        <p:pic>
          <p:nvPicPr>
            <p:cNvPr id="10242" name="Picture 2" descr="home rooms Free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9" r="3147" b="50666"/>
            <a:stretch/>
          </p:blipFill>
          <p:spPr bwMode="auto">
            <a:xfrm>
              <a:off x="6236208" y="-18288"/>
              <a:ext cx="3127248" cy="344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מלבן 11"/>
            <p:cNvSpPr/>
            <p:nvPr/>
          </p:nvSpPr>
          <p:spPr>
            <a:xfrm>
              <a:off x="6236208" y="512064"/>
              <a:ext cx="1078992" cy="493776"/>
            </a:xfrm>
            <a:prstGeom prst="rect">
              <a:avLst/>
            </a:prstGeom>
            <a:solidFill>
              <a:srgbClr val="BA3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6" name="Picture 2" descr="home room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52613"/>
          <a:stretch/>
        </p:blipFill>
        <p:spPr bwMode="auto">
          <a:xfrm>
            <a:off x="0" y="-18288"/>
            <a:ext cx="3127248" cy="34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16"/>
          <p:cNvSpPr/>
          <p:nvPr/>
        </p:nvSpPr>
        <p:spPr>
          <a:xfrm>
            <a:off x="107347" y="568452"/>
            <a:ext cx="1078992" cy="493776"/>
          </a:xfrm>
          <a:prstGeom prst="rect">
            <a:avLst/>
          </a:prstGeom>
          <a:solidFill>
            <a:srgbClr val="E59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182112" y="3957828"/>
            <a:ext cx="1078992" cy="493776"/>
          </a:xfrm>
          <a:prstGeom prst="rect">
            <a:avLst/>
          </a:prstGeom>
          <a:solidFill>
            <a:srgbClr val="5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6243773" y="3432157"/>
            <a:ext cx="3127248" cy="344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3115582" y="-18288"/>
            <a:ext cx="3127248" cy="344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grpSp>
        <p:nvGrpSpPr>
          <p:cNvPr id="73" name="קבוצה 72"/>
          <p:cNvGrpSpPr/>
          <p:nvPr/>
        </p:nvGrpSpPr>
        <p:grpSpPr>
          <a:xfrm>
            <a:off x="-12455" y="3396441"/>
            <a:ext cx="3145536" cy="3487438"/>
            <a:chOff x="6236208" y="3410712"/>
            <a:chExt cx="3145536" cy="3487438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6236208" y="3410712"/>
              <a:ext cx="3145536" cy="3465576"/>
              <a:chOff x="6236208" y="3410712"/>
              <a:chExt cx="3145536" cy="3465576"/>
            </a:xfrm>
          </p:grpSpPr>
          <p:sp>
            <p:nvSpPr>
              <p:cNvPr id="79" name="מלבן 78"/>
              <p:cNvSpPr/>
              <p:nvPr/>
            </p:nvSpPr>
            <p:spPr>
              <a:xfrm>
                <a:off x="6254496" y="3429000"/>
                <a:ext cx="3127248" cy="34472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/>
              </a:p>
            </p:txBody>
          </p:sp>
          <p:pic>
            <p:nvPicPr>
              <p:cNvPr id="80" name="תמונה 79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48438" t="46100"/>
              <a:stretch/>
            </p:blipFill>
            <p:spPr>
              <a:xfrm>
                <a:off x="6236208" y="3410712"/>
                <a:ext cx="1547437" cy="1773936"/>
              </a:xfrm>
              <a:prstGeom prst="rect">
                <a:avLst/>
              </a:prstGeom>
            </p:spPr>
          </p:pic>
        </p:grpSp>
        <p:pic>
          <p:nvPicPr>
            <p:cNvPr id="75" name="תמונה 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6455663" y="4256532"/>
              <a:ext cx="746058" cy="35661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309359" y="3639312"/>
              <a:ext cx="107899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מעקות בטיחות</a:t>
              </a:r>
            </a:p>
          </p:txBody>
        </p:sp>
        <p:pic>
          <p:nvPicPr>
            <p:cNvPr id="77" name="Picture 8" descr="תוצאת תמונה עבור מעקות בטיחות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645" y="6171496"/>
              <a:ext cx="1426057" cy="72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0" descr="ESP 4.0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474" y="5089017"/>
              <a:ext cx="1474398" cy="78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קבוצה 80"/>
          <p:cNvGrpSpPr/>
          <p:nvPr/>
        </p:nvGrpSpPr>
        <p:grpSpPr>
          <a:xfrm>
            <a:off x="6226065" y="3132013"/>
            <a:ext cx="3182113" cy="3721861"/>
            <a:chOff x="-54865" y="3154427"/>
            <a:chExt cx="3182113" cy="3721861"/>
          </a:xfrm>
        </p:grpSpPr>
        <p:sp>
          <p:nvSpPr>
            <p:cNvPr id="82" name="מלבן 81"/>
            <p:cNvSpPr/>
            <p:nvPr/>
          </p:nvSpPr>
          <p:spPr>
            <a:xfrm>
              <a:off x="0" y="3429000"/>
              <a:ext cx="3127248" cy="3447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pic>
          <p:nvPicPr>
            <p:cNvPr id="83" name="תמונה 8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8438" t="46100"/>
            <a:stretch/>
          </p:blipFill>
          <p:spPr>
            <a:xfrm>
              <a:off x="-18289" y="3410712"/>
              <a:ext cx="1547437" cy="1773936"/>
            </a:xfrm>
            <a:prstGeom prst="rect">
              <a:avLst/>
            </a:prstGeom>
          </p:spPr>
        </p:pic>
        <p:pic>
          <p:nvPicPr>
            <p:cNvPr id="84" name="תמונה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7" y="4256532"/>
              <a:ext cx="589788" cy="58978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-54865" y="3639312"/>
              <a:ext cx="107899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סימון ותאורה</a:t>
              </a:r>
            </a:p>
          </p:txBody>
        </p:sp>
        <p:pic>
          <p:nvPicPr>
            <p:cNvPr id="86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850705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491898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145756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9" name="Picture 2" descr="http://www.ipi.co.il/images/li_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818590"/>
                </a:clrFrom>
                <a:clrTo>
                  <a:srgbClr val="818590">
                    <a:alpha val="0"/>
                  </a:srgbClr>
                </a:clrTo>
              </a:clrChange>
            </a:blip>
            <a:srcRect l="5814" r="64495" b="16141"/>
            <a:stretch/>
          </p:blipFill>
          <p:spPr bwMode="auto">
            <a:xfrm flipH="1">
              <a:off x="2158961" y="3154427"/>
              <a:ext cx="870167" cy="36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 l="1551" t="25198" r="58893" b="24407"/>
            <a:stretch>
              <a:fillRect/>
            </a:stretch>
          </p:blipFill>
          <p:spPr bwMode="auto">
            <a:xfrm>
              <a:off x="1096323" y="5294098"/>
              <a:ext cx="807294" cy="538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 l="1551" t="25198" r="58893" b="24407"/>
            <a:stretch>
              <a:fillRect/>
            </a:stretch>
          </p:blipFill>
          <p:spPr bwMode="auto">
            <a:xfrm>
              <a:off x="761305" y="4964209"/>
              <a:ext cx="807294" cy="538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252" name="TextBox 10251"/>
          <p:cNvSpPr txBox="1"/>
          <p:nvPr/>
        </p:nvSpPr>
        <p:spPr>
          <a:xfrm>
            <a:off x="3797859" y="1062228"/>
            <a:ext cx="18199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מחלקות הרהיטים</a:t>
            </a:r>
          </a:p>
        </p:txBody>
      </p:sp>
      <p:sp>
        <p:nvSpPr>
          <p:cNvPr id="10253" name="משולש שווה שוקיים 10252"/>
          <p:cNvSpPr/>
          <p:nvPr/>
        </p:nvSpPr>
        <p:spPr>
          <a:xfrm flipV="1">
            <a:off x="4250321" y="2706445"/>
            <a:ext cx="915053" cy="41148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משולש שווה שוקיים 93"/>
          <p:cNvSpPr/>
          <p:nvPr/>
        </p:nvSpPr>
        <p:spPr>
          <a:xfrm rot="16200000" flipV="1">
            <a:off x="5407044" y="1257626"/>
            <a:ext cx="915053" cy="41148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משולש שווה שוקיים 94"/>
          <p:cNvSpPr/>
          <p:nvPr/>
        </p:nvSpPr>
        <p:spPr>
          <a:xfrm rot="5400000" flipH="1" flipV="1">
            <a:off x="3020939" y="1257626"/>
            <a:ext cx="915053" cy="41148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4" name="קבוצה 63"/>
          <p:cNvGrpSpPr/>
          <p:nvPr/>
        </p:nvGrpSpPr>
        <p:grpSpPr>
          <a:xfrm>
            <a:off x="3098657" y="-15265"/>
            <a:ext cx="3138494" cy="3476625"/>
            <a:chOff x="-2457146" y="-859754"/>
            <a:chExt cx="3138494" cy="3476625"/>
          </a:xfrm>
        </p:grpSpPr>
        <p:grpSp>
          <p:nvGrpSpPr>
            <p:cNvPr id="65" name="קבוצה 64"/>
            <p:cNvGrpSpPr/>
            <p:nvPr/>
          </p:nvGrpSpPr>
          <p:grpSpPr>
            <a:xfrm>
              <a:off x="-2457146" y="-859754"/>
              <a:ext cx="3138494" cy="3476625"/>
              <a:chOff x="3116002" y="-18288"/>
              <a:chExt cx="3138494" cy="3476625"/>
            </a:xfrm>
          </p:grpSpPr>
          <p:sp>
            <p:nvSpPr>
              <p:cNvPr id="67" name="מלבן 66"/>
              <p:cNvSpPr/>
              <p:nvPr/>
            </p:nvSpPr>
            <p:spPr>
              <a:xfrm>
                <a:off x="3127248" y="-18288"/>
                <a:ext cx="3127248" cy="344728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68" name="תמונה 67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 l="48438" t="46100"/>
              <a:stretch/>
            </p:blipFill>
            <p:spPr>
              <a:xfrm>
                <a:off x="3116002" y="-18288"/>
                <a:ext cx="1547437" cy="1773936"/>
              </a:xfrm>
              <a:prstGeom prst="rect">
                <a:avLst/>
              </a:prstGeom>
            </p:spPr>
          </p:pic>
          <p:pic>
            <p:nvPicPr>
              <p:cNvPr id="69" name="תמונה 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608" y="716316"/>
                <a:ext cx="576000" cy="576000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3182111" y="131541"/>
                <a:ext cx="107899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הכוונה ושילוט</a:t>
                </a:r>
              </a:p>
            </p:txBody>
          </p:sp>
          <p:pic>
            <p:nvPicPr>
              <p:cNvPr id="71" name="Picture 2" descr="תוצאת תמונה עבור כבישים שלטים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5" t="24778" r="30245"/>
              <a:stretch/>
            </p:blipFill>
            <p:spPr bwMode="auto">
              <a:xfrm>
                <a:off x="4805846" y="2305431"/>
                <a:ext cx="1038126" cy="1152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5" descr="DSC05918"/>
              <p:cNvPicPr>
                <a:picLocks noChangeAspect="1" noChangeArrowheads="1"/>
              </p:cNvPicPr>
              <p:nvPr/>
            </p:nvPicPr>
            <p:blipFill rotWithShape="1">
              <a:blip r:embed="rId13" cstate="print"/>
              <a:srcRect l="44524" t="19866" r="14264" b="50065"/>
              <a:stretch/>
            </p:blipFill>
            <p:spPr bwMode="auto">
              <a:xfrm>
                <a:off x="4587217" y="1394460"/>
                <a:ext cx="1572768" cy="82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6" name="Picture 6" descr="תוצאת תמונה עבור כבישים שלטים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" t="42804" r="5765"/>
            <a:stretch/>
          </p:blipFill>
          <p:spPr bwMode="auto">
            <a:xfrm>
              <a:off x="-2195745" y="930130"/>
              <a:ext cx="950709" cy="137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78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43608" y="2564904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000" b="1" dirty="0">
                <a:solidFill>
                  <a:srgbClr val="0070C0"/>
                </a:solidFill>
              </a:rPr>
              <a:t>מונחים תחבורתיים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6021272" y="-11343"/>
            <a:ext cx="3138494" cy="3476625"/>
            <a:chOff x="-2457146" y="-859754"/>
            <a:chExt cx="3138494" cy="3476625"/>
          </a:xfrm>
        </p:grpSpPr>
        <p:grpSp>
          <p:nvGrpSpPr>
            <p:cNvPr id="5" name="קבוצה 4"/>
            <p:cNvGrpSpPr/>
            <p:nvPr/>
          </p:nvGrpSpPr>
          <p:grpSpPr>
            <a:xfrm>
              <a:off x="-2457146" y="-859754"/>
              <a:ext cx="3138494" cy="3476625"/>
              <a:chOff x="3116002" y="-18288"/>
              <a:chExt cx="3138494" cy="3476625"/>
            </a:xfrm>
          </p:grpSpPr>
          <p:sp>
            <p:nvSpPr>
              <p:cNvPr id="7" name="מלבן 6"/>
              <p:cNvSpPr/>
              <p:nvPr/>
            </p:nvSpPr>
            <p:spPr>
              <a:xfrm>
                <a:off x="3127248" y="-18288"/>
                <a:ext cx="3127248" cy="344728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" name="תמונה 7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 l="48438" t="46100"/>
              <a:stretch/>
            </p:blipFill>
            <p:spPr>
              <a:xfrm>
                <a:off x="3116002" y="-18288"/>
                <a:ext cx="1547437" cy="1773936"/>
              </a:xfrm>
              <a:prstGeom prst="rect">
                <a:avLst/>
              </a:prstGeom>
            </p:spPr>
          </p:pic>
          <p:pic>
            <p:nvPicPr>
              <p:cNvPr id="9" name="תמונה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3608" y="716316"/>
                <a:ext cx="576000" cy="576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182111" y="131541"/>
                <a:ext cx="1078993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dirty="0">
                    <a:solidFill>
                      <a:schemeClr val="bg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הכוונה ושילוט</a:t>
                </a:r>
              </a:p>
            </p:txBody>
          </p:sp>
          <p:pic>
            <p:nvPicPr>
              <p:cNvPr id="11" name="Picture 2" descr="תוצאת תמונה עבור כבישים שלטים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5" t="24778" r="30245"/>
              <a:stretch/>
            </p:blipFill>
            <p:spPr bwMode="auto">
              <a:xfrm>
                <a:off x="4805846" y="2305431"/>
                <a:ext cx="1038126" cy="1152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5" descr="DSC05918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4524" t="19866" r="14264" b="50065"/>
              <a:stretch/>
            </p:blipFill>
            <p:spPr bwMode="auto">
              <a:xfrm>
                <a:off x="4587217" y="1394460"/>
                <a:ext cx="1572768" cy="8229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6" descr="תוצאת תמונה עבור כבישים שלטים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" t="42804" r="5765"/>
            <a:stretch/>
          </p:blipFill>
          <p:spPr bwMode="auto">
            <a:xfrm>
              <a:off x="-2195745" y="930130"/>
              <a:ext cx="950709" cy="137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Worker with a megaphone Free Vecto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42006"/>
            <a:ext cx="3315994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הסבר מלבני מעוגל 13"/>
          <p:cNvSpPr/>
          <p:nvPr/>
        </p:nvSpPr>
        <p:spPr>
          <a:xfrm>
            <a:off x="2104206" y="2467191"/>
            <a:ext cx="3839394" cy="1189452"/>
          </a:xfrm>
          <a:prstGeom prst="wedgeRoundRectCallout">
            <a:avLst>
              <a:gd name="adj1" fmla="val -36610"/>
              <a:gd name="adj2" fmla="val 68123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נתחיל מרהיטי </a:t>
            </a:r>
            <a:r>
              <a:rPr lang="en-US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הכוונה ושילוט הדרך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444639" y="264940"/>
            <a:ext cx="785072" cy="785072"/>
            <a:chOff x="1319134" y="1299261"/>
            <a:chExt cx="785072" cy="785072"/>
          </a:xfrm>
        </p:grpSpPr>
        <p:sp>
          <p:nvSpPr>
            <p:cNvPr id="19" name="אליפסה 18"/>
            <p:cNvSpPr/>
            <p:nvPr/>
          </p:nvSpPr>
          <p:spPr>
            <a:xfrm>
              <a:off x="1319134" y="1299261"/>
              <a:ext cx="785072" cy="785072"/>
            </a:xfrm>
            <a:prstGeom prst="ellipse">
              <a:avLst/>
            </a:prstGeom>
            <a:solidFill>
              <a:srgbClr val="888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" name="תמונה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19" y="1416395"/>
              <a:ext cx="576000" cy="576000"/>
            </a:xfrm>
            <a:prstGeom prst="rect">
              <a:avLst/>
            </a:prstGeom>
          </p:spPr>
        </p:pic>
      </p:grpSp>
      <p:sp>
        <p:nvSpPr>
          <p:cNvPr id="21" name="מחומש 20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8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שלטים ותמרורים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24" y="587984"/>
            <a:ext cx="2973388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Worker with doubts Free Vect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412199"/>
            <a:ext cx="3515406" cy="351540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הסבר מלבני מעוגל 8"/>
          <p:cNvSpPr/>
          <p:nvPr/>
        </p:nvSpPr>
        <p:spPr>
          <a:xfrm>
            <a:off x="3741078" y="2309414"/>
            <a:ext cx="3729038" cy="1913466"/>
          </a:xfrm>
          <a:prstGeom prst="wedgeRoundRectCallout">
            <a:avLst>
              <a:gd name="adj1" fmla="val 51201"/>
              <a:gd name="adj2" fmla="val 7497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כמה תמרורים ושלטים נתיבי ישראל מתחזקת?</a:t>
            </a:r>
          </a:p>
        </p:txBody>
      </p:sp>
      <p:grpSp>
        <p:nvGrpSpPr>
          <p:cNvPr id="13" name="קבוצה 12"/>
          <p:cNvGrpSpPr/>
          <p:nvPr/>
        </p:nvGrpSpPr>
        <p:grpSpPr>
          <a:xfrm>
            <a:off x="-287537" y="3247698"/>
            <a:ext cx="6995189" cy="3829806"/>
            <a:chOff x="-287537" y="3247698"/>
            <a:chExt cx="6995189" cy="3829806"/>
          </a:xfrm>
        </p:grpSpPr>
        <p:pic>
          <p:nvPicPr>
            <p:cNvPr id="11" name="Picture 4" descr="Businessman say okey Free Vecto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87537" y="3247698"/>
              <a:ext cx="3829806" cy="3829806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הסבר מלבני מעוגל 11"/>
            <p:cNvSpPr/>
            <p:nvPr/>
          </p:nvSpPr>
          <p:spPr>
            <a:xfrm>
              <a:off x="2978614" y="4843242"/>
              <a:ext cx="3729038" cy="1317715"/>
            </a:xfrm>
            <a:prstGeom prst="wedgeRoundRectCallout">
              <a:avLst>
                <a:gd name="adj1" fmla="val -81856"/>
                <a:gd name="adj2" fmla="val -7435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95,000 !!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444639" y="264940"/>
            <a:ext cx="785072" cy="785072"/>
            <a:chOff x="1319134" y="1299261"/>
            <a:chExt cx="785072" cy="785072"/>
          </a:xfrm>
        </p:grpSpPr>
        <p:sp>
          <p:nvSpPr>
            <p:cNvPr id="16" name="אליפסה 15"/>
            <p:cNvSpPr/>
            <p:nvPr/>
          </p:nvSpPr>
          <p:spPr>
            <a:xfrm>
              <a:off x="1319134" y="1299261"/>
              <a:ext cx="785072" cy="785072"/>
            </a:xfrm>
            <a:prstGeom prst="ellipse">
              <a:avLst/>
            </a:prstGeom>
            <a:solidFill>
              <a:srgbClr val="888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19" y="1416395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9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F0447"/>
          <p:cNvPicPr>
            <a:picLocks noChangeAspect="1" noChangeArrowheads="1"/>
          </p:cNvPicPr>
          <p:nvPr/>
        </p:nvPicPr>
        <p:blipFill rotWithShape="1">
          <a:blip r:embed="rId2" cstate="print"/>
          <a:srcRect l="23264"/>
          <a:stretch/>
        </p:blipFill>
        <p:spPr bwMode="auto">
          <a:xfrm>
            <a:off x="1229711" y="2113620"/>
            <a:ext cx="2521639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DSCF0142"/>
          <p:cNvPicPr>
            <a:picLocks noChangeAspect="1" noChangeArrowheads="1"/>
          </p:cNvPicPr>
          <p:nvPr/>
        </p:nvPicPr>
        <p:blipFill rotWithShape="1">
          <a:blip cstate="print"/>
          <a:srcRect r="18111"/>
          <a:stretch/>
        </p:blipFill>
        <p:spPr bwMode="auto">
          <a:xfrm>
            <a:off x="5286375" y="2113620"/>
            <a:ext cx="2690977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849008" y="1671145"/>
            <a:ext cx="1639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שלטים עיליים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0723" y="1671145"/>
            <a:ext cx="1639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שלטים צדדיים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444639" y="264940"/>
            <a:ext cx="785072" cy="785072"/>
            <a:chOff x="1319134" y="1299261"/>
            <a:chExt cx="785072" cy="785072"/>
          </a:xfrm>
        </p:grpSpPr>
        <p:sp>
          <p:nvSpPr>
            <p:cNvPr id="10" name="אליפסה 9"/>
            <p:cNvSpPr/>
            <p:nvPr/>
          </p:nvSpPr>
          <p:spPr>
            <a:xfrm>
              <a:off x="1319134" y="1299261"/>
              <a:ext cx="785072" cy="785072"/>
            </a:xfrm>
            <a:prstGeom prst="ellipse">
              <a:avLst/>
            </a:prstGeom>
            <a:solidFill>
              <a:srgbClr val="888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19" y="1416395"/>
              <a:ext cx="576000" cy="576000"/>
            </a:xfrm>
            <a:prstGeom prst="rect">
              <a:avLst/>
            </a:prstGeom>
          </p:spPr>
        </p:pic>
      </p:grpSp>
      <p:sp>
        <p:nvSpPr>
          <p:cNvPr id="12" name="מחומש 11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חומש 15"/>
          <p:cNvSpPr/>
          <p:nvPr/>
        </p:nvSpPr>
        <p:spPr>
          <a:xfrm rot="10800000">
            <a:off x="7524668" y="5339777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3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e-IL" dirty="0"/>
              <a:t>צבע השלט מלמד על הסיווג המנהלתי של הדרך (מי האחראי לדרך)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משמעות הצבע</a:t>
            </a:r>
          </a:p>
        </p:txBody>
      </p:sp>
      <p:pic>
        <p:nvPicPr>
          <p:cNvPr id="8" name="Picture 15" descr="DSC05918"/>
          <p:cNvPicPr>
            <a:picLocks noChangeAspect="1" noChangeArrowheads="1"/>
          </p:cNvPicPr>
          <p:nvPr/>
        </p:nvPicPr>
        <p:blipFill rotWithShape="1">
          <a:blip r:embed="rId3" cstate="print"/>
          <a:srcRect r="6760" b="22277"/>
          <a:stretch/>
        </p:blipFill>
        <p:spPr bwMode="auto">
          <a:xfrm>
            <a:off x="5050983" y="1545020"/>
            <a:ext cx="2294477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224429" y="2014622"/>
            <a:ext cx="35945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שילוט כחול – דרך מהירה</a:t>
            </a:r>
          </a:p>
        </p:txBody>
      </p:sp>
      <p:pic>
        <p:nvPicPr>
          <p:cNvPr id="12" name="Picture 10" descr="D:\תבניות\כביש 2.JPG"/>
          <p:cNvPicPr>
            <a:picLocks noChangeAspect="1" noChangeArrowheads="1"/>
          </p:cNvPicPr>
          <p:nvPr/>
        </p:nvPicPr>
        <p:blipFill rotWithShape="1">
          <a:blip cstate="print"/>
          <a:srcRect l="67551" t="29147" r="7485" b="23370"/>
          <a:stretch/>
        </p:blipFill>
        <p:spPr bwMode="auto">
          <a:xfrm>
            <a:off x="5050983" y="3276107"/>
            <a:ext cx="2294477" cy="290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24429" y="3483167"/>
            <a:ext cx="35945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שילוט ירוק – שאר הדרכים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4429" y="4951712"/>
            <a:ext cx="35945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שילוט חום – דרכים מקומיות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444639" y="264940"/>
            <a:ext cx="785072" cy="785072"/>
            <a:chOff x="1319134" y="1299261"/>
            <a:chExt cx="785072" cy="785072"/>
          </a:xfrm>
        </p:grpSpPr>
        <p:sp>
          <p:nvSpPr>
            <p:cNvPr id="16" name="אליפסה 15"/>
            <p:cNvSpPr/>
            <p:nvPr/>
          </p:nvSpPr>
          <p:spPr>
            <a:xfrm>
              <a:off x="1319134" y="1299261"/>
              <a:ext cx="785072" cy="785072"/>
            </a:xfrm>
            <a:prstGeom prst="ellipse">
              <a:avLst/>
            </a:prstGeom>
            <a:solidFill>
              <a:srgbClr val="888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19" y="1416395"/>
              <a:ext cx="576000" cy="576000"/>
            </a:xfrm>
            <a:prstGeom prst="rect">
              <a:avLst/>
            </a:prstGeom>
          </p:spPr>
        </p:pic>
      </p:grpSp>
      <p:sp>
        <p:nvSpPr>
          <p:cNvPr id="18" name="מחומש 17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1408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שלטים ותמרורים - רמות החזר אור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8" y="713870"/>
            <a:ext cx="7767631" cy="5513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הסבר מלבני מעוגל 4"/>
          <p:cNvSpPr/>
          <p:nvPr/>
        </p:nvSpPr>
        <p:spPr>
          <a:xfrm>
            <a:off x="2650420" y="4915923"/>
            <a:ext cx="4149607" cy="1169568"/>
          </a:xfrm>
          <a:prstGeom prst="wedgeRoundRectCallout">
            <a:avLst>
              <a:gd name="adj1" fmla="val -62472"/>
              <a:gd name="adj2" fmla="val -11725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רמות שונות של החזר אור לתמרורים. בישראל סטנדרט גבוה מאוד.</a:t>
            </a:r>
          </a:p>
        </p:txBody>
      </p:sp>
      <p:pic>
        <p:nvPicPr>
          <p:cNvPr id="6" name="Picture 8" descr="Worker doing a research work Free Vector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55" y="2479964"/>
            <a:ext cx="4659891" cy="465989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444639" y="264940"/>
            <a:ext cx="785072" cy="785072"/>
            <a:chOff x="1319134" y="1299261"/>
            <a:chExt cx="785072" cy="785072"/>
          </a:xfrm>
        </p:grpSpPr>
        <p:sp>
          <p:nvSpPr>
            <p:cNvPr id="8" name="אליפסה 7"/>
            <p:cNvSpPr/>
            <p:nvPr/>
          </p:nvSpPr>
          <p:spPr>
            <a:xfrm>
              <a:off x="1319134" y="1299261"/>
              <a:ext cx="785072" cy="785072"/>
            </a:xfrm>
            <a:prstGeom prst="ellipse">
              <a:avLst/>
            </a:prstGeom>
            <a:solidFill>
              <a:srgbClr val="888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819" y="1416395"/>
              <a:ext cx="576000" cy="576000"/>
            </a:xfrm>
            <a:prstGeom prst="rect">
              <a:avLst/>
            </a:prstGeom>
          </p:spPr>
        </p:pic>
      </p:grpSp>
      <p:sp>
        <p:nvSpPr>
          <p:cNvPr id="13" name="מחומש 1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orker with a megaphone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42006"/>
            <a:ext cx="3315994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הסבר מלבני מעוגל 13"/>
          <p:cNvSpPr/>
          <p:nvPr/>
        </p:nvSpPr>
        <p:spPr>
          <a:xfrm>
            <a:off x="2104206" y="2467191"/>
            <a:ext cx="3839394" cy="1189452"/>
          </a:xfrm>
          <a:prstGeom prst="wedgeRoundRectCallout">
            <a:avLst>
              <a:gd name="adj1" fmla="val -36610"/>
              <a:gd name="adj2" fmla="val 68123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נמשיך עם נושא חשוב: מעקות בטיחות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6019375" y="-29980"/>
            <a:ext cx="3145536" cy="3487438"/>
            <a:chOff x="6236208" y="3410712"/>
            <a:chExt cx="3145536" cy="3487438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6236208" y="3410712"/>
              <a:ext cx="3145536" cy="3465576"/>
              <a:chOff x="6236208" y="3410712"/>
              <a:chExt cx="3145536" cy="3465576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254496" y="3429000"/>
                <a:ext cx="3127248" cy="34472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he-IL"/>
              </a:p>
            </p:txBody>
          </p:sp>
          <p:pic>
            <p:nvPicPr>
              <p:cNvPr id="22" name="תמונה 21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l="48438" t="46100"/>
              <a:stretch/>
            </p:blipFill>
            <p:spPr>
              <a:xfrm>
                <a:off x="6236208" y="3410712"/>
                <a:ext cx="1547437" cy="1773936"/>
              </a:xfrm>
              <a:prstGeom prst="rect">
                <a:avLst/>
              </a:prstGeom>
            </p:spPr>
          </p:pic>
        </p:grpSp>
        <p:pic>
          <p:nvPicPr>
            <p:cNvPr id="17" name="תמונה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6455663" y="4256532"/>
              <a:ext cx="746058" cy="3566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309359" y="3639312"/>
              <a:ext cx="107899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מעקות בטיחות</a:t>
              </a:r>
            </a:p>
          </p:txBody>
        </p:sp>
        <p:pic>
          <p:nvPicPr>
            <p:cNvPr id="19" name="Picture 8" descr="תוצאת תמונה עבור מעקות בטיחות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645" y="6171496"/>
              <a:ext cx="1426057" cy="726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ESP 4.0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474" y="5089017"/>
              <a:ext cx="1474398" cy="78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קבוצה 26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24" name="אליפסה 23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6" name="תמונה 25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8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609600" y="1179975"/>
            <a:ext cx="7905749" cy="1530382"/>
            <a:chOff x="-123698" y="4517492"/>
            <a:chExt cx="7905749" cy="1530382"/>
          </a:xfrm>
        </p:grpSpPr>
        <p:sp>
          <p:nvSpPr>
            <p:cNvPr id="8" name="מלבן מעוגל 7"/>
            <p:cNvSpPr/>
            <p:nvPr/>
          </p:nvSpPr>
          <p:spPr>
            <a:xfrm>
              <a:off x="-123698" y="4517492"/>
              <a:ext cx="7905749" cy="153038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6337501" y="4715286"/>
              <a:ext cx="1178199" cy="1178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233" y="4922018"/>
              <a:ext cx="764734" cy="7647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123698" y="4790927"/>
              <a:ext cx="6299695" cy="1015663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מעקה המוצב בקצה המדרכה על סף הכביש. </a:t>
              </a:r>
            </a:p>
            <a:p>
              <a:r>
                <a:rPr lang="he-IL" sz="20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מונע פיזית מעבר הולכי רגל לכביש ועליית רכב למדרכה וכן מונע מפגש בין כלי רכב בתנועות מנוגדות. </a:t>
              </a: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98752" y="2928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19" name="מחומש 18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קבוצה 13"/>
          <p:cNvGrpSpPr/>
          <p:nvPr/>
        </p:nvGrpSpPr>
        <p:grpSpPr>
          <a:xfrm>
            <a:off x="359761" y="3825264"/>
            <a:ext cx="8454688" cy="1980000"/>
            <a:chOff x="359761" y="3825264"/>
            <a:chExt cx="8454688" cy="1980000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3195951" y="3825264"/>
              <a:ext cx="2553605" cy="19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359761" y="3825264"/>
              <a:ext cx="2579470" cy="19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6006276" y="3825264"/>
              <a:ext cx="2808173" cy="198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תמונה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סוגי מעקות בטיחות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98752" y="2928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graphicFrame>
        <p:nvGraphicFramePr>
          <p:cNvPr id="15" name="דיאגרמה 14"/>
          <p:cNvGraphicFramePr/>
          <p:nvPr/>
        </p:nvGraphicFramePr>
        <p:xfrm>
          <a:off x="4484422" y="1121962"/>
          <a:ext cx="5418248" cy="361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קבוצה 19"/>
          <p:cNvGrpSpPr/>
          <p:nvPr/>
        </p:nvGrpSpPr>
        <p:grpSpPr>
          <a:xfrm>
            <a:off x="6543515" y="2279593"/>
            <a:ext cx="1297400" cy="1297400"/>
            <a:chOff x="444639" y="264940"/>
            <a:chExt cx="785072" cy="785072"/>
          </a:xfrm>
        </p:grpSpPr>
        <p:sp>
          <p:nvSpPr>
            <p:cNvPr id="21" name="אליפסה 20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pic>
        <p:nvPicPr>
          <p:cNvPr id="23" name="Picture 2" descr="DSCF016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229711" y="2659167"/>
            <a:ext cx="2357454" cy="31419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1229711" y="1050012"/>
            <a:ext cx="2357454" cy="1401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מעקות ישנים לצורך אחזקה בלבד. </a:t>
            </a:r>
          </a:p>
          <a:p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נפוצים בכל הארץ.</a:t>
            </a:r>
          </a:p>
        </p:txBody>
      </p:sp>
      <p:sp>
        <p:nvSpPr>
          <p:cNvPr id="14" name="מחומש 13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8643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סוגי מעקות בטיחות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98752" y="2928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graphicFrame>
        <p:nvGraphicFramePr>
          <p:cNvPr id="15" name="דיאגרמה 14"/>
          <p:cNvGraphicFramePr/>
          <p:nvPr/>
        </p:nvGraphicFramePr>
        <p:xfrm>
          <a:off x="4484422" y="1121962"/>
          <a:ext cx="5418248" cy="361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קבוצה 19"/>
          <p:cNvGrpSpPr/>
          <p:nvPr/>
        </p:nvGrpSpPr>
        <p:grpSpPr>
          <a:xfrm>
            <a:off x="6543515" y="2279593"/>
            <a:ext cx="1297400" cy="1297400"/>
            <a:chOff x="444639" y="264940"/>
            <a:chExt cx="785072" cy="785072"/>
          </a:xfrm>
        </p:grpSpPr>
        <p:sp>
          <p:nvSpPr>
            <p:cNvPr id="21" name="אליפסה 20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2" name="מלבן 1"/>
          <p:cNvSpPr/>
          <p:nvPr/>
        </p:nvSpPr>
        <p:spPr>
          <a:xfrm>
            <a:off x="1229710" y="1050012"/>
            <a:ext cx="4005723" cy="1401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מעקות הבטיחות החדשים מפלדה ובטון: </a:t>
            </a:r>
            <a:b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כל אחד ואחד עובר מבחני ריסוק!</a:t>
            </a:r>
          </a:p>
        </p:txBody>
      </p:sp>
      <p:pic>
        <p:nvPicPr>
          <p:cNvPr id="14" name="Picture 14" descr="DSCF0952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229711" y="2982819"/>
            <a:ext cx="4005723" cy="30036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589494" y="4830000"/>
            <a:ext cx="157162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he-IL" sz="2000" b="1" dirty="0">
                <a:solidFill>
                  <a:srgbClr val="003366"/>
                </a:solidFill>
              </a:rPr>
              <a:t>דגם </a:t>
            </a:r>
            <a:r>
              <a:rPr lang="en-US" sz="2000" b="1" dirty="0">
                <a:solidFill>
                  <a:srgbClr val="003366"/>
                </a:solidFill>
              </a:rPr>
              <a:t> EDSP</a:t>
            </a:r>
            <a:endParaRPr lang="he-IL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28316" y="4534103"/>
            <a:ext cx="142875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he-IL" sz="2000" b="1" dirty="0">
                <a:solidFill>
                  <a:srgbClr val="003366"/>
                </a:solidFill>
              </a:rPr>
              <a:t>מעקה </a:t>
            </a:r>
            <a:r>
              <a:rPr lang="en-US" sz="2000" b="1" dirty="0">
                <a:solidFill>
                  <a:srgbClr val="003366"/>
                </a:solidFill>
              </a:rPr>
              <a:t>OBB</a:t>
            </a:r>
            <a:endParaRPr lang="he-IL" dirty="0"/>
          </a:p>
        </p:txBody>
      </p:sp>
      <p:pic>
        <p:nvPicPr>
          <p:cNvPr id="14338" name="Picture 2" descr="Movie reel cinema tool Free Icon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99" y="5382580"/>
            <a:ext cx="815975" cy="8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6072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סוגי מעקות בטיחות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98752" y="2928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graphicFrame>
        <p:nvGraphicFramePr>
          <p:cNvPr id="15" name="דיאגרמה 14"/>
          <p:cNvGraphicFramePr/>
          <p:nvPr/>
        </p:nvGraphicFramePr>
        <p:xfrm>
          <a:off x="4484422" y="1121962"/>
          <a:ext cx="5418248" cy="361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קבוצה 19"/>
          <p:cNvGrpSpPr/>
          <p:nvPr/>
        </p:nvGrpSpPr>
        <p:grpSpPr>
          <a:xfrm>
            <a:off x="6543515" y="2279593"/>
            <a:ext cx="1297400" cy="1297400"/>
            <a:chOff x="444639" y="264940"/>
            <a:chExt cx="785072" cy="785072"/>
          </a:xfrm>
        </p:grpSpPr>
        <p:sp>
          <p:nvSpPr>
            <p:cNvPr id="21" name="אליפסה 20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2" name="מלבן 1"/>
          <p:cNvSpPr/>
          <p:nvPr/>
        </p:nvSpPr>
        <p:spPr>
          <a:xfrm>
            <a:off x="1229711" y="1050012"/>
            <a:ext cx="2357454" cy="1401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למעקות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קבועים וגם </a:t>
            </a:r>
            <a:r>
              <a:rPr lang="he-I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למעקות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זמניים באתרי עבודה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 l="5882" t="19935" r="60785" b="36972"/>
          <a:stretch>
            <a:fillRect/>
          </a:stretch>
        </p:blipFill>
        <p:spPr bwMode="auto">
          <a:xfrm>
            <a:off x="1229711" y="2787657"/>
            <a:ext cx="2357454" cy="159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cstate="print"/>
          <a:srcRect l="7983" t="26163" r="60504" b="42441"/>
          <a:stretch>
            <a:fillRect/>
          </a:stretch>
        </p:blipFill>
        <p:spPr bwMode="auto">
          <a:xfrm>
            <a:off x="1229711" y="4608575"/>
            <a:ext cx="2353649" cy="1694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5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5"/>
          <p:cNvSpPr txBox="1">
            <a:spLocks noChangeArrowheads="1"/>
          </p:cNvSpPr>
          <p:nvPr/>
        </p:nvSpPr>
        <p:spPr bwMode="auto">
          <a:xfrm>
            <a:off x="539750" y="1844675"/>
            <a:ext cx="7632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e-IL" sz="2000" b="1" dirty="0">
                <a:solidFill>
                  <a:srgbClr val="003366"/>
                </a:solidFill>
              </a:rPr>
              <a:t>סיווג אדמיניסטרטיבי</a:t>
            </a:r>
            <a:r>
              <a:rPr lang="he-IL" sz="2000" dirty="0"/>
              <a:t> – סיווג של הדרגים האחראיים לדרך (מנהלתי) </a:t>
            </a:r>
          </a:p>
          <a:p>
            <a:pPr marL="342900" indent="-342900"/>
            <a:endParaRPr lang="he-IL" sz="2000" dirty="0"/>
          </a:p>
          <a:p>
            <a:pPr marL="342900" indent="-342900"/>
            <a:r>
              <a:rPr lang="he-IL" sz="2000" b="1" dirty="0">
                <a:solidFill>
                  <a:srgbClr val="003366"/>
                </a:solidFill>
              </a:rPr>
              <a:t>סיווג לפי דפוסי תכן</a:t>
            </a:r>
          </a:p>
          <a:p>
            <a:pPr marL="342900" indent="-342900"/>
            <a:endParaRPr lang="he-IL" sz="2000" b="1" dirty="0">
              <a:solidFill>
                <a:srgbClr val="003366"/>
              </a:solidFill>
            </a:endParaRPr>
          </a:p>
          <a:p>
            <a:pPr marL="342900" indent="-342900"/>
            <a:r>
              <a:rPr lang="he-IL" sz="2000" b="1" dirty="0">
                <a:solidFill>
                  <a:srgbClr val="003366"/>
                </a:solidFill>
              </a:rPr>
              <a:t>סיווג לפי מספר</a:t>
            </a:r>
            <a:r>
              <a:rPr lang="he-IL" sz="2000" dirty="0"/>
              <a:t> – סיווג תפעולי</a:t>
            </a:r>
          </a:p>
          <a:p>
            <a:pPr marL="342900" indent="-342900"/>
            <a:endParaRPr lang="he-IL" sz="2000" dirty="0"/>
          </a:p>
          <a:p>
            <a:pPr marL="342900" indent="-342900"/>
            <a:r>
              <a:rPr lang="he-IL" sz="2000" b="1" dirty="0">
                <a:solidFill>
                  <a:srgbClr val="003366"/>
                </a:solidFill>
              </a:rPr>
              <a:t>סיווג לפי אזור טופוגרפי</a:t>
            </a:r>
            <a:endParaRPr lang="he-IL" sz="2000" dirty="0"/>
          </a:p>
          <a:p>
            <a:pPr marL="342900" indent="-342900"/>
            <a:endParaRPr lang="he-IL" sz="2000" dirty="0"/>
          </a:p>
          <a:p>
            <a:pPr marL="342900" indent="-342900"/>
            <a:r>
              <a:rPr lang="he-IL" sz="2000" b="1" dirty="0">
                <a:solidFill>
                  <a:schemeClr val="folHlink"/>
                </a:solidFill>
              </a:rPr>
              <a:t>סיווג תפקודי</a:t>
            </a:r>
            <a:r>
              <a:rPr lang="he-IL" sz="2000" dirty="0"/>
              <a:t> – סיווג לפי יעוד השירות</a:t>
            </a:r>
          </a:p>
          <a:p>
            <a:pPr marL="342900" indent="-342900"/>
            <a:endParaRPr lang="he-IL" sz="2000" dirty="0"/>
          </a:p>
          <a:p>
            <a:pPr marL="342900" indent="-342900"/>
            <a:r>
              <a:rPr lang="he-IL" sz="2000" b="1" dirty="0">
                <a:solidFill>
                  <a:srgbClr val="003366"/>
                </a:solidFill>
              </a:rPr>
              <a:t>סיווג טכני</a:t>
            </a:r>
            <a:r>
              <a:rPr lang="he-IL" sz="2000" dirty="0"/>
              <a:t> – חלוקה משנית לפי סוג חתך הרוחב</a:t>
            </a:r>
            <a:endParaRPr lang="en-US" sz="2000" dirty="0"/>
          </a:p>
        </p:txBody>
      </p:sp>
      <p:sp>
        <p:nvSpPr>
          <p:cNvPr id="6147" name="AutoShape 67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148" name="Text Box 68"/>
          <p:cNvSpPr txBox="1">
            <a:spLocks noChangeArrowheads="1"/>
          </p:cNvSpPr>
          <p:nvPr/>
        </p:nvSpPr>
        <p:spPr bwMode="auto">
          <a:xfrm>
            <a:off x="4356100" y="549275"/>
            <a:ext cx="4311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500" b="1">
                <a:solidFill>
                  <a:schemeClr val="bg1"/>
                </a:solidFill>
              </a:rPr>
              <a:t>שיטות סיווג כללי: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95301" name="Picture 69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75" y="191611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302" name="Picture 70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75" y="25241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303" name="Picture 71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325" y="314801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304" name="Picture 72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75" y="37560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305" name="Picture 73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325" y="43656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306" name="Picture 74" descr="Large Blue 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4200" y="496411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אליפסה 1"/>
          <p:cNvSpPr/>
          <p:nvPr/>
        </p:nvSpPr>
        <p:spPr>
          <a:xfrm>
            <a:off x="3923928" y="4060825"/>
            <a:ext cx="4661272" cy="736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אליפסה 2"/>
          <p:cNvSpPr/>
          <p:nvPr/>
        </p:nvSpPr>
        <p:spPr>
          <a:xfrm>
            <a:off x="3829812" y="2925390"/>
            <a:ext cx="4805288" cy="6417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סוגי מעקות בטיחות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98752" y="2928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graphicFrame>
        <p:nvGraphicFramePr>
          <p:cNvPr id="15" name="דיאגרמה 14"/>
          <p:cNvGraphicFramePr/>
          <p:nvPr/>
        </p:nvGraphicFramePr>
        <p:xfrm>
          <a:off x="4484422" y="1121962"/>
          <a:ext cx="5418248" cy="361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קבוצה 19"/>
          <p:cNvGrpSpPr/>
          <p:nvPr/>
        </p:nvGrpSpPr>
        <p:grpSpPr>
          <a:xfrm>
            <a:off x="6543515" y="2279593"/>
            <a:ext cx="1297400" cy="1297400"/>
            <a:chOff x="444639" y="264940"/>
            <a:chExt cx="785072" cy="785072"/>
          </a:xfrm>
        </p:grpSpPr>
        <p:sp>
          <p:nvSpPr>
            <p:cNvPr id="21" name="אליפסה 20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2" name="מלבן 1"/>
          <p:cNvSpPr/>
          <p:nvPr/>
        </p:nvSpPr>
        <p:spPr>
          <a:xfrm>
            <a:off x="1229711" y="1050012"/>
            <a:ext cx="2357454" cy="1401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משמשים בעיקר על מנת למזער פגיעה בנוף</a:t>
            </a:r>
          </a:p>
        </p:txBody>
      </p:sp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cstate="print"/>
          <a:srcRect l="8531" t="33696" r="61220" b="5533"/>
          <a:stretch>
            <a:fillRect/>
          </a:stretch>
        </p:blipFill>
        <p:spPr bwMode="auto">
          <a:xfrm>
            <a:off x="1229712" y="2860811"/>
            <a:ext cx="2357454" cy="2478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655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קצות המעקה - התקני בטיחות</a:t>
            </a:r>
          </a:p>
        </p:txBody>
      </p:sp>
      <p:grpSp>
        <p:nvGrpSpPr>
          <p:cNvPr id="16" name="קבוצה 15"/>
          <p:cNvGrpSpPr/>
          <p:nvPr/>
        </p:nvGrpSpPr>
        <p:grpSpPr>
          <a:xfrm>
            <a:off x="444639" y="264940"/>
            <a:ext cx="785072" cy="785072"/>
            <a:chOff x="444639" y="264940"/>
            <a:chExt cx="785072" cy="785072"/>
          </a:xfrm>
        </p:grpSpPr>
        <p:sp>
          <p:nvSpPr>
            <p:cNvPr id="17" name="אליפסה 16"/>
            <p:cNvSpPr/>
            <p:nvPr/>
          </p:nvSpPr>
          <p:spPr>
            <a:xfrm>
              <a:off x="444639" y="264940"/>
              <a:ext cx="785072" cy="785072"/>
            </a:xfrm>
            <a:prstGeom prst="ellipse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0"/>
            <a:stretch/>
          </p:blipFill>
          <p:spPr>
            <a:xfrm>
              <a:off x="561436" y="542151"/>
              <a:ext cx="551477" cy="263606"/>
            </a:xfrm>
            <a:prstGeom prst="rect">
              <a:avLst/>
            </a:prstGeom>
          </p:spPr>
        </p:pic>
      </p:grpSp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4571999" y="1456267"/>
            <a:ext cx="3691467" cy="4910666"/>
            <a:chOff x="4571999" y="1456267"/>
            <a:chExt cx="3691467" cy="4910666"/>
          </a:xfrm>
        </p:grpSpPr>
        <p:sp>
          <p:nvSpPr>
            <p:cNvPr id="4" name="מלבן מעוגל 3"/>
            <p:cNvSpPr/>
            <p:nvPr/>
          </p:nvSpPr>
          <p:spPr>
            <a:xfrm>
              <a:off x="4571999" y="1456267"/>
              <a:ext cx="3691467" cy="4910666"/>
            </a:xfrm>
            <a:prstGeom prst="roundRect">
              <a:avLst/>
            </a:prstGeom>
            <a:solidFill>
              <a:srgbClr val="884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27600" y="1710267"/>
              <a:ext cx="2997200" cy="2123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סופג אנרגיה</a:t>
              </a:r>
            </a:p>
            <a:p>
              <a:endPara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מותקן בקצה מחלפים או בקצה מכשול קשיח (למשל, קצה של מעקה בטיחות). מאפשר בלימה הדרגתית.</a:t>
              </a:r>
              <a:endParaRPr lang="en-US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endPara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cstate="print"/>
            <a:srcRect l="9307" t="20751" r="65098" b="9584"/>
            <a:stretch>
              <a:fillRect/>
            </a:stretch>
          </p:blipFill>
          <p:spPr bwMode="auto">
            <a:xfrm>
              <a:off x="5497512" y="3574907"/>
              <a:ext cx="1857375" cy="2644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קבוצה 6"/>
          <p:cNvGrpSpPr/>
          <p:nvPr/>
        </p:nvGrpSpPr>
        <p:grpSpPr>
          <a:xfrm>
            <a:off x="712944" y="1456267"/>
            <a:ext cx="3691467" cy="4910666"/>
            <a:chOff x="712944" y="1456267"/>
            <a:chExt cx="3691467" cy="4910666"/>
          </a:xfrm>
        </p:grpSpPr>
        <p:sp>
          <p:nvSpPr>
            <p:cNvPr id="19" name="מלבן מעוגל 18"/>
            <p:cNvSpPr/>
            <p:nvPr/>
          </p:nvSpPr>
          <p:spPr>
            <a:xfrm>
              <a:off x="712944" y="1456267"/>
              <a:ext cx="3691467" cy="4910666"/>
            </a:xfrm>
            <a:prstGeom prst="roundRect">
              <a:avLst/>
            </a:prstGeom>
            <a:solidFill>
              <a:srgbClr val="BF9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65390" y="1710267"/>
              <a:ext cx="2997200" cy="18466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solidFill>
                    <a:srgbClr val="884065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התקן קצה</a:t>
              </a:r>
            </a:p>
            <a:p>
              <a:endParaRPr lang="he-IL" dirty="0">
                <a:solidFill>
                  <a:srgbClr val="884065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dirty="0">
                  <a:solidFill>
                    <a:srgbClr val="884065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יחידת קצה שמתפקדת כמו סופג אנרגיה קטן. מונעת התהפכות מעליה על סיומת גלישה.</a:t>
              </a:r>
            </a:p>
          </p:txBody>
        </p:sp>
        <p:pic>
          <p:nvPicPr>
            <p:cNvPr id="29" name="Picture 4" descr="DSCF0776"/>
            <p:cNvPicPr>
              <a:picLocks noChangeAspect="1" noChangeArrowheads="1"/>
            </p:cNvPicPr>
            <p:nvPr/>
          </p:nvPicPr>
          <p:blipFill rotWithShape="1">
            <a:blip cstate="print"/>
            <a:srcRect l="9669"/>
            <a:stretch/>
          </p:blipFill>
          <p:spPr bwMode="auto">
            <a:xfrm>
              <a:off x="967154" y="3556926"/>
              <a:ext cx="3185020" cy="2644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Picture 2" descr="Film roll side view Free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0" y="5186859"/>
            <a:ext cx="1313267" cy="1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-11372"/>
            <a:ext cx="9282535" cy="6869372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-141808" y="239371"/>
            <a:ext cx="5043055" cy="2380768"/>
          </a:xfrm>
          <a:prstGeom prst="roundRect">
            <a:avLst>
              <a:gd name="adj" fmla="val 4401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האם נתקלתם בעבודתכם עם נתיבי ישראל עד כה</a:t>
            </a:r>
            <a:b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בעיסוק </a:t>
            </a:r>
            <a:r>
              <a:rPr lang="he-IL" sz="2800" b="1" dirty="0" err="1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במעקות</a:t>
            </a: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בטיחות?</a:t>
            </a:r>
            <a:b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באיזה הקשר?</a:t>
            </a:r>
          </a:p>
        </p:txBody>
      </p:sp>
      <p:sp>
        <p:nvSpPr>
          <p:cNvPr id="9" name="מחומש 8"/>
          <p:cNvSpPr/>
          <p:nvPr/>
        </p:nvSpPr>
        <p:spPr>
          <a:xfrm rot="10800000">
            <a:off x="7521889" y="4408228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0" y="6481011"/>
            <a:ext cx="299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4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הפרדה מפלסית, כפר יהושע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orker with a megaphone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42006"/>
            <a:ext cx="3315994" cy="33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הסבר מלבני מעוגל 13"/>
          <p:cNvSpPr/>
          <p:nvPr/>
        </p:nvSpPr>
        <p:spPr>
          <a:xfrm>
            <a:off x="2104206" y="2467191"/>
            <a:ext cx="3839394" cy="1189452"/>
          </a:xfrm>
          <a:prstGeom prst="wedgeRoundRectCallout">
            <a:avLst>
              <a:gd name="adj1" fmla="val -36610"/>
              <a:gd name="adj2" fmla="val 68123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נעבור לאמצעי סימון ותאורה</a:t>
            </a:r>
          </a:p>
        </p:txBody>
      </p:sp>
      <p:sp>
        <p:nvSpPr>
          <p:cNvPr id="24" name="אליפסה 23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חומש 22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5982798" y="-307441"/>
            <a:ext cx="3182113" cy="3721861"/>
            <a:chOff x="-54865" y="3154427"/>
            <a:chExt cx="3182113" cy="3721861"/>
          </a:xfrm>
        </p:grpSpPr>
        <p:sp>
          <p:nvSpPr>
            <p:cNvPr id="28" name="מלבן 27"/>
            <p:cNvSpPr/>
            <p:nvPr/>
          </p:nvSpPr>
          <p:spPr>
            <a:xfrm>
              <a:off x="0" y="3429000"/>
              <a:ext cx="3127248" cy="3447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pic>
          <p:nvPicPr>
            <p:cNvPr id="29" name="תמונה 28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48438" t="46100"/>
            <a:stretch/>
          </p:blipFill>
          <p:spPr>
            <a:xfrm>
              <a:off x="-18289" y="3410712"/>
              <a:ext cx="1547437" cy="1773936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7" y="4256532"/>
              <a:ext cx="589788" cy="58978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-54865" y="3639312"/>
              <a:ext cx="107899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>
                  <a:solidFill>
                    <a:schemeClr val="bg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סימון ותאורה</a:t>
              </a:r>
            </a:p>
          </p:txBody>
        </p:sp>
        <p:pic>
          <p:nvPicPr>
            <p:cNvPr id="32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850705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491898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61" t="34091" r="67891" b="6620"/>
            <a:stretch/>
          </p:blipFill>
          <p:spPr bwMode="auto">
            <a:xfrm>
              <a:off x="145756" y="5715837"/>
              <a:ext cx="267368" cy="1160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2" descr="http://www.ipi.co.il/images/li_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818590"/>
                </a:clrFrom>
                <a:clrTo>
                  <a:srgbClr val="818590">
                    <a:alpha val="0"/>
                  </a:srgbClr>
                </a:clrTo>
              </a:clrChange>
            </a:blip>
            <a:srcRect l="5814" r="64495" b="16141"/>
            <a:stretch/>
          </p:blipFill>
          <p:spPr bwMode="auto">
            <a:xfrm flipH="1">
              <a:off x="2158961" y="3154427"/>
              <a:ext cx="870167" cy="36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551" t="25198" r="58893" b="24407"/>
            <a:stretch>
              <a:fillRect/>
            </a:stretch>
          </p:blipFill>
          <p:spPr bwMode="auto">
            <a:xfrm>
              <a:off x="1096323" y="5294098"/>
              <a:ext cx="807294" cy="538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551" t="25198" r="58893" b="24407"/>
            <a:stretch>
              <a:fillRect/>
            </a:stretch>
          </p:blipFill>
          <p:spPr bwMode="auto">
            <a:xfrm>
              <a:off x="761305" y="4964209"/>
              <a:ext cx="807294" cy="5380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8" name="תמונה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pic>
        <p:nvPicPr>
          <p:cNvPr id="10242" name="Picture 2" descr="Worker with doubts Free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57" y="3429000"/>
            <a:ext cx="3748617" cy="374861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הסבר מלבני מעוגל 3"/>
          <p:cNvSpPr/>
          <p:nvPr/>
        </p:nvSpPr>
        <p:spPr>
          <a:xfrm>
            <a:off x="2393083" y="2043953"/>
            <a:ext cx="3165035" cy="2079908"/>
          </a:xfrm>
          <a:prstGeom prst="wedgeRoundRectCallout">
            <a:avLst>
              <a:gd name="adj1" fmla="val -79011"/>
              <a:gd name="adj2" fmla="val 8293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איזה אמצעי סימון ותאורה אתם מכירים מנסיעותיכם בדרכים?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9842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393084" y="2043953"/>
            <a:ext cx="2517584" cy="2079908"/>
          </a:xfrm>
          <a:prstGeom prst="wedgeRoundRectCallout">
            <a:avLst>
              <a:gd name="adj1" fmla="val -79011"/>
              <a:gd name="adj2" fmla="val 8293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אנחנו נסקור כמה אמצעי סימון ותאורה חשובים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8" descr="Worker doing a research work Free Vector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27" y="3572713"/>
            <a:ext cx="3139893" cy="31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מעוגל 16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9" name="מלבן מעוגל 18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20" name="מלבן מעוגל 19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21" name="מלבן מעוגל 20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</p:spTree>
    <p:extLst>
      <p:ext uri="{BB962C8B-B14F-4D97-AF65-F5344CB8AC3E}">
        <p14:creationId xmlns:p14="http://schemas.microsoft.com/office/powerpoint/2010/main" val="5101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593838" y="3698545"/>
            <a:ext cx="4706295" cy="2131046"/>
            <a:chOff x="593838" y="3698545"/>
            <a:chExt cx="4706295" cy="2131046"/>
          </a:xfrm>
        </p:grpSpPr>
        <p:sp>
          <p:nvSpPr>
            <p:cNvPr id="18" name="מלבן מעוגל 17"/>
            <p:cNvSpPr/>
            <p:nvPr/>
          </p:nvSpPr>
          <p:spPr>
            <a:xfrm>
              <a:off x="593838" y="3698545"/>
              <a:ext cx="4706295" cy="2131046"/>
            </a:xfrm>
            <a:prstGeom prst="roundRect">
              <a:avLst>
                <a:gd name="adj" fmla="val 474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698545"/>
              <a:ext cx="298026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  <a:cs typeface="Gisha" panose="020B0502040204020203" pitchFamily="34" charset="-79"/>
                </a:rPr>
                <a:t>פסיבי</a:t>
              </a:r>
            </a:p>
            <a:p>
              <a:endParaRPr lang="he-IL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מקבל קרן אור ומחזיר בחזרה</a:t>
              </a:r>
            </a:p>
          </p:txBody>
        </p:sp>
        <p:pic>
          <p:nvPicPr>
            <p:cNvPr id="19" name="Picture 1" descr="DSCF1313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741006" y="4620567"/>
              <a:ext cx="1510198" cy="1133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cstate="print"/>
            <a:srcRect l="1551" t="25198" r="58893" b="24407"/>
            <a:stretch>
              <a:fillRect/>
            </a:stretch>
          </p:blipFill>
          <p:spPr bwMode="auto">
            <a:xfrm>
              <a:off x="2369737" y="4622350"/>
              <a:ext cx="1697413" cy="11313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קבוצה 5"/>
          <p:cNvGrpSpPr/>
          <p:nvPr/>
        </p:nvGrpSpPr>
        <p:grpSpPr>
          <a:xfrm>
            <a:off x="593838" y="1373679"/>
            <a:ext cx="4706295" cy="2131521"/>
            <a:chOff x="593838" y="1373679"/>
            <a:chExt cx="4706295" cy="2131521"/>
          </a:xfrm>
        </p:grpSpPr>
        <p:sp>
          <p:nvSpPr>
            <p:cNvPr id="17" name="מלבן מעוגל 16"/>
            <p:cNvSpPr/>
            <p:nvPr/>
          </p:nvSpPr>
          <p:spPr>
            <a:xfrm>
              <a:off x="593838" y="1374154"/>
              <a:ext cx="4706295" cy="2131046"/>
            </a:xfrm>
            <a:prstGeom prst="roundRect">
              <a:avLst>
                <a:gd name="adj" fmla="val 474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0300" y="1373679"/>
              <a:ext cx="404356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  <a:cs typeface="Gisha" panose="020B0502040204020203" pitchFamily="34" charset="-79"/>
                </a:rPr>
                <a:t>אקטיבי</a:t>
              </a:r>
            </a:p>
            <a:p>
              <a:endParaRPr lang="he-IL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מתמלא באנרגיה במשך היום ומאיר בלילה</a:t>
              </a:r>
            </a:p>
          </p:txBody>
        </p:sp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cstate="print"/>
            <a:srcRect l="10135" t="20751" r="60239" b="45158"/>
            <a:stretch>
              <a:fillRect/>
            </a:stretch>
          </p:blipFill>
          <p:spPr bwMode="auto">
            <a:xfrm>
              <a:off x="741006" y="2305491"/>
              <a:ext cx="1867617" cy="113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cstate="print"/>
            <a:srcRect l="11397" t="58621" r="61817" b="18390"/>
            <a:stretch>
              <a:fillRect/>
            </a:stretch>
          </p:blipFill>
          <p:spPr bwMode="auto">
            <a:xfrm>
              <a:off x="2753328" y="2305491"/>
              <a:ext cx="2402100" cy="1130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2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93838" y="1373679"/>
            <a:ext cx="4706295" cy="4451387"/>
            <a:chOff x="593838" y="1373679"/>
            <a:chExt cx="4706295" cy="4451387"/>
          </a:xfrm>
        </p:grpSpPr>
        <p:grpSp>
          <p:nvGrpSpPr>
            <p:cNvPr id="6" name="קבוצה 5"/>
            <p:cNvGrpSpPr/>
            <p:nvPr/>
          </p:nvGrpSpPr>
          <p:grpSpPr>
            <a:xfrm>
              <a:off x="593838" y="1373679"/>
              <a:ext cx="4706295" cy="4451387"/>
              <a:chOff x="593838" y="1373679"/>
              <a:chExt cx="4706295" cy="4451387"/>
            </a:xfrm>
          </p:grpSpPr>
          <p:sp>
            <p:nvSpPr>
              <p:cNvPr id="17" name="מלבן מעוגל 16"/>
              <p:cNvSpPr/>
              <p:nvPr/>
            </p:nvSpPr>
            <p:spPr>
              <a:xfrm>
                <a:off x="593838" y="1374154"/>
                <a:ext cx="4706295" cy="4450912"/>
              </a:xfrm>
              <a:prstGeom prst="roundRect">
                <a:avLst>
                  <a:gd name="adj" fmla="val 47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70300" y="1373679"/>
                <a:ext cx="4043568" cy="21975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תרומה בטיחותית: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buBlip>
                    <a:blip r:embed="rId3"/>
                  </a:buBlip>
                </a:pP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נראות בתנאי גשם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buBlip>
                    <a:blip r:embed="rId3"/>
                  </a:buBlip>
                </a:pP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ניתוב משלים לסימוני דרך </a:t>
                </a:r>
                <a: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  <a:t/>
                </a:r>
                <a:b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</a:b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(למשל, כאשר סימונים דוהים)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ct val="20000"/>
                  </a:spcBef>
                  <a:buBlip>
                    <a:blip r:embed="rId3"/>
                  </a:buBlip>
                </a:pP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הרעדה בעת סטייה מנתיב</a:t>
                </a:r>
              </a:p>
            </p:txBody>
          </p:sp>
        </p:grpSp>
        <p:pic>
          <p:nvPicPr>
            <p:cNvPr id="24" name="Picture 13" descr="IMG_2216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1473371" y="3597375"/>
              <a:ext cx="2912361" cy="214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131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93838" y="1373679"/>
            <a:ext cx="4706295" cy="2131521"/>
            <a:chOff x="593838" y="1373679"/>
            <a:chExt cx="4706295" cy="2131521"/>
          </a:xfrm>
        </p:grpSpPr>
        <p:grpSp>
          <p:nvGrpSpPr>
            <p:cNvPr id="22" name="קבוצה 21"/>
            <p:cNvGrpSpPr/>
            <p:nvPr/>
          </p:nvGrpSpPr>
          <p:grpSpPr>
            <a:xfrm>
              <a:off x="593838" y="1373679"/>
              <a:ext cx="4706295" cy="2131521"/>
              <a:chOff x="593838" y="1373679"/>
              <a:chExt cx="4706295" cy="2131521"/>
            </a:xfrm>
          </p:grpSpPr>
          <p:sp>
            <p:nvSpPr>
              <p:cNvPr id="23" name="מלבן מעוגל 22"/>
              <p:cNvSpPr/>
              <p:nvPr/>
            </p:nvSpPr>
            <p:spPr>
              <a:xfrm>
                <a:off x="593838" y="1374154"/>
                <a:ext cx="4706295" cy="2131046"/>
              </a:xfrm>
              <a:prstGeom prst="roundRect">
                <a:avLst>
                  <a:gd name="adj" fmla="val 47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70300" y="1373679"/>
                <a:ext cx="404356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סמן קצה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pic>
          <p:nvPicPr>
            <p:cNvPr id="37" name="Picture 1" descr="DSCF3385"/>
            <p:cNvPicPr>
              <a:picLocks noChangeAspect="1" noChangeArrowheads="1"/>
            </p:cNvPicPr>
            <p:nvPr/>
          </p:nvPicPr>
          <p:blipFill>
            <a:blip cstate="print"/>
            <a:srcRect l="16927" r="47916"/>
            <a:stretch>
              <a:fillRect/>
            </a:stretch>
          </p:blipFill>
          <p:spPr bwMode="auto">
            <a:xfrm>
              <a:off x="2110795" y="1512304"/>
              <a:ext cx="886404" cy="1890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cstate="print"/>
            <a:srcRect l="9773" t="8333" r="15947" b="3286"/>
            <a:stretch/>
          </p:blipFill>
          <p:spPr bwMode="auto">
            <a:xfrm>
              <a:off x="741005" y="1512303"/>
              <a:ext cx="1217929" cy="18909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קבוצה 4"/>
          <p:cNvGrpSpPr/>
          <p:nvPr/>
        </p:nvGrpSpPr>
        <p:grpSpPr>
          <a:xfrm>
            <a:off x="593838" y="3698545"/>
            <a:ext cx="4706295" cy="2131046"/>
            <a:chOff x="593838" y="3698545"/>
            <a:chExt cx="4706295" cy="2131046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593838" y="3698545"/>
              <a:ext cx="4706295" cy="2131046"/>
              <a:chOff x="593838" y="3698545"/>
              <a:chExt cx="4706295" cy="2131046"/>
            </a:xfrm>
          </p:grpSpPr>
          <p:sp>
            <p:nvSpPr>
              <p:cNvPr id="18" name="מלבן מעוגל 17"/>
              <p:cNvSpPr/>
              <p:nvPr/>
            </p:nvSpPr>
            <p:spPr>
              <a:xfrm>
                <a:off x="593838" y="3698545"/>
                <a:ext cx="4706295" cy="2131046"/>
              </a:xfrm>
              <a:prstGeom prst="roundRect">
                <a:avLst>
                  <a:gd name="adj" fmla="val 47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1006" y="3698545"/>
                <a:ext cx="4372862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עמודי הכוונה </a:t>
                </a:r>
                <a:r>
                  <a:rPr lang="en-US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/>
                </a:r>
                <a:br>
                  <a:rPr lang="en-US" b="1" dirty="0">
                    <a:latin typeface="Gisha" panose="020B0502040204020203" pitchFamily="34" charset="-79"/>
                    <a:cs typeface="Gisha" panose="020B0502040204020203" pitchFamily="34" charset="-79"/>
                  </a:rPr>
                </a:br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גמישים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מסייעים בניתוב </a:t>
                </a:r>
                <a: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  <a:t/>
                </a:r>
                <a:b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</a:b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שטחים גדולים </a:t>
                </a:r>
                <a: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  <a:t/>
                </a:r>
                <a:b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</a:b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(כגון "אף" במחלף)</a:t>
                </a:r>
              </a:p>
            </p:txBody>
          </p:sp>
        </p:grpSp>
        <p:pic>
          <p:nvPicPr>
            <p:cNvPr id="39" name="Picture 1" descr="IM000444"/>
            <p:cNvPicPr>
              <a:picLocks noChangeAspect="1" noChangeArrowheads="1"/>
            </p:cNvPicPr>
            <p:nvPr/>
          </p:nvPicPr>
          <p:blipFill>
            <a:blip cstate="print"/>
            <a:srcRect/>
            <a:stretch>
              <a:fillRect/>
            </a:stretch>
          </p:blipFill>
          <p:spPr bwMode="auto">
            <a:xfrm>
              <a:off x="741005" y="3839793"/>
              <a:ext cx="2493262" cy="18690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427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93838" y="1373679"/>
            <a:ext cx="4706295" cy="4451387"/>
            <a:chOff x="593838" y="1373679"/>
            <a:chExt cx="4706295" cy="4451387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593838" y="1373679"/>
              <a:ext cx="4706295" cy="4451387"/>
              <a:chOff x="593838" y="1373679"/>
              <a:chExt cx="4706295" cy="2131521"/>
            </a:xfrm>
          </p:grpSpPr>
          <p:sp>
            <p:nvSpPr>
              <p:cNvPr id="21" name="מלבן מעוגל 20"/>
              <p:cNvSpPr/>
              <p:nvPr/>
            </p:nvSpPr>
            <p:spPr>
              <a:xfrm>
                <a:off x="593838" y="1374154"/>
                <a:ext cx="4706295" cy="2131046"/>
              </a:xfrm>
              <a:prstGeom prst="roundRect">
                <a:avLst>
                  <a:gd name="adj" fmla="val 474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70300" y="1373679"/>
                <a:ext cx="4043568" cy="7074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מה מעמדם של סימני הצבע?</a:t>
                </a:r>
              </a:p>
              <a:p>
                <a:endParaRPr lang="he-IL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הסימנים הם </a:t>
                </a:r>
                <a:r>
                  <a:rPr lang="he-IL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תמרור</a:t>
                </a:r>
                <a:r>
                  <a:rPr lang="he-IL" dirty="0">
                    <a:latin typeface="Gisha" panose="020B0502040204020203" pitchFamily="34" charset="-79"/>
                    <a:cs typeface="Gisha" panose="020B0502040204020203" pitchFamily="34" charset="-79"/>
                  </a:rPr>
                  <a:t> בצבע על פני הדרך או באבני שפת הכביש</a:t>
                </a: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pic>
          <p:nvPicPr>
            <p:cNvPr id="11266" name="Picture 2" descr="Arrow on the road Free Photo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772" y="2716160"/>
              <a:ext cx="4416425" cy="294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5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-307975" y="914400"/>
            <a:ext cx="9745663" cy="678638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2400" b="1" i="1" dirty="0">
                <a:solidFill>
                  <a:srgbClr val="003366"/>
                </a:solidFill>
              </a:rPr>
              <a:t>איזון בין פונקציות הניידות לפונקציית הנגישות שמהוות את התפקידים העיקריים של מערכת הדרכים: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he-IL" sz="2400" b="1" i="1" dirty="0">
                <a:solidFill>
                  <a:srgbClr val="003366"/>
                </a:solidFill>
              </a:rPr>
              <a:t>ניידות – הזרמת תנועה עוברת- לאפשר לאנשים ולסחורות להגיע ממקום למקום.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he-IL" sz="2400" b="1" i="1" dirty="0">
                <a:solidFill>
                  <a:srgbClr val="003366"/>
                </a:solidFill>
              </a:rPr>
              <a:t>נגישות – גישה לשימושי קרקע סמוכים: מגורים, מסחר, תעשייה, תרבות </a:t>
            </a:r>
            <a:r>
              <a:rPr lang="he-IL" sz="2400" b="1" i="1" dirty="0" err="1">
                <a:solidFill>
                  <a:srgbClr val="003366"/>
                </a:solidFill>
              </a:rPr>
              <a:t>וכו</a:t>
            </a:r>
            <a:r>
              <a:rPr lang="he-IL" sz="2400" b="1" i="1" dirty="0">
                <a:solidFill>
                  <a:srgbClr val="003366"/>
                </a:solidFill>
              </a:rPr>
              <a:t>'.</a:t>
            </a:r>
          </a:p>
          <a:p>
            <a:pPr lvl="1"/>
            <a:endParaRPr lang="he-IL" sz="2400" b="1" i="1" dirty="0">
              <a:solidFill>
                <a:srgbClr val="00336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2400" b="1" i="1" dirty="0">
                <a:solidFill>
                  <a:srgbClr val="003366"/>
                </a:solidFill>
              </a:rPr>
              <a:t>שתי הפונקציות  נמצאות  בסתירה מהותית ביניהן </a:t>
            </a:r>
            <a:endParaRPr lang="en-US" sz="2400" b="1" i="1" dirty="0">
              <a:solidFill>
                <a:srgbClr val="003366"/>
              </a:solidFill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1908175" y="1700213"/>
            <a:ext cx="5832475" cy="43180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555875" y="1579563"/>
            <a:ext cx="4311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500" b="1">
                <a:solidFill>
                  <a:schemeClr val="bg1"/>
                </a:solidFill>
              </a:rPr>
              <a:t> הגדרה: סיווג תפקודי</a:t>
            </a:r>
            <a:endParaRPr lang="en-US" sz="35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593838" y="1373679"/>
            <a:ext cx="4706295" cy="4451387"/>
            <a:chOff x="593838" y="1373679"/>
            <a:chExt cx="4706295" cy="2131521"/>
          </a:xfrm>
        </p:grpSpPr>
        <p:sp>
          <p:nvSpPr>
            <p:cNvPr id="21" name="מלבן מעוגל 20"/>
            <p:cNvSpPr/>
            <p:nvPr/>
          </p:nvSpPr>
          <p:spPr>
            <a:xfrm>
              <a:off x="593838" y="1374154"/>
              <a:ext cx="4706295" cy="2131046"/>
            </a:xfrm>
            <a:prstGeom prst="roundRect">
              <a:avLst>
                <a:gd name="adj" fmla="val 474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0300" y="1373679"/>
              <a:ext cx="4043568" cy="18879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  <a:cs typeface="Gisha" panose="020B0502040204020203" pitchFamily="34" charset="-79"/>
                </a:rPr>
                <a:t>תכונות סימני הדרך:</a:t>
              </a:r>
            </a:p>
            <a:p>
              <a:endParaRPr lang="he-IL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נראות יום 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נראות לילה ביבש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נראות לילה ברטוב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הגוון של סימני הדרך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התנגדות להחלקה של סימני הדרך 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r>
                <a:rPr lang="he-IL" dirty="0">
                  <a:latin typeface="Gisha" panose="020B0502040204020203" pitchFamily="34" charset="-79"/>
                  <a:cs typeface="Gisha" panose="020B0502040204020203" pitchFamily="34" charset="-79"/>
                </a:rPr>
                <a:t>טקסטורה ועובי הסימן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Blip>
                  <a:blip r:embed="rId3"/>
                </a:buBlip>
              </a:pPr>
              <a:endParaRPr lang="he-IL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0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593838" y="1374671"/>
            <a:ext cx="4706295" cy="4450395"/>
            <a:chOff x="593838" y="1374671"/>
            <a:chExt cx="4706295" cy="4450395"/>
          </a:xfrm>
        </p:grpSpPr>
        <p:sp>
          <p:nvSpPr>
            <p:cNvPr id="21" name="מלבן מעוגל 20"/>
            <p:cNvSpPr/>
            <p:nvPr/>
          </p:nvSpPr>
          <p:spPr>
            <a:xfrm>
              <a:off x="593838" y="1374671"/>
              <a:ext cx="4706295" cy="4450395"/>
            </a:xfrm>
            <a:prstGeom prst="roundRect">
              <a:avLst>
                <a:gd name="adj" fmla="val 474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cstate="print"/>
            <a:srcRect l="6365" t="6699" r="10723" b="6699"/>
            <a:stretch/>
          </p:blipFill>
          <p:spPr bwMode="auto">
            <a:xfrm>
              <a:off x="2997200" y="1886857"/>
              <a:ext cx="1828800" cy="146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cstate="print"/>
            <a:srcRect l="6542" t="2862" b="4121"/>
            <a:stretch/>
          </p:blipFill>
          <p:spPr bwMode="auto">
            <a:xfrm>
              <a:off x="2997200" y="3677460"/>
              <a:ext cx="1828800" cy="196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TextBox 23"/>
          <p:cNvSpPr txBox="1"/>
          <p:nvPr/>
        </p:nvSpPr>
        <p:spPr>
          <a:xfrm>
            <a:off x="-1096583" y="2344667"/>
            <a:ext cx="4043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מרקם טיפות/דמעות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96583" y="4337948"/>
            <a:ext cx="4043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מרקם משונן/מרעיד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5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-1096583" y="1374671"/>
            <a:ext cx="6396716" cy="4653596"/>
            <a:chOff x="-1096583" y="1374671"/>
            <a:chExt cx="6396716" cy="4653596"/>
          </a:xfrm>
        </p:grpSpPr>
        <p:sp>
          <p:nvSpPr>
            <p:cNvPr id="21" name="מלבן מעוגל 20"/>
            <p:cNvSpPr/>
            <p:nvPr/>
          </p:nvSpPr>
          <p:spPr>
            <a:xfrm>
              <a:off x="593838" y="1374671"/>
              <a:ext cx="4706295" cy="4450395"/>
            </a:xfrm>
            <a:prstGeom prst="roundRect">
              <a:avLst>
                <a:gd name="adj" fmla="val 474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096583" y="2344667"/>
              <a:ext cx="40435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  <a:cs typeface="Gisha" panose="020B0502040204020203" pitchFamily="34" charset="-79"/>
                </a:rPr>
                <a:t>יריעות קבועות</a:t>
              </a:r>
              <a:endParaRPr lang="he-IL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096583" y="4337948"/>
              <a:ext cx="404356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  <a:cs typeface="Gisha" panose="020B0502040204020203" pitchFamily="34" charset="-79"/>
                </a:rPr>
                <a:t>יריעות זמניות</a:t>
              </a:r>
              <a:endParaRPr lang="he-IL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cstate="print"/>
            <a:srcRect l="4103" t="8682" r="4505" b="4075"/>
            <a:stretch/>
          </p:blipFill>
          <p:spPr bwMode="auto">
            <a:xfrm>
              <a:off x="2997200" y="1758879"/>
              <a:ext cx="2187655" cy="1588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6986" y="3505223"/>
              <a:ext cx="2251224" cy="252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44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sp>
        <p:nvSpPr>
          <p:cNvPr id="21" name="מלבן מעוגל 20"/>
          <p:cNvSpPr/>
          <p:nvPr/>
        </p:nvSpPr>
        <p:spPr>
          <a:xfrm>
            <a:off x="593838" y="1374671"/>
            <a:ext cx="4706295" cy="4450395"/>
          </a:xfrm>
          <a:prstGeom prst="roundRect">
            <a:avLst>
              <a:gd name="adj" fmla="val 474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803255" y="2176407"/>
            <a:ext cx="4287459" cy="2878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28650" y="5054597"/>
            <a:ext cx="4184851" cy="8271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קטעי ניסוי לאישור חומרי סימון של החברה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0068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pic>
        <p:nvPicPr>
          <p:cNvPr id="20" name="Picture 2" descr="http://www.ipi.co.il/images/l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0739" y="977412"/>
            <a:ext cx="3569233" cy="5370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קבוצה 4"/>
          <p:cNvGrpSpPr/>
          <p:nvPr/>
        </p:nvGrpSpPr>
        <p:grpSpPr>
          <a:xfrm>
            <a:off x="-781786" y="3539193"/>
            <a:ext cx="5907931" cy="3515406"/>
            <a:chOff x="-387878" y="3519094"/>
            <a:chExt cx="5907931" cy="3515406"/>
          </a:xfrm>
        </p:grpSpPr>
        <p:pic>
          <p:nvPicPr>
            <p:cNvPr id="22" name="Picture 2" descr="Worker with doubts Free Vecto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878" y="3519094"/>
              <a:ext cx="3515406" cy="3515406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הסבר מלבני מעוגל 22"/>
            <p:cNvSpPr/>
            <p:nvPr/>
          </p:nvSpPr>
          <p:spPr>
            <a:xfrm>
              <a:off x="2961261" y="3585298"/>
              <a:ext cx="2558792" cy="1766414"/>
            </a:xfrm>
            <a:prstGeom prst="wedgeRoundRectCallout">
              <a:avLst>
                <a:gd name="adj1" fmla="val -101872"/>
                <a:gd name="adj2" fmla="val 2007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b="1" dirty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כמה עמודי תאורה נתיבי ישראל מתחזקת?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7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סימון ותאורה</a:t>
            </a:r>
          </a:p>
        </p:txBody>
      </p:sp>
      <p:sp>
        <p:nvSpPr>
          <p:cNvPr id="14" name="כותרת 2"/>
          <p:cNvSpPr txBox="1">
            <a:spLocks/>
          </p:cNvSpPr>
          <p:nvPr/>
        </p:nvSpPr>
        <p:spPr>
          <a:xfrm>
            <a:off x="407210" y="140396"/>
            <a:ext cx="8329819" cy="540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pPr algn="ctr"/>
            <a:endParaRPr lang="he-IL" sz="4000" dirty="0"/>
          </a:p>
        </p:txBody>
      </p:sp>
      <p:sp>
        <p:nvSpPr>
          <p:cNvPr id="8" name="אליפסה 7"/>
          <p:cNvSpPr/>
          <p:nvPr/>
        </p:nvSpPr>
        <p:spPr>
          <a:xfrm>
            <a:off x="444639" y="264940"/>
            <a:ext cx="785072" cy="785072"/>
          </a:xfrm>
          <a:prstGeom prst="ellipse">
            <a:avLst/>
          </a:prstGeom>
          <a:solidFill>
            <a:srgbClr val="94D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1" y="434303"/>
            <a:ext cx="466248" cy="466248"/>
          </a:xfrm>
          <a:prstGeom prst="rect">
            <a:avLst/>
          </a:prstGeom>
        </p:spPr>
      </p:pic>
      <p:sp>
        <p:nvSpPr>
          <p:cNvPr id="10" name="מחומש 9"/>
          <p:cNvSpPr/>
          <p:nvPr/>
        </p:nvSpPr>
        <p:spPr>
          <a:xfrm rot="10800000">
            <a:off x="7521889" y="5323041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5418666" y="1385729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סמן מחזיר/פולט  אור ("עיני חתול")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418666" y="2302946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הכוונה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5418666" y="3220163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 סימון אופקי (צבע)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418666" y="4137380"/>
            <a:ext cx="1964267" cy="7704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עמודי תאורה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5418666" y="5054597"/>
            <a:ext cx="1964267" cy="770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פרפרים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18" y="3760628"/>
            <a:ext cx="4185688" cy="153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t="4408" r="3691" b="14488"/>
          <a:stretch>
            <a:fillRect/>
          </a:stretch>
        </p:blipFill>
        <p:spPr bwMode="auto">
          <a:xfrm>
            <a:off x="866217" y="1454557"/>
            <a:ext cx="4185689" cy="21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ilm roll side view Fre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" y="4831354"/>
            <a:ext cx="1313267" cy="1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957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" y="-1"/>
            <a:ext cx="10273553" cy="6924537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-141808" y="239371"/>
            <a:ext cx="5043055" cy="2380768"/>
          </a:xfrm>
          <a:prstGeom prst="roundRect">
            <a:avLst>
              <a:gd name="adj" fmla="val 4401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האם אמצעי סימון ותאורה הוזכרו בדרך כלשהי בעבודתכם עם נתיבי ישראל?</a:t>
            </a:r>
            <a:b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800" b="1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כיצד?</a:t>
            </a:r>
          </a:p>
        </p:txBody>
      </p:sp>
      <p:sp>
        <p:nvSpPr>
          <p:cNvPr id="9" name="מחומש 8"/>
          <p:cNvSpPr/>
          <p:nvPr/>
        </p:nvSpPr>
        <p:spPr>
          <a:xfrm rot="10800000">
            <a:off x="7521889" y="4408228"/>
            <a:ext cx="1540223" cy="33505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0" y="6481011"/>
            <a:ext cx="299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dirty="0">
                <a:solidFill>
                  <a:schemeClr val="accent4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כביש 9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27" y="4014661"/>
            <a:ext cx="1537352" cy="25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cstate="print"/>
          <a:srcRect l="21774" t="35063" r="24332" b="17688"/>
          <a:stretch>
            <a:fillRect/>
          </a:stretch>
        </p:blipFill>
        <p:spPr bwMode="auto">
          <a:xfrm>
            <a:off x="683568" y="1124744"/>
            <a:ext cx="7848872" cy="516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71588" y="268288"/>
            <a:ext cx="70135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he-IL" sz="3200" b="1" dirty="0">
                <a:solidFill>
                  <a:srgbClr val="000066"/>
                </a:solidFill>
              </a:rPr>
              <a:t>באחריות החברה...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088" y="3789363"/>
            <a:ext cx="53244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e-IL" sz="3500" b="1" kern="0">
                <a:solidFill>
                  <a:srgbClr val="000066"/>
                </a:solidFill>
                <a:ea typeface="+mj-ea"/>
              </a:rPr>
              <a:t>תודה על ההקשבה</a:t>
            </a:r>
            <a:endParaRPr lang="en-US" sz="3500" b="1" kern="0" dirty="0">
              <a:solidFill>
                <a:srgbClr val="000066"/>
              </a:solidFill>
              <a:ea typeface="+mj-ea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1908175" y="525463"/>
            <a:ext cx="5832475" cy="43180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55875" y="404813"/>
            <a:ext cx="43116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500" b="1">
                <a:solidFill>
                  <a:schemeClr val="bg1"/>
                </a:solidFill>
              </a:rPr>
              <a:t> הגדרה: סיווג תפקודי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6" name="Picture 5" descr="קו ניידות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2035175"/>
            <a:ext cx="6286500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00250" y="1571625"/>
            <a:ext cx="6143625" cy="3370263"/>
            <a:chOff x="2000232" y="1571612"/>
            <a:chExt cx="6143668" cy="3369728"/>
          </a:xfrm>
        </p:grpSpPr>
        <p:sp>
          <p:nvSpPr>
            <p:cNvPr id="8203" name="TextBox 6"/>
            <p:cNvSpPr txBox="1">
              <a:spLocks noChangeArrowheads="1"/>
            </p:cNvSpPr>
            <p:nvPr/>
          </p:nvSpPr>
          <p:spPr bwMode="auto">
            <a:xfrm>
              <a:off x="2000232" y="1571612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>
                  <a:solidFill>
                    <a:srgbClr val="0070C0"/>
                  </a:solidFill>
                </a:rPr>
                <a:t>דרך מקומית</a:t>
              </a: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3786182" y="2500306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>
                  <a:solidFill>
                    <a:srgbClr val="0070C0"/>
                  </a:solidFill>
                </a:rPr>
                <a:t>דרך אזורית</a:t>
              </a:r>
            </a:p>
          </p:txBody>
        </p:sp>
        <p:sp>
          <p:nvSpPr>
            <p:cNvPr id="8205" name="TextBox 8"/>
            <p:cNvSpPr txBox="1">
              <a:spLocks noChangeArrowheads="1"/>
            </p:cNvSpPr>
            <p:nvPr/>
          </p:nvSpPr>
          <p:spPr bwMode="auto">
            <a:xfrm>
              <a:off x="5500694" y="3500438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>
                  <a:solidFill>
                    <a:srgbClr val="0070C0"/>
                  </a:solidFill>
                </a:rPr>
                <a:t>דרך ראשית</a:t>
              </a:r>
            </a:p>
          </p:txBody>
        </p:sp>
        <p:sp>
          <p:nvSpPr>
            <p:cNvPr id="8206" name="TextBox 9"/>
            <p:cNvSpPr txBox="1">
              <a:spLocks noChangeArrowheads="1"/>
            </p:cNvSpPr>
            <p:nvPr/>
          </p:nvSpPr>
          <p:spPr bwMode="auto">
            <a:xfrm>
              <a:off x="6429388" y="4572008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>
                  <a:solidFill>
                    <a:srgbClr val="0070C0"/>
                  </a:solidFill>
                </a:rPr>
                <a:t>דרך מהירה</a:t>
              </a:r>
            </a:p>
          </p:txBody>
        </p:sp>
      </p:grpSp>
      <p:pic>
        <p:nvPicPr>
          <p:cNvPr id="11" name="Picture 10" descr="אוטו לתרשים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0660">
            <a:off x="1233488" y="1901825"/>
            <a:ext cx="1428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3929063" y="5857875"/>
            <a:ext cx="2214562" cy="214313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Right Arrow 12"/>
          <p:cNvSpPr/>
          <p:nvPr/>
        </p:nvSpPr>
        <p:spPr>
          <a:xfrm rot="16200000">
            <a:off x="-714375" y="3286125"/>
            <a:ext cx="2214563" cy="214313"/>
          </a:xfrm>
          <a:prstGeom prst="right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4071934" y="5929330"/>
            <a:ext cx="1714512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פונקציות ניידות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15431" y="3315772"/>
            <a:ext cx="1714512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פונקציות נגישות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3816 C -0.03976 0.03885 -0.01597 0.04001 -0.01597 0.04024 L 0.11962 0.07632 L 0.24983 0.19496 L 0.35972 0.36841 L 0.45938 0.47595 L 0.57865 0.51434 " pathEditMode="relative" rAng="0" ptsTypes="fAAAA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23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42988" y="1557338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e-IL" b="1" u="sng" dirty="0">
                <a:solidFill>
                  <a:srgbClr val="006699"/>
                </a:solidFill>
              </a:rPr>
              <a:t>קיבולת (</a:t>
            </a:r>
            <a:r>
              <a:rPr lang="en-US" b="1" u="sng" dirty="0">
                <a:solidFill>
                  <a:srgbClr val="006699"/>
                </a:solidFill>
              </a:rPr>
              <a:t>CAPACITY</a:t>
            </a:r>
            <a:r>
              <a:rPr lang="he-IL" b="1" u="sng" dirty="0">
                <a:solidFill>
                  <a:srgbClr val="006699"/>
                </a:solidFill>
              </a:rPr>
              <a:t>)</a:t>
            </a:r>
            <a:endParaRPr lang="he-IL" b="1" dirty="0">
              <a:solidFill>
                <a:srgbClr val="006699"/>
              </a:solidFill>
            </a:endParaRPr>
          </a:p>
          <a:p>
            <a:pPr marL="342900" indent="-342900"/>
            <a:r>
              <a:rPr lang="he-IL" dirty="0">
                <a:solidFill>
                  <a:srgbClr val="006699"/>
                </a:solidFill>
              </a:rPr>
              <a:t>המספר הגבוה ביותר של כלי רכב, שיכול לעבור בנקודה מסוימת בדרך, (בכוון אחד או בשני כיוונים)  בפרק זמן מוגדר ובתנאיי כביש (</a:t>
            </a:r>
            <a:r>
              <a:rPr lang="he-IL" dirty="0">
                <a:solidFill>
                  <a:srgbClr val="FF0000"/>
                </a:solidFill>
              </a:rPr>
              <a:t>מספר נתיבים, רוטב שוליים, שיפוע..</a:t>
            </a:r>
            <a:r>
              <a:rPr lang="he-IL" dirty="0">
                <a:solidFill>
                  <a:srgbClr val="006699"/>
                </a:solidFill>
              </a:rPr>
              <a:t>.) ותנועה ( </a:t>
            </a:r>
            <a:r>
              <a:rPr lang="he-IL" dirty="0">
                <a:solidFill>
                  <a:srgbClr val="FF0000"/>
                </a:solidFill>
              </a:rPr>
              <a:t>נפח תנועה, הרכבה, התפצלות לנתיבים.</a:t>
            </a:r>
            <a:r>
              <a:rPr lang="he-IL" dirty="0">
                <a:solidFill>
                  <a:srgbClr val="006699"/>
                </a:solidFill>
              </a:rPr>
              <a:t>..) נתונים.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2771775" y="620713"/>
            <a:ext cx="5832475" cy="576262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28725" y="541338"/>
            <a:ext cx="74882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500" b="1">
                <a:solidFill>
                  <a:schemeClr val="bg1"/>
                </a:solidFill>
              </a:rPr>
              <a:t>הגדרה:</a:t>
            </a:r>
            <a:r>
              <a:rPr lang="en-US" sz="3500" b="1">
                <a:solidFill>
                  <a:schemeClr val="bg1"/>
                </a:solidFill>
              </a:rPr>
              <a:t>  </a:t>
            </a:r>
            <a:r>
              <a:rPr lang="he-IL" sz="3500" b="1">
                <a:solidFill>
                  <a:schemeClr val="bg1"/>
                </a:solidFill>
              </a:rPr>
              <a:t>קיבולת </a:t>
            </a:r>
            <a:r>
              <a:rPr lang="he-IL" sz="2800" b="1">
                <a:solidFill>
                  <a:schemeClr val="bg1"/>
                </a:solidFill>
              </a:rPr>
              <a:t>(</a:t>
            </a:r>
            <a:r>
              <a:rPr lang="en-US" sz="2800" b="1">
                <a:solidFill>
                  <a:schemeClr val="bg1"/>
                </a:solidFill>
              </a:rPr>
              <a:t>CAPACITY</a:t>
            </a:r>
            <a:r>
              <a:rPr lang="he-IL" sz="2800" b="1">
                <a:solidFill>
                  <a:schemeClr val="bg1"/>
                </a:solidFill>
              </a:rPr>
              <a:t>)</a:t>
            </a:r>
          </a:p>
          <a:p>
            <a:endParaRPr lang="he-IL" sz="3500" b="1">
              <a:solidFill>
                <a:schemeClr val="bg1"/>
              </a:solidFill>
            </a:endParaRPr>
          </a:p>
        </p:txBody>
      </p:sp>
      <p:pic>
        <p:nvPicPr>
          <p:cNvPr id="5" name="Picture 2" descr="http://www.dicts.info/img/ud/free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799532" cy="273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2924944"/>
            <a:ext cx="381642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>
                <a:solidFill>
                  <a:srgbClr val="006699"/>
                </a:solidFill>
              </a:rPr>
              <a:t>המספר הגבוה ביותר של כלי רכב – </a:t>
            </a:r>
            <a:r>
              <a:rPr lang="he-IL" dirty="0">
                <a:solidFill>
                  <a:srgbClr val="006699"/>
                </a:solidFill>
              </a:rPr>
              <a:t>שמתקבל לא במצב של כשל או פקק</a:t>
            </a:r>
          </a:p>
          <a:p>
            <a:endParaRPr lang="he-IL" dirty="0">
              <a:solidFill>
                <a:srgbClr val="006699"/>
              </a:solidFill>
            </a:endParaRPr>
          </a:p>
          <a:p>
            <a:r>
              <a:rPr lang="he-IL" b="1" u="sng" dirty="0">
                <a:solidFill>
                  <a:srgbClr val="006699"/>
                </a:solidFill>
              </a:rPr>
              <a:t>כלי רכב -</a:t>
            </a:r>
            <a:r>
              <a:rPr lang="he-IL" dirty="0">
                <a:solidFill>
                  <a:srgbClr val="006699"/>
                </a:solidFill>
              </a:rPr>
              <a:t>  מבוטא ביחידות </a:t>
            </a:r>
            <a:r>
              <a:rPr lang="he-IL" b="1" dirty="0" err="1">
                <a:solidFill>
                  <a:srgbClr val="669900"/>
                </a:solidFill>
              </a:rPr>
              <a:t>יר"מ</a:t>
            </a:r>
            <a:endParaRPr lang="he-IL" b="1" dirty="0">
              <a:solidFill>
                <a:srgbClr val="669900"/>
              </a:solidFill>
            </a:endParaRPr>
          </a:p>
          <a:p>
            <a:endParaRPr lang="he-IL" b="1" u="sng" dirty="0"/>
          </a:p>
          <a:p>
            <a:r>
              <a:rPr lang="he-IL" b="1" u="sng" dirty="0">
                <a:solidFill>
                  <a:srgbClr val="006699"/>
                </a:solidFill>
              </a:rPr>
              <a:t>קיבולת -</a:t>
            </a:r>
            <a:r>
              <a:rPr lang="he-IL" dirty="0">
                <a:solidFill>
                  <a:srgbClr val="006699"/>
                </a:solidFill>
              </a:rPr>
              <a:t>  קשורה  לאיכות</a:t>
            </a:r>
            <a:r>
              <a:rPr lang="he-IL" dirty="0"/>
              <a:t> </a:t>
            </a:r>
            <a:r>
              <a:rPr lang="he-IL" b="1" dirty="0">
                <a:solidFill>
                  <a:srgbClr val="669900"/>
                </a:solidFill>
              </a:rPr>
              <a:t>רמת השירות</a:t>
            </a:r>
            <a:r>
              <a:rPr lang="he-IL" dirty="0"/>
              <a:t> </a:t>
            </a:r>
            <a:r>
              <a:rPr lang="he-IL" dirty="0">
                <a:solidFill>
                  <a:srgbClr val="006699"/>
                </a:solidFill>
              </a:rPr>
              <a:t>התנועתית שהכביש מספק </a:t>
            </a:r>
          </a:p>
          <a:p>
            <a:endParaRPr lang="he-IL" b="1" u="sng" dirty="0">
              <a:solidFill>
                <a:srgbClr val="006699"/>
              </a:solidFill>
            </a:endParaRPr>
          </a:p>
          <a:p>
            <a:r>
              <a:rPr lang="he-IL" b="1" u="sng" dirty="0">
                <a:solidFill>
                  <a:srgbClr val="006699"/>
                </a:solidFill>
              </a:rPr>
              <a:t>רמת השירות של הכביש – </a:t>
            </a:r>
            <a:r>
              <a:rPr lang="he-IL" dirty="0">
                <a:solidFill>
                  <a:srgbClr val="006699"/>
                </a:solidFill>
              </a:rPr>
              <a:t>כשקיבולת הכביש גבוהה בהרבה מנפח התנועה  - רמת השירות עולה</a:t>
            </a:r>
            <a:endParaRPr lang="he-IL" b="1" u="sng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1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עיצוב ברירת מחדל">
  <a:themeElements>
    <a:clrScheme name="1_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2255</Words>
  <Application>Microsoft Office PowerPoint</Application>
  <PresentationFormat>‫הצגה על המסך (4:3)</PresentationFormat>
  <Paragraphs>483</Paragraphs>
  <Slides>78</Slides>
  <Notes>62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78</vt:i4>
      </vt:variant>
    </vt:vector>
  </HeadingPairs>
  <TitlesOfParts>
    <vt:vector size="92" baseType="lpstr">
      <vt:lpstr>Algerian</vt:lpstr>
      <vt:lpstr>Arial</vt:lpstr>
      <vt:lpstr>BN Bilbo</vt:lpstr>
      <vt:lpstr>BN Capuccino</vt:lpstr>
      <vt:lpstr>BN Gremlins Black</vt:lpstr>
      <vt:lpstr>David</vt:lpstr>
      <vt:lpstr>Gisha</vt:lpstr>
      <vt:lpstr>Guttman Adii</vt:lpstr>
      <vt:lpstr>Guttman Yad-Brush</vt:lpstr>
      <vt:lpstr>Tahoma</vt:lpstr>
      <vt:lpstr>Wingdings</vt:lpstr>
      <vt:lpstr>1_עיצוב ברירת מחדל</vt:lpstr>
      <vt:lpstr>2_עיצוב ברירת מחדל</vt:lpstr>
      <vt:lpstr>Photo Editor Photo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סיווג הדרכים הבין עירוניות ניידות / נגישות</vt:lpstr>
      <vt:lpstr>מצגת של PowerPoint‏</vt:lpstr>
      <vt:lpstr>שלבי פרויקט הנדסי בחברה</vt:lpstr>
      <vt:lpstr>מצגת של PowerPoint‏</vt:lpstr>
      <vt:lpstr>מצגת של PowerPoint‏</vt:lpstr>
      <vt:lpstr>מצגת של PowerPoint‏</vt:lpstr>
      <vt:lpstr> צומת גני שומרון כביש 6403 – לפני שדרוג</vt:lpstr>
      <vt:lpstr> צומת גני שומרון כביש 6403 – לפני שדרוג</vt:lpstr>
      <vt:lpstr> צומת גני שומרון כביש 6403 – לפני שדרוג</vt:lpstr>
      <vt:lpstr> צומת גני שומרון כביש 6403 – לפני</vt:lpstr>
      <vt:lpstr> צומת גני שומרון כביש 6403 – לפני</vt:lpstr>
      <vt:lpstr> תמונות אחרי ביצוע</vt:lpstr>
      <vt:lpstr> תמונות אחרי הביצוע</vt:lpstr>
      <vt:lpstr> תמונות אחרי ביצוע</vt:lpstr>
      <vt:lpstr>תכנון גיאומטרי (תוואי אופקי ותוואי אנכי)</vt:lpstr>
      <vt:lpstr>שיפועים בדרך</vt:lpstr>
      <vt:lpstr>שיפועים בדרך</vt:lpstr>
      <vt:lpstr>התוואי האופקי</vt:lpstr>
      <vt:lpstr>התוואי האופקי - חתך רוחבי רגיל</vt:lpstr>
      <vt:lpstr>התוואי האופקי - נסיעה בעקום</vt:lpstr>
      <vt:lpstr>מעבר שיפועים</vt:lpstr>
      <vt:lpstr>עקום מעבר</vt:lpstr>
      <vt:lpstr>התוואי האנכי</vt:lpstr>
      <vt:lpstr>תוואי קמור</vt:lpstr>
      <vt:lpstr>תוואי קעור</vt:lpstr>
      <vt:lpstr>מצגת של PowerPoint‏</vt:lpstr>
      <vt:lpstr>ריהוט הדרך (התקני תנועה ובטיחות)</vt:lpstr>
      <vt:lpstr>ריהוט הדרך</vt:lpstr>
      <vt:lpstr>מצגת של PowerPoint‏</vt:lpstr>
      <vt:lpstr>מצגת של PowerPoint‏</vt:lpstr>
      <vt:lpstr>שלטים ותמרורים</vt:lpstr>
      <vt:lpstr>מצגת של PowerPoint‏</vt:lpstr>
      <vt:lpstr>משמעות הצבע</vt:lpstr>
      <vt:lpstr>שלטים ותמרורים - רמות החזר אור</vt:lpstr>
      <vt:lpstr>מצגת של PowerPoint‏</vt:lpstr>
      <vt:lpstr>מצגת של PowerPoint‏</vt:lpstr>
      <vt:lpstr>סוגי מעקות בטיחות</vt:lpstr>
      <vt:lpstr>סוגי מעקות בטיחות</vt:lpstr>
      <vt:lpstr>סוגי מעקות בטיחות</vt:lpstr>
      <vt:lpstr>סוגי מעקות בטיחות</vt:lpstr>
      <vt:lpstr>קצות המעקה - התקני בטיחות</vt:lpstr>
      <vt:lpstr>מצגת של PowerPoint‏</vt:lpstr>
      <vt:lpstr>מצגת של PowerPoint‏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סימון ותאורה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נטע אבידור</dc:creator>
  <cp:lastModifiedBy>נטע אבידור</cp:lastModifiedBy>
  <cp:revision>1</cp:revision>
  <dcterms:modified xsi:type="dcterms:W3CDTF">2022-06-21T11:40:20Z</dcterms:modified>
</cp:coreProperties>
</file>