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8"/>
  </p:notesMasterIdLst>
  <p:sldIdLst>
    <p:sldId id="390" r:id="rId2"/>
    <p:sldId id="389" r:id="rId3"/>
    <p:sldId id="367" r:id="rId4"/>
    <p:sldId id="387" r:id="rId5"/>
    <p:sldId id="378" r:id="rId6"/>
    <p:sldId id="379" r:id="rId7"/>
    <p:sldId id="391" r:id="rId8"/>
    <p:sldId id="381" r:id="rId9"/>
    <p:sldId id="380" r:id="rId10"/>
    <p:sldId id="368" r:id="rId11"/>
    <p:sldId id="384" r:id="rId12"/>
    <p:sldId id="385" r:id="rId13"/>
    <p:sldId id="382" r:id="rId14"/>
    <p:sldId id="383" r:id="rId15"/>
    <p:sldId id="388" r:id="rId16"/>
    <p:sldId id="371" r:id="rId17"/>
  </p:sldIdLst>
  <p:sldSz cx="12192000" cy="6858000"/>
  <p:notesSz cx="6797675" cy="992663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עינת ברונשטיין" initials="עב" lastIdx="4" clrIdx="0">
    <p:extLst>
      <p:ext uri="{19B8F6BF-5375-455C-9EA6-DF929625EA0E}">
        <p15:presenceInfo xmlns:p15="http://schemas.microsoft.com/office/powerpoint/2012/main" userId="S::EynatB@kkl.org.il::f4d232e9-bfc3-4121-965a-db00ab9bff7c" providerId="AD"/>
      </p:ext>
    </p:extLst>
  </p:cmAuthor>
  <p:cmAuthor id="2" name="ענבל אייזנבנד" initials="עא" lastIdx="7" clrIdx="1">
    <p:extLst>
      <p:ext uri="{19B8F6BF-5375-455C-9EA6-DF929625EA0E}">
        <p15:presenceInfo xmlns:p15="http://schemas.microsoft.com/office/powerpoint/2012/main" userId="S::InbalZ@kkl.org.il::aa995eaa-2212-4275-ac25-c31e0cbbde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86" d="100"/>
          <a:sy n="86" d="100"/>
        </p:scale>
        <p:origin x="576" y="96"/>
      </p:cViewPr>
      <p:guideLst/>
    </p:cSldViewPr>
  </p:slideViewPr>
  <p:notesTextViewPr>
    <p:cViewPr>
      <p:scale>
        <a:sx n="1" d="1"/>
        <a:sy n="1" d="1"/>
      </p:scale>
      <p:origin x="0" y="0"/>
    </p:cViewPr>
  </p:notesTextViewPr>
  <p:notesViewPr>
    <p:cSldViewPr snapToGrid="0">
      <p:cViewPr varScale="1">
        <p:scale>
          <a:sx n="48" d="100"/>
          <a:sy n="48" d="100"/>
        </p:scale>
        <p:origin x="2684"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6" y="0"/>
            <a:ext cx="2945659" cy="498056"/>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74" y="0"/>
            <a:ext cx="2945659" cy="498056"/>
          </a:xfrm>
          <a:prstGeom prst="rect">
            <a:avLst/>
          </a:prstGeom>
        </p:spPr>
        <p:txBody>
          <a:bodyPr vert="horz" lIns="91440" tIns="45720" rIns="91440" bIns="45720" rtlCol="1"/>
          <a:lstStyle>
            <a:lvl1pPr algn="l">
              <a:defRPr sz="1200"/>
            </a:lvl1pPr>
          </a:lstStyle>
          <a:p>
            <a:fld id="{C9B2164E-0C9D-4B81-9274-0DB6B982DC14}" type="datetimeFigureOut">
              <a:rPr lang="he-IL" smtClean="0"/>
              <a:t>כ"ב/סיון/תשפ"ב</a:t>
            </a:fld>
            <a:endParaRPr lang="he-IL"/>
          </a:p>
        </p:txBody>
      </p:sp>
      <p:sp>
        <p:nvSpPr>
          <p:cNvPr id="4" name="מציין מיקום של תמונת שקופית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9768" y="4777194"/>
            <a:ext cx="5438140" cy="3908614"/>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52016" y="9428584"/>
            <a:ext cx="2945659" cy="498055"/>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74" y="9428584"/>
            <a:ext cx="2945659" cy="498055"/>
          </a:xfrm>
          <a:prstGeom prst="rect">
            <a:avLst/>
          </a:prstGeom>
        </p:spPr>
        <p:txBody>
          <a:bodyPr vert="horz" lIns="91440" tIns="45720" rIns="91440" bIns="45720" rtlCol="1" anchor="b"/>
          <a:lstStyle>
            <a:lvl1pPr algn="l">
              <a:defRPr sz="1200"/>
            </a:lvl1pPr>
          </a:lstStyle>
          <a:p>
            <a:fld id="{5B1CC8F9-97CB-4BC1-96CE-B9C4FD6AA903}" type="slidenum">
              <a:rPr lang="he-IL" smtClean="0"/>
              <a:t>‹#›</a:t>
            </a:fld>
            <a:endParaRPr lang="he-IL"/>
          </a:p>
        </p:txBody>
      </p:sp>
    </p:spTree>
    <p:extLst>
      <p:ext uri="{BB962C8B-B14F-4D97-AF65-F5344CB8AC3E}">
        <p14:creationId xmlns:p14="http://schemas.microsoft.com/office/powerpoint/2010/main" val="327167896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34FE14E-023F-40EA-A68B-FF8A4FE1AE4F}"/>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416BAF63-4EEC-4224-AE13-9CBF6C790E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89B0CE99-051B-432C-B500-49165AD1B6D8}"/>
              </a:ext>
            </a:extLst>
          </p:cNvPr>
          <p:cNvSpPr>
            <a:spLocks noGrp="1"/>
          </p:cNvSpPr>
          <p:nvPr>
            <p:ph type="dt" sz="half" idx="10"/>
          </p:nvPr>
        </p:nvSpPr>
        <p:spPr/>
        <p:txBody>
          <a:bodyPr/>
          <a:lstStyle/>
          <a:p>
            <a:fld id="{AAE36423-4497-41AE-B49D-3A21128BE23B}" type="datetimeFigureOut">
              <a:rPr lang="he-IL" smtClean="0"/>
              <a:t>כ"ב/סיון/תשפ"ב</a:t>
            </a:fld>
            <a:endParaRPr lang="he-IL"/>
          </a:p>
        </p:txBody>
      </p:sp>
      <p:sp>
        <p:nvSpPr>
          <p:cNvPr id="5" name="מציין מיקום של כותרת תחתונה 4">
            <a:extLst>
              <a:ext uri="{FF2B5EF4-FFF2-40B4-BE49-F238E27FC236}">
                <a16:creationId xmlns:a16="http://schemas.microsoft.com/office/drawing/2014/main" id="{846B7D0A-77A0-4085-A57F-1EE2A5A5E4E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6B554FB-0177-4F96-9AFD-61A3965549A2}"/>
              </a:ext>
            </a:extLst>
          </p:cNvPr>
          <p:cNvSpPr>
            <a:spLocks noGrp="1"/>
          </p:cNvSpPr>
          <p:nvPr>
            <p:ph type="sldNum" sz="quarter" idx="12"/>
          </p:nvPr>
        </p:nvSpPr>
        <p:spPr/>
        <p:txBody>
          <a:bodyPr/>
          <a:lstStyle/>
          <a:p>
            <a:fld id="{FD15512B-B371-46D8-8D12-210E7E7547D4}" type="slidenum">
              <a:rPr lang="he-IL" smtClean="0"/>
              <a:t>‹#›</a:t>
            </a:fld>
            <a:endParaRPr lang="he-IL"/>
          </a:p>
        </p:txBody>
      </p:sp>
    </p:spTree>
    <p:extLst>
      <p:ext uri="{BB962C8B-B14F-4D97-AF65-F5344CB8AC3E}">
        <p14:creationId xmlns:p14="http://schemas.microsoft.com/office/powerpoint/2010/main" val="222137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CDE718A-AE4C-437D-AD30-DD7C0B7DBD3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CC0EA797-B0D2-4F85-BC1F-925B0C86305A}"/>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4D0B6E7-1FE2-4730-A5D5-9304CC89DFFE}"/>
              </a:ext>
            </a:extLst>
          </p:cNvPr>
          <p:cNvSpPr>
            <a:spLocks noGrp="1"/>
          </p:cNvSpPr>
          <p:nvPr>
            <p:ph type="dt" sz="half" idx="10"/>
          </p:nvPr>
        </p:nvSpPr>
        <p:spPr/>
        <p:txBody>
          <a:bodyPr/>
          <a:lstStyle/>
          <a:p>
            <a:fld id="{AAE36423-4497-41AE-B49D-3A21128BE23B}" type="datetimeFigureOut">
              <a:rPr lang="he-IL" smtClean="0"/>
              <a:t>כ"ב/סיון/תשפ"ב</a:t>
            </a:fld>
            <a:endParaRPr lang="he-IL"/>
          </a:p>
        </p:txBody>
      </p:sp>
      <p:sp>
        <p:nvSpPr>
          <p:cNvPr id="5" name="מציין מיקום של כותרת תחתונה 4">
            <a:extLst>
              <a:ext uri="{FF2B5EF4-FFF2-40B4-BE49-F238E27FC236}">
                <a16:creationId xmlns:a16="http://schemas.microsoft.com/office/drawing/2014/main" id="{650A46E4-6366-4B05-A81D-63899803FA5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C546C76-0179-4D07-9F9F-7599D0E17ABB}"/>
              </a:ext>
            </a:extLst>
          </p:cNvPr>
          <p:cNvSpPr>
            <a:spLocks noGrp="1"/>
          </p:cNvSpPr>
          <p:nvPr>
            <p:ph type="sldNum" sz="quarter" idx="12"/>
          </p:nvPr>
        </p:nvSpPr>
        <p:spPr/>
        <p:txBody>
          <a:bodyPr/>
          <a:lstStyle/>
          <a:p>
            <a:fld id="{FD15512B-B371-46D8-8D12-210E7E7547D4}" type="slidenum">
              <a:rPr lang="he-IL" smtClean="0"/>
              <a:t>‹#›</a:t>
            </a:fld>
            <a:endParaRPr lang="he-IL"/>
          </a:p>
        </p:txBody>
      </p:sp>
    </p:spTree>
    <p:extLst>
      <p:ext uri="{BB962C8B-B14F-4D97-AF65-F5344CB8AC3E}">
        <p14:creationId xmlns:p14="http://schemas.microsoft.com/office/powerpoint/2010/main" val="377056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3718526B-7591-43D8-89DF-2E2B0C6DCE3D}"/>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61925CDA-EF59-4554-8E64-F16B0C6B7E6D}"/>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FED31AC-D2DC-4A47-98BE-C43DC2353CAB}"/>
              </a:ext>
            </a:extLst>
          </p:cNvPr>
          <p:cNvSpPr>
            <a:spLocks noGrp="1"/>
          </p:cNvSpPr>
          <p:nvPr>
            <p:ph type="dt" sz="half" idx="10"/>
          </p:nvPr>
        </p:nvSpPr>
        <p:spPr/>
        <p:txBody>
          <a:bodyPr/>
          <a:lstStyle/>
          <a:p>
            <a:fld id="{AAE36423-4497-41AE-B49D-3A21128BE23B}" type="datetimeFigureOut">
              <a:rPr lang="he-IL" smtClean="0"/>
              <a:t>כ"ב/סיון/תשפ"ב</a:t>
            </a:fld>
            <a:endParaRPr lang="he-IL"/>
          </a:p>
        </p:txBody>
      </p:sp>
      <p:sp>
        <p:nvSpPr>
          <p:cNvPr id="5" name="מציין מיקום של כותרת תחתונה 4">
            <a:extLst>
              <a:ext uri="{FF2B5EF4-FFF2-40B4-BE49-F238E27FC236}">
                <a16:creationId xmlns:a16="http://schemas.microsoft.com/office/drawing/2014/main" id="{250730C6-1781-4B66-883D-1CF0829879D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DC4F5DF-D597-4FE0-810E-D70F3E35F6C8}"/>
              </a:ext>
            </a:extLst>
          </p:cNvPr>
          <p:cNvSpPr>
            <a:spLocks noGrp="1"/>
          </p:cNvSpPr>
          <p:nvPr>
            <p:ph type="sldNum" sz="quarter" idx="12"/>
          </p:nvPr>
        </p:nvSpPr>
        <p:spPr/>
        <p:txBody>
          <a:bodyPr/>
          <a:lstStyle/>
          <a:p>
            <a:fld id="{FD15512B-B371-46D8-8D12-210E7E7547D4}" type="slidenum">
              <a:rPr lang="he-IL" smtClean="0"/>
              <a:t>‹#›</a:t>
            </a:fld>
            <a:endParaRPr lang="he-IL"/>
          </a:p>
        </p:txBody>
      </p:sp>
    </p:spTree>
    <p:extLst>
      <p:ext uri="{BB962C8B-B14F-4D97-AF65-F5344CB8AC3E}">
        <p14:creationId xmlns:p14="http://schemas.microsoft.com/office/powerpoint/2010/main" val="1206037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44BE396-DECD-4CF7-82DD-E46F0AF51A8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8F4D42F-28B0-4A59-8BDD-6AD4896B7F30}"/>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E045161-B9C6-4AB0-AD3C-86838006A615}"/>
              </a:ext>
            </a:extLst>
          </p:cNvPr>
          <p:cNvSpPr>
            <a:spLocks noGrp="1"/>
          </p:cNvSpPr>
          <p:nvPr>
            <p:ph type="dt" sz="half" idx="10"/>
          </p:nvPr>
        </p:nvSpPr>
        <p:spPr/>
        <p:txBody>
          <a:bodyPr/>
          <a:lstStyle/>
          <a:p>
            <a:fld id="{AAE36423-4497-41AE-B49D-3A21128BE23B}" type="datetimeFigureOut">
              <a:rPr lang="he-IL" smtClean="0"/>
              <a:t>כ"ב/סיון/תשפ"ב</a:t>
            </a:fld>
            <a:endParaRPr lang="he-IL"/>
          </a:p>
        </p:txBody>
      </p:sp>
      <p:sp>
        <p:nvSpPr>
          <p:cNvPr id="5" name="מציין מיקום של כותרת תחתונה 4">
            <a:extLst>
              <a:ext uri="{FF2B5EF4-FFF2-40B4-BE49-F238E27FC236}">
                <a16:creationId xmlns:a16="http://schemas.microsoft.com/office/drawing/2014/main" id="{649A0EAE-1FED-42B3-B188-153441D2CD0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397162A-BB6A-407E-905A-43DCD131D014}"/>
              </a:ext>
            </a:extLst>
          </p:cNvPr>
          <p:cNvSpPr>
            <a:spLocks noGrp="1"/>
          </p:cNvSpPr>
          <p:nvPr>
            <p:ph type="sldNum" sz="quarter" idx="12"/>
          </p:nvPr>
        </p:nvSpPr>
        <p:spPr/>
        <p:txBody>
          <a:bodyPr/>
          <a:lstStyle/>
          <a:p>
            <a:fld id="{FD15512B-B371-46D8-8D12-210E7E7547D4}" type="slidenum">
              <a:rPr lang="he-IL" smtClean="0"/>
              <a:t>‹#›</a:t>
            </a:fld>
            <a:endParaRPr lang="he-IL"/>
          </a:p>
        </p:txBody>
      </p:sp>
    </p:spTree>
    <p:extLst>
      <p:ext uri="{BB962C8B-B14F-4D97-AF65-F5344CB8AC3E}">
        <p14:creationId xmlns:p14="http://schemas.microsoft.com/office/powerpoint/2010/main" val="368787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8755AA5-BB0A-4CB7-8573-D98772399DED}"/>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C69B2E3-243D-4EA6-ABE3-FB9F3CAEB5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89038F3A-95D7-4941-B19A-8CA439CED7AE}"/>
              </a:ext>
            </a:extLst>
          </p:cNvPr>
          <p:cNvSpPr>
            <a:spLocks noGrp="1"/>
          </p:cNvSpPr>
          <p:nvPr>
            <p:ph type="dt" sz="half" idx="10"/>
          </p:nvPr>
        </p:nvSpPr>
        <p:spPr/>
        <p:txBody>
          <a:bodyPr/>
          <a:lstStyle/>
          <a:p>
            <a:fld id="{AAE36423-4497-41AE-B49D-3A21128BE23B}" type="datetimeFigureOut">
              <a:rPr lang="he-IL" smtClean="0"/>
              <a:t>כ"ב/סיון/תשפ"ב</a:t>
            </a:fld>
            <a:endParaRPr lang="he-IL"/>
          </a:p>
        </p:txBody>
      </p:sp>
      <p:sp>
        <p:nvSpPr>
          <p:cNvPr id="5" name="מציין מיקום של כותרת תחתונה 4">
            <a:extLst>
              <a:ext uri="{FF2B5EF4-FFF2-40B4-BE49-F238E27FC236}">
                <a16:creationId xmlns:a16="http://schemas.microsoft.com/office/drawing/2014/main" id="{E8CEFA01-31BC-4B99-9DCA-5B4A8488D54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71C1F41-83AA-4664-9EE3-134C0388A5CC}"/>
              </a:ext>
            </a:extLst>
          </p:cNvPr>
          <p:cNvSpPr>
            <a:spLocks noGrp="1"/>
          </p:cNvSpPr>
          <p:nvPr>
            <p:ph type="sldNum" sz="quarter" idx="12"/>
          </p:nvPr>
        </p:nvSpPr>
        <p:spPr/>
        <p:txBody>
          <a:bodyPr/>
          <a:lstStyle/>
          <a:p>
            <a:fld id="{FD15512B-B371-46D8-8D12-210E7E7547D4}" type="slidenum">
              <a:rPr lang="he-IL" smtClean="0"/>
              <a:t>‹#›</a:t>
            </a:fld>
            <a:endParaRPr lang="he-IL"/>
          </a:p>
        </p:txBody>
      </p:sp>
    </p:spTree>
    <p:extLst>
      <p:ext uri="{BB962C8B-B14F-4D97-AF65-F5344CB8AC3E}">
        <p14:creationId xmlns:p14="http://schemas.microsoft.com/office/powerpoint/2010/main" val="870683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FB1C54C-FB9B-4B99-96D2-619E969D971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0D864BE-D813-4242-9345-9C37A5FD8E78}"/>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25F47011-270F-4A0C-B50C-134805ADAA54}"/>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118AB12C-49D6-4523-93CA-8A9CE5C8573B}"/>
              </a:ext>
            </a:extLst>
          </p:cNvPr>
          <p:cNvSpPr>
            <a:spLocks noGrp="1"/>
          </p:cNvSpPr>
          <p:nvPr>
            <p:ph type="dt" sz="half" idx="10"/>
          </p:nvPr>
        </p:nvSpPr>
        <p:spPr/>
        <p:txBody>
          <a:bodyPr/>
          <a:lstStyle/>
          <a:p>
            <a:fld id="{AAE36423-4497-41AE-B49D-3A21128BE23B}" type="datetimeFigureOut">
              <a:rPr lang="he-IL" smtClean="0"/>
              <a:t>כ"ב/סיון/תשפ"ב</a:t>
            </a:fld>
            <a:endParaRPr lang="he-IL"/>
          </a:p>
        </p:txBody>
      </p:sp>
      <p:sp>
        <p:nvSpPr>
          <p:cNvPr id="6" name="מציין מיקום של כותרת תחתונה 5">
            <a:extLst>
              <a:ext uri="{FF2B5EF4-FFF2-40B4-BE49-F238E27FC236}">
                <a16:creationId xmlns:a16="http://schemas.microsoft.com/office/drawing/2014/main" id="{B399F9C0-E9BC-41A3-9CD1-4CD89B18757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3E58E437-0FC2-4DF1-A2B9-DC05BCFBC619}"/>
              </a:ext>
            </a:extLst>
          </p:cNvPr>
          <p:cNvSpPr>
            <a:spLocks noGrp="1"/>
          </p:cNvSpPr>
          <p:nvPr>
            <p:ph type="sldNum" sz="quarter" idx="12"/>
          </p:nvPr>
        </p:nvSpPr>
        <p:spPr/>
        <p:txBody>
          <a:bodyPr/>
          <a:lstStyle/>
          <a:p>
            <a:fld id="{FD15512B-B371-46D8-8D12-210E7E7547D4}" type="slidenum">
              <a:rPr lang="he-IL" smtClean="0"/>
              <a:t>‹#›</a:t>
            </a:fld>
            <a:endParaRPr lang="he-IL"/>
          </a:p>
        </p:txBody>
      </p:sp>
    </p:spTree>
    <p:extLst>
      <p:ext uri="{BB962C8B-B14F-4D97-AF65-F5344CB8AC3E}">
        <p14:creationId xmlns:p14="http://schemas.microsoft.com/office/powerpoint/2010/main" val="2413530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93B4CBA-9841-41EC-AAFA-CEE4E60BC635}"/>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E8265311-A000-41FB-901F-248EC27260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1816ABA3-DA5D-4E51-9ADA-5D67E26941D1}"/>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61B04624-7986-456D-AFB3-2183028D96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B2A8C741-4AA8-4205-946E-C144A6A2D02F}"/>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60568B4D-4E09-448F-B97D-508773896C36}"/>
              </a:ext>
            </a:extLst>
          </p:cNvPr>
          <p:cNvSpPr>
            <a:spLocks noGrp="1"/>
          </p:cNvSpPr>
          <p:nvPr>
            <p:ph type="dt" sz="half" idx="10"/>
          </p:nvPr>
        </p:nvSpPr>
        <p:spPr/>
        <p:txBody>
          <a:bodyPr/>
          <a:lstStyle/>
          <a:p>
            <a:fld id="{AAE36423-4497-41AE-B49D-3A21128BE23B}" type="datetimeFigureOut">
              <a:rPr lang="he-IL" smtClean="0"/>
              <a:t>כ"ב/סיון/תשפ"ב</a:t>
            </a:fld>
            <a:endParaRPr lang="he-IL"/>
          </a:p>
        </p:txBody>
      </p:sp>
      <p:sp>
        <p:nvSpPr>
          <p:cNvPr id="8" name="מציין מיקום של כותרת תחתונה 7">
            <a:extLst>
              <a:ext uri="{FF2B5EF4-FFF2-40B4-BE49-F238E27FC236}">
                <a16:creationId xmlns:a16="http://schemas.microsoft.com/office/drawing/2014/main" id="{7DE70358-C9DB-4EBE-A966-7C2194826F4E}"/>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0EB2E193-AA59-412C-B907-1DDF810C7D53}"/>
              </a:ext>
            </a:extLst>
          </p:cNvPr>
          <p:cNvSpPr>
            <a:spLocks noGrp="1"/>
          </p:cNvSpPr>
          <p:nvPr>
            <p:ph type="sldNum" sz="quarter" idx="12"/>
          </p:nvPr>
        </p:nvSpPr>
        <p:spPr/>
        <p:txBody>
          <a:bodyPr/>
          <a:lstStyle/>
          <a:p>
            <a:fld id="{FD15512B-B371-46D8-8D12-210E7E7547D4}" type="slidenum">
              <a:rPr lang="he-IL" smtClean="0"/>
              <a:t>‹#›</a:t>
            </a:fld>
            <a:endParaRPr lang="he-IL"/>
          </a:p>
        </p:txBody>
      </p:sp>
    </p:spTree>
    <p:extLst>
      <p:ext uri="{BB962C8B-B14F-4D97-AF65-F5344CB8AC3E}">
        <p14:creationId xmlns:p14="http://schemas.microsoft.com/office/powerpoint/2010/main" val="450497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EF7D74E-E56F-4C4E-B614-3D91B2B807D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109A3252-D7E1-4B9A-AB39-A43B34B35FB6}"/>
              </a:ext>
            </a:extLst>
          </p:cNvPr>
          <p:cNvSpPr>
            <a:spLocks noGrp="1"/>
          </p:cNvSpPr>
          <p:nvPr>
            <p:ph type="dt" sz="half" idx="10"/>
          </p:nvPr>
        </p:nvSpPr>
        <p:spPr/>
        <p:txBody>
          <a:bodyPr/>
          <a:lstStyle/>
          <a:p>
            <a:fld id="{AAE36423-4497-41AE-B49D-3A21128BE23B}" type="datetimeFigureOut">
              <a:rPr lang="he-IL" smtClean="0"/>
              <a:t>כ"ב/סיון/תשפ"ב</a:t>
            </a:fld>
            <a:endParaRPr lang="he-IL"/>
          </a:p>
        </p:txBody>
      </p:sp>
      <p:sp>
        <p:nvSpPr>
          <p:cNvPr id="4" name="מציין מיקום של כותרת תחתונה 3">
            <a:extLst>
              <a:ext uri="{FF2B5EF4-FFF2-40B4-BE49-F238E27FC236}">
                <a16:creationId xmlns:a16="http://schemas.microsoft.com/office/drawing/2014/main" id="{4EEAF7C4-4F11-48BD-ADFD-2C79CB069085}"/>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6CD07D00-F732-4D5E-BB26-636860113DFA}"/>
              </a:ext>
            </a:extLst>
          </p:cNvPr>
          <p:cNvSpPr>
            <a:spLocks noGrp="1"/>
          </p:cNvSpPr>
          <p:nvPr>
            <p:ph type="sldNum" sz="quarter" idx="12"/>
          </p:nvPr>
        </p:nvSpPr>
        <p:spPr/>
        <p:txBody>
          <a:bodyPr/>
          <a:lstStyle/>
          <a:p>
            <a:fld id="{FD15512B-B371-46D8-8D12-210E7E7547D4}" type="slidenum">
              <a:rPr lang="he-IL" smtClean="0"/>
              <a:t>‹#›</a:t>
            </a:fld>
            <a:endParaRPr lang="he-IL"/>
          </a:p>
        </p:txBody>
      </p:sp>
    </p:spTree>
    <p:extLst>
      <p:ext uri="{BB962C8B-B14F-4D97-AF65-F5344CB8AC3E}">
        <p14:creationId xmlns:p14="http://schemas.microsoft.com/office/powerpoint/2010/main" val="2569537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4368C0D9-DCED-4CE9-A90B-ED51D174619C}"/>
              </a:ext>
            </a:extLst>
          </p:cNvPr>
          <p:cNvSpPr>
            <a:spLocks noGrp="1"/>
          </p:cNvSpPr>
          <p:nvPr>
            <p:ph type="dt" sz="half" idx="10"/>
          </p:nvPr>
        </p:nvSpPr>
        <p:spPr/>
        <p:txBody>
          <a:bodyPr/>
          <a:lstStyle/>
          <a:p>
            <a:fld id="{AAE36423-4497-41AE-B49D-3A21128BE23B}" type="datetimeFigureOut">
              <a:rPr lang="he-IL" smtClean="0"/>
              <a:t>כ"ב/סיון/תשפ"ב</a:t>
            </a:fld>
            <a:endParaRPr lang="he-IL"/>
          </a:p>
        </p:txBody>
      </p:sp>
      <p:sp>
        <p:nvSpPr>
          <p:cNvPr id="3" name="מציין מיקום של כותרת תחתונה 2">
            <a:extLst>
              <a:ext uri="{FF2B5EF4-FFF2-40B4-BE49-F238E27FC236}">
                <a16:creationId xmlns:a16="http://schemas.microsoft.com/office/drawing/2014/main" id="{03EC8850-56FB-40E9-9878-9B2D30CF4B27}"/>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B6FBC101-2675-4273-962F-50C023D3C835}"/>
              </a:ext>
            </a:extLst>
          </p:cNvPr>
          <p:cNvSpPr>
            <a:spLocks noGrp="1"/>
          </p:cNvSpPr>
          <p:nvPr>
            <p:ph type="sldNum" sz="quarter" idx="12"/>
          </p:nvPr>
        </p:nvSpPr>
        <p:spPr/>
        <p:txBody>
          <a:bodyPr/>
          <a:lstStyle/>
          <a:p>
            <a:fld id="{FD15512B-B371-46D8-8D12-210E7E7547D4}" type="slidenum">
              <a:rPr lang="he-IL" smtClean="0"/>
              <a:t>‹#›</a:t>
            </a:fld>
            <a:endParaRPr lang="he-IL"/>
          </a:p>
        </p:txBody>
      </p:sp>
    </p:spTree>
    <p:extLst>
      <p:ext uri="{BB962C8B-B14F-4D97-AF65-F5344CB8AC3E}">
        <p14:creationId xmlns:p14="http://schemas.microsoft.com/office/powerpoint/2010/main" val="3075456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67678A5-C852-4026-B40E-245BC0033A47}"/>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1162133-502F-4FF8-9E00-3D8597A87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D3810437-0B6F-43E3-9043-16FA50B4C1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6EA569C1-2652-43BC-AAC5-CEA47FEB7997}"/>
              </a:ext>
            </a:extLst>
          </p:cNvPr>
          <p:cNvSpPr>
            <a:spLocks noGrp="1"/>
          </p:cNvSpPr>
          <p:nvPr>
            <p:ph type="dt" sz="half" idx="10"/>
          </p:nvPr>
        </p:nvSpPr>
        <p:spPr/>
        <p:txBody>
          <a:bodyPr/>
          <a:lstStyle/>
          <a:p>
            <a:fld id="{AAE36423-4497-41AE-B49D-3A21128BE23B}" type="datetimeFigureOut">
              <a:rPr lang="he-IL" smtClean="0"/>
              <a:t>כ"ב/סיון/תשפ"ב</a:t>
            </a:fld>
            <a:endParaRPr lang="he-IL"/>
          </a:p>
        </p:txBody>
      </p:sp>
      <p:sp>
        <p:nvSpPr>
          <p:cNvPr id="6" name="מציין מיקום של כותרת תחתונה 5">
            <a:extLst>
              <a:ext uri="{FF2B5EF4-FFF2-40B4-BE49-F238E27FC236}">
                <a16:creationId xmlns:a16="http://schemas.microsoft.com/office/drawing/2014/main" id="{E8CB40DD-0EF6-4CB0-B030-D96F69FF1D3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CBB51371-FBB4-4F11-8B40-CDB79297BA45}"/>
              </a:ext>
            </a:extLst>
          </p:cNvPr>
          <p:cNvSpPr>
            <a:spLocks noGrp="1"/>
          </p:cNvSpPr>
          <p:nvPr>
            <p:ph type="sldNum" sz="quarter" idx="12"/>
          </p:nvPr>
        </p:nvSpPr>
        <p:spPr/>
        <p:txBody>
          <a:bodyPr/>
          <a:lstStyle/>
          <a:p>
            <a:fld id="{FD15512B-B371-46D8-8D12-210E7E7547D4}" type="slidenum">
              <a:rPr lang="he-IL" smtClean="0"/>
              <a:t>‹#›</a:t>
            </a:fld>
            <a:endParaRPr lang="he-IL"/>
          </a:p>
        </p:txBody>
      </p:sp>
    </p:spTree>
    <p:extLst>
      <p:ext uri="{BB962C8B-B14F-4D97-AF65-F5344CB8AC3E}">
        <p14:creationId xmlns:p14="http://schemas.microsoft.com/office/powerpoint/2010/main" val="3269190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DED0DF1-8E47-4A7A-8DD6-982E2548106F}"/>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A006C97A-BD72-470C-8E84-BD48B614FB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7F9747DC-F5E7-4BE6-935A-24080E5D3C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A7E4B225-646C-42C2-8EC8-4545A2D5426D}"/>
              </a:ext>
            </a:extLst>
          </p:cNvPr>
          <p:cNvSpPr>
            <a:spLocks noGrp="1"/>
          </p:cNvSpPr>
          <p:nvPr>
            <p:ph type="dt" sz="half" idx="10"/>
          </p:nvPr>
        </p:nvSpPr>
        <p:spPr/>
        <p:txBody>
          <a:bodyPr/>
          <a:lstStyle/>
          <a:p>
            <a:fld id="{AAE36423-4497-41AE-B49D-3A21128BE23B}" type="datetimeFigureOut">
              <a:rPr lang="he-IL" smtClean="0"/>
              <a:t>כ"ב/סיון/תשפ"ב</a:t>
            </a:fld>
            <a:endParaRPr lang="he-IL"/>
          </a:p>
        </p:txBody>
      </p:sp>
      <p:sp>
        <p:nvSpPr>
          <p:cNvPr id="6" name="מציין מיקום של כותרת תחתונה 5">
            <a:extLst>
              <a:ext uri="{FF2B5EF4-FFF2-40B4-BE49-F238E27FC236}">
                <a16:creationId xmlns:a16="http://schemas.microsoft.com/office/drawing/2014/main" id="{8EA43044-79CC-4FE3-AEE0-112F0497CD77}"/>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8E02D6A-C2A2-425D-9B42-C83C05207E6C}"/>
              </a:ext>
            </a:extLst>
          </p:cNvPr>
          <p:cNvSpPr>
            <a:spLocks noGrp="1"/>
          </p:cNvSpPr>
          <p:nvPr>
            <p:ph type="sldNum" sz="quarter" idx="12"/>
          </p:nvPr>
        </p:nvSpPr>
        <p:spPr/>
        <p:txBody>
          <a:bodyPr/>
          <a:lstStyle/>
          <a:p>
            <a:fld id="{FD15512B-B371-46D8-8D12-210E7E7547D4}" type="slidenum">
              <a:rPr lang="he-IL" smtClean="0"/>
              <a:t>‹#›</a:t>
            </a:fld>
            <a:endParaRPr lang="he-IL"/>
          </a:p>
        </p:txBody>
      </p:sp>
    </p:spTree>
    <p:extLst>
      <p:ext uri="{BB962C8B-B14F-4D97-AF65-F5344CB8AC3E}">
        <p14:creationId xmlns:p14="http://schemas.microsoft.com/office/powerpoint/2010/main" val="1051256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766CC3A8-9C97-49A0-8A43-10986E1A9A3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D31A187C-ADED-431A-9A67-F0006DBE0685}"/>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92FD1ED-116B-43D6-8E06-DB16F7B07710}"/>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AE36423-4497-41AE-B49D-3A21128BE23B}" type="datetimeFigureOut">
              <a:rPr lang="he-IL" smtClean="0"/>
              <a:t>כ"ב/סיון/תשפ"ב</a:t>
            </a:fld>
            <a:endParaRPr lang="he-IL"/>
          </a:p>
        </p:txBody>
      </p:sp>
      <p:sp>
        <p:nvSpPr>
          <p:cNvPr id="5" name="מציין מיקום של כותרת תחתונה 4">
            <a:extLst>
              <a:ext uri="{FF2B5EF4-FFF2-40B4-BE49-F238E27FC236}">
                <a16:creationId xmlns:a16="http://schemas.microsoft.com/office/drawing/2014/main" id="{F6594B15-6486-4909-8ACB-F40D2F7EFC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F00169DD-C84F-4364-B2E7-F97DE7D7BAF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D15512B-B371-46D8-8D12-210E7E7547D4}" type="slidenum">
              <a:rPr lang="he-IL" smtClean="0"/>
              <a:t>‹#›</a:t>
            </a:fld>
            <a:endParaRPr lang="he-IL"/>
          </a:p>
        </p:txBody>
      </p:sp>
    </p:spTree>
    <p:extLst>
      <p:ext uri="{BB962C8B-B14F-4D97-AF65-F5344CB8AC3E}">
        <p14:creationId xmlns:p14="http://schemas.microsoft.com/office/powerpoint/2010/main" val="1071524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6B56309-F48C-ED45-53D5-53422674D0CC}"/>
              </a:ext>
            </a:extLst>
          </p:cNvPr>
          <p:cNvSpPr>
            <a:spLocks noGrp="1"/>
          </p:cNvSpPr>
          <p:nvPr>
            <p:ph type="title"/>
          </p:nvPr>
        </p:nvSpPr>
        <p:spPr/>
        <p:txBody>
          <a:bodyPr/>
          <a:lstStyle/>
          <a:p>
            <a:endParaRPr lang="he-IL" dirty="0"/>
          </a:p>
        </p:txBody>
      </p:sp>
      <p:sp>
        <p:nvSpPr>
          <p:cNvPr id="3" name="מציין מיקום תוכן 2">
            <a:extLst>
              <a:ext uri="{FF2B5EF4-FFF2-40B4-BE49-F238E27FC236}">
                <a16:creationId xmlns:a16="http://schemas.microsoft.com/office/drawing/2014/main" id="{A77B3607-6562-6341-1229-09091FE05FF9}"/>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895260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66">
            <a:extLst>
              <a:ext uri="{FF2B5EF4-FFF2-40B4-BE49-F238E27FC236}">
                <a16:creationId xmlns:a16="http://schemas.microsoft.com/office/drawing/2014/main" id="{A4206507-76F5-4316-AAF5-4EAFEE5EBD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8">
            <a:extLst>
              <a:ext uri="{FF2B5EF4-FFF2-40B4-BE49-F238E27FC236}">
                <a16:creationId xmlns:a16="http://schemas.microsoft.com/office/drawing/2014/main" id="{03BC2B61-D77E-45AB-8722-15BC6A718A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blipFill dpi="0" rotWithShape="1">
            <a:blip r:embed="rId2">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כותרת 1">
            <a:extLst>
              <a:ext uri="{FF2B5EF4-FFF2-40B4-BE49-F238E27FC236}">
                <a16:creationId xmlns:a16="http://schemas.microsoft.com/office/drawing/2014/main" id="{9508472E-FCD4-4920-960B-35AEC7047B08}"/>
              </a:ext>
            </a:extLst>
          </p:cNvPr>
          <p:cNvSpPr>
            <a:spLocks noGrp="1"/>
          </p:cNvSpPr>
          <p:nvPr>
            <p:ph type="title"/>
          </p:nvPr>
        </p:nvSpPr>
        <p:spPr>
          <a:xfrm>
            <a:off x="1120140" y="909637"/>
            <a:ext cx="9951720" cy="1616710"/>
          </a:xfrm>
        </p:spPr>
        <p:txBody>
          <a:bodyPr anchor="ctr">
            <a:normAutofit/>
          </a:bodyPr>
          <a:lstStyle/>
          <a:p>
            <a:r>
              <a:rPr lang="he-IL" dirty="0"/>
              <a:t>פער הזמנים בין ייזום לאישור ולביצוע:</a:t>
            </a:r>
          </a:p>
        </p:txBody>
      </p:sp>
      <p:sp>
        <p:nvSpPr>
          <p:cNvPr id="24" name="Content Placeholder 8">
            <a:extLst>
              <a:ext uri="{FF2B5EF4-FFF2-40B4-BE49-F238E27FC236}">
                <a16:creationId xmlns:a16="http://schemas.microsoft.com/office/drawing/2014/main" id="{473E6897-2180-4A2A-8FD6-C159846F7D3B}"/>
              </a:ext>
            </a:extLst>
          </p:cNvPr>
          <p:cNvSpPr>
            <a:spLocks noGrp="1"/>
          </p:cNvSpPr>
          <p:nvPr>
            <p:ph idx="1"/>
          </p:nvPr>
        </p:nvSpPr>
        <p:spPr>
          <a:xfrm>
            <a:off x="1120140" y="2808287"/>
            <a:ext cx="9951720" cy="3234373"/>
          </a:xfrm>
        </p:spPr>
        <p:txBody>
          <a:bodyPr>
            <a:normAutofit fontScale="92500" lnSpcReduction="20000"/>
          </a:bodyPr>
          <a:lstStyle/>
          <a:p>
            <a:pPr algn="just"/>
            <a:r>
              <a:rPr lang="he-IL" b="0" i="0" u="none" strike="noStrike" baseline="0" dirty="0">
                <a:solidFill>
                  <a:srgbClr val="FFFF00"/>
                </a:solidFill>
                <a:latin typeface="David" panose="020E0502060401010101" pitchFamily="34" charset="-79"/>
                <a:cs typeface="David" panose="020E0502060401010101" pitchFamily="34" charset="-79"/>
              </a:rPr>
              <a:t>פער הזמנים בין תחילת ייזום רעיוני של תכנית, טרם כניסה למוסדות התכנון – ועד דיון סטטוטורי ראשון עומד (לרוב) על שנים.</a:t>
            </a:r>
          </a:p>
          <a:p>
            <a:pPr algn="just"/>
            <a:r>
              <a:rPr lang="he-IL" dirty="0">
                <a:solidFill>
                  <a:srgbClr val="FFFF00"/>
                </a:solidFill>
                <a:latin typeface="David" panose="020E0502060401010101" pitchFamily="34" charset="-79"/>
                <a:cs typeface="David" panose="020E0502060401010101" pitchFamily="34" charset="-79"/>
              </a:rPr>
              <a:t>משך הזמן לאישור תכנית – שנים. התכנית שאושרה בזמן הקצר ביותר </a:t>
            </a:r>
            <a:r>
              <a:rPr lang="he-IL" dirty="0" err="1">
                <a:solidFill>
                  <a:srgbClr val="FFFF00"/>
                </a:solidFill>
                <a:latin typeface="David" panose="020E0502060401010101" pitchFamily="34" charset="-79"/>
                <a:cs typeface="David" panose="020E0502060401010101" pitchFamily="34" charset="-79"/>
              </a:rPr>
              <a:t>בותל</a:t>
            </a:r>
            <a:r>
              <a:rPr lang="he-IL" dirty="0">
                <a:solidFill>
                  <a:srgbClr val="FFFF00"/>
                </a:solidFill>
                <a:latin typeface="David" panose="020E0502060401010101" pitchFamily="34" charset="-79"/>
                <a:cs typeface="David" panose="020E0502060401010101" pitchFamily="34" charset="-79"/>
              </a:rPr>
              <a:t> </a:t>
            </a:r>
            <a:r>
              <a:rPr lang="he-IL" dirty="0" err="1">
                <a:solidFill>
                  <a:srgbClr val="FFFF00"/>
                </a:solidFill>
                <a:latin typeface="David" panose="020E0502060401010101" pitchFamily="34" charset="-79"/>
                <a:cs typeface="David" panose="020E0502060401010101" pitchFamily="34" charset="-79"/>
              </a:rPr>
              <a:t>היתה</a:t>
            </a:r>
            <a:r>
              <a:rPr lang="he-IL" dirty="0">
                <a:solidFill>
                  <a:srgbClr val="FFFF00"/>
                </a:solidFill>
                <a:latin typeface="David" panose="020E0502060401010101" pitchFamily="34" charset="-79"/>
                <a:cs typeface="David" panose="020E0502060401010101" pitchFamily="34" charset="-79"/>
              </a:rPr>
              <a:t> תת"ל 55, תוך שנתיים וקצת.</a:t>
            </a:r>
          </a:p>
          <a:p>
            <a:pPr algn="just"/>
            <a:r>
              <a:rPr lang="he-IL" dirty="0">
                <a:solidFill>
                  <a:srgbClr val="FFFF00"/>
                </a:solidFill>
                <a:latin typeface="David" panose="020E0502060401010101" pitchFamily="34" charset="-79"/>
                <a:cs typeface="David" panose="020E0502060401010101" pitchFamily="34" charset="-79"/>
              </a:rPr>
              <a:t>תכנון מפורט לביצוע – חודשים ושנים</a:t>
            </a:r>
          </a:p>
          <a:p>
            <a:pPr algn="just"/>
            <a:r>
              <a:rPr lang="he-IL" dirty="0">
                <a:solidFill>
                  <a:srgbClr val="FFFF00"/>
                </a:solidFill>
                <a:latin typeface="David" panose="020E0502060401010101" pitchFamily="34" charset="-79"/>
                <a:cs typeface="David" panose="020E0502060401010101" pitchFamily="34" charset="-79"/>
              </a:rPr>
              <a:t>בחירת זכיינים וסגירות פיננסיות לפני ביצוע – תלוי </a:t>
            </a:r>
            <a:r>
              <a:rPr lang="he-IL" dirty="0" err="1">
                <a:solidFill>
                  <a:srgbClr val="FFFF00"/>
                </a:solidFill>
                <a:latin typeface="David" panose="020E0502060401010101" pitchFamily="34" charset="-79"/>
                <a:cs typeface="David" panose="020E0502060401010101" pitchFamily="34" charset="-79"/>
              </a:rPr>
              <a:t>פרוייקט</a:t>
            </a:r>
            <a:r>
              <a:rPr lang="he-IL" dirty="0">
                <a:solidFill>
                  <a:srgbClr val="FFFF00"/>
                </a:solidFill>
                <a:latin typeface="David" panose="020E0502060401010101" pitchFamily="34" charset="-79"/>
                <a:cs typeface="David" panose="020E0502060401010101" pitchFamily="34" charset="-79"/>
              </a:rPr>
              <a:t>. בין חודשים לשנים</a:t>
            </a:r>
          </a:p>
          <a:p>
            <a:pPr algn="just"/>
            <a:r>
              <a:rPr lang="he-IL" dirty="0">
                <a:solidFill>
                  <a:srgbClr val="FFFF00"/>
                </a:solidFill>
                <a:latin typeface="David" panose="020E0502060401010101" pitchFamily="34" charset="-79"/>
                <a:cs typeface="David" panose="020E0502060401010101" pitchFamily="34" charset="-79"/>
              </a:rPr>
              <a:t>תביעות משפטיות - שנים</a:t>
            </a:r>
          </a:p>
          <a:p>
            <a:pPr algn="just"/>
            <a:r>
              <a:rPr lang="he-IL" dirty="0">
                <a:solidFill>
                  <a:srgbClr val="FFFF00"/>
                </a:solidFill>
                <a:latin typeface="David" panose="020E0502060401010101" pitchFamily="34" charset="-79"/>
                <a:cs typeface="David" panose="020E0502060401010101" pitchFamily="34" charset="-79"/>
              </a:rPr>
              <a:t>ביצוע - שנים</a:t>
            </a:r>
          </a:p>
        </p:txBody>
      </p:sp>
    </p:spTree>
    <p:extLst>
      <p:ext uri="{BB962C8B-B14F-4D97-AF65-F5344CB8AC3E}">
        <p14:creationId xmlns:p14="http://schemas.microsoft.com/office/powerpoint/2010/main" val="342465309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66">
            <a:extLst>
              <a:ext uri="{FF2B5EF4-FFF2-40B4-BE49-F238E27FC236}">
                <a16:creationId xmlns:a16="http://schemas.microsoft.com/office/drawing/2014/main" id="{A4206507-76F5-4316-AAF5-4EAFEE5EBD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8">
            <a:extLst>
              <a:ext uri="{FF2B5EF4-FFF2-40B4-BE49-F238E27FC236}">
                <a16:creationId xmlns:a16="http://schemas.microsoft.com/office/drawing/2014/main" id="{03BC2B61-D77E-45AB-8722-15BC6A718A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blipFill dpi="0" rotWithShape="1">
            <a:blip r:embed="rId2">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כותרת 1">
            <a:extLst>
              <a:ext uri="{FF2B5EF4-FFF2-40B4-BE49-F238E27FC236}">
                <a16:creationId xmlns:a16="http://schemas.microsoft.com/office/drawing/2014/main" id="{9508472E-FCD4-4920-960B-35AEC7047B08}"/>
              </a:ext>
            </a:extLst>
          </p:cNvPr>
          <p:cNvSpPr>
            <a:spLocks noGrp="1"/>
          </p:cNvSpPr>
          <p:nvPr>
            <p:ph type="title"/>
          </p:nvPr>
        </p:nvSpPr>
        <p:spPr>
          <a:xfrm>
            <a:off x="1120140" y="909637"/>
            <a:ext cx="9951720" cy="1616710"/>
          </a:xfrm>
        </p:spPr>
        <p:txBody>
          <a:bodyPr anchor="ctr">
            <a:normAutofit/>
          </a:bodyPr>
          <a:lstStyle/>
          <a:p>
            <a:r>
              <a:rPr lang="he-IL" dirty="0"/>
              <a:t>אתנחתא קומית - המסילה המהירה לירושלים –</a:t>
            </a:r>
            <a:r>
              <a:rPr lang="en-US" dirty="0"/>
              <a:t>A 1</a:t>
            </a:r>
            <a:endParaRPr lang="he-IL" dirty="0"/>
          </a:p>
        </p:txBody>
      </p:sp>
      <p:sp>
        <p:nvSpPr>
          <p:cNvPr id="24" name="Content Placeholder 8">
            <a:extLst>
              <a:ext uri="{FF2B5EF4-FFF2-40B4-BE49-F238E27FC236}">
                <a16:creationId xmlns:a16="http://schemas.microsoft.com/office/drawing/2014/main" id="{473E6897-2180-4A2A-8FD6-C159846F7D3B}"/>
              </a:ext>
            </a:extLst>
          </p:cNvPr>
          <p:cNvSpPr>
            <a:spLocks noGrp="1"/>
          </p:cNvSpPr>
          <p:nvPr>
            <p:ph idx="1"/>
          </p:nvPr>
        </p:nvSpPr>
        <p:spPr>
          <a:xfrm>
            <a:off x="1120140" y="2808287"/>
            <a:ext cx="9951720" cy="3234373"/>
          </a:xfrm>
        </p:spPr>
        <p:txBody>
          <a:bodyPr>
            <a:normAutofit/>
          </a:bodyPr>
          <a:lstStyle/>
          <a:p>
            <a:pPr algn="just"/>
            <a:r>
              <a:rPr lang="he-IL" dirty="0" err="1">
                <a:solidFill>
                  <a:srgbClr val="FFFF00"/>
                </a:solidFill>
                <a:latin typeface="David" panose="020E0502060401010101" pitchFamily="34" charset="-79"/>
                <a:cs typeface="David" panose="020E0502060401010101" pitchFamily="34" charset="-79"/>
              </a:rPr>
              <a:t>פרוייקט</a:t>
            </a:r>
            <a:r>
              <a:rPr lang="he-IL" dirty="0">
                <a:solidFill>
                  <a:srgbClr val="FFFF00"/>
                </a:solidFill>
                <a:latin typeface="David" panose="020E0502060401010101" pitchFamily="34" charset="-79"/>
                <a:cs typeface="David" panose="020E0502060401010101" pitchFamily="34" charset="-79"/>
              </a:rPr>
              <a:t> כושל במיוחד מבחינת לוחות הזמנים</a:t>
            </a:r>
          </a:p>
          <a:p>
            <a:pPr algn="just"/>
            <a:r>
              <a:rPr lang="he-IL" dirty="0">
                <a:solidFill>
                  <a:srgbClr val="FFFF00"/>
                </a:solidFill>
                <a:latin typeface="David" panose="020E0502060401010101" pitchFamily="34" charset="-79"/>
                <a:cs typeface="David" panose="020E0502060401010101" pitchFamily="34" charset="-79"/>
              </a:rPr>
              <a:t>1999 – הצגת חלופות למועצה הארצית</a:t>
            </a:r>
          </a:p>
          <a:p>
            <a:pPr algn="just"/>
            <a:r>
              <a:rPr lang="he-IL" dirty="0">
                <a:solidFill>
                  <a:srgbClr val="FFFF00"/>
                </a:solidFill>
                <a:latin typeface="David" panose="020E0502060401010101" pitchFamily="34" charset="-79"/>
                <a:cs typeface="David" panose="020E0502060401010101" pitchFamily="34" charset="-79"/>
              </a:rPr>
              <a:t>שנת היעד לפתיחה נדחתה ביותר מעשור</a:t>
            </a:r>
          </a:p>
          <a:p>
            <a:pPr algn="just"/>
            <a:r>
              <a:rPr lang="he-IL" dirty="0">
                <a:solidFill>
                  <a:srgbClr val="FFFF00"/>
                </a:solidFill>
                <a:latin typeface="David" panose="020E0502060401010101" pitchFamily="34" charset="-79"/>
                <a:cs typeface="David" panose="020E0502060401010101" pitchFamily="34" charset="-79"/>
              </a:rPr>
              <a:t>פתיחה מלאה בשנת 2020</a:t>
            </a:r>
          </a:p>
          <a:p>
            <a:pPr algn="just"/>
            <a:r>
              <a:rPr lang="he-IL" dirty="0">
                <a:solidFill>
                  <a:srgbClr val="FFFF00"/>
                </a:solidFill>
                <a:latin typeface="David" panose="020E0502060401010101" pitchFamily="34" charset="-79"/>
                <a:cs typeface="David" panose="020E0502060401010101" pitchFamily="34" charset="-79"/>
              </a:rPr>
              <a:t>סיסמת הרכבת בזמן הביצוע אי אז ב2001 - "2020 אנחנו לא ממהרים"</a:t>
            </a:r>
          </a:p>
        </p:txBody>
      </p:sp>
    </p:spTree>
    <p:extLst>
      <p:ext uri="{BB962C8B-B14F-4D97-AF65-F5344CB8AC3E}">
        <p14:creationId xmlns:p14="http://schemas.microsoft.com/office/powerpoint/2010/main" val="380661793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66">
            <a:extLst>
              <a:ext uri="{FF2B5EF4-FFF2-40B4-BE49-F238E27FC236}">
                <a16:creationId xmlns:a16="http://schemas.microsoft.com/office/drawing/2014/main" id="{A4206507-76F5-4316-AAF5-4EAFEE5EBD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8">
            <a:extLst>
              <a:ext uri="{FF2B5EF4-FFF2-40B4-BE49-F238E27FC236}">
                <a16:creationId xmlns:a16="http://schemas.microsoft.com/office/drawing/2014/main" id="{03BC2B61-D77E-45AB-8722-15BC6A718A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blipFill dpi="0" rotWithShape="1">
            <a:blip r:embed="rId2">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כותרת 1">
            <a:extLst>
              <a:ext uri="{FF2B5EF4-FFF2-40B4-BE49-F238E27FC236}">
                <a16:creationId xmlns:a16="http://schemas.microsoft.com/office/drawing/2014/main" id="{9508472E-FCD4-4920-960B-35AEC7047B08}"/>
              </a:ext>
            </a:extLst>
          </p:cNvPr>
          <p:cNvSpPr>
            <a:spLocks noGrp="1"/>
          </p:cNvSpPr>
          <p:nvPr>
            <p:ph type="title"/>
          </p:nvPr>
        </p:nvSpPr>
        <p:spPr>
          <a:xfrm>
            <a:off x="1120140" y="909637"/>
            <a:ext cx="9951720" cy="1616710"/>
          </a:xfrm>
        </p:spPr>
        <p:txBody>
          <a:bodyPr anchor="ctr">
            <a:normAutofit/>
          </a:bodyPr>
          <a:lstStyle/>
          <a:p>
            <a:r>
              <a:rPr lang="he-IL" dirty="0"/>
              <a:t>למה זה חשוב?</a:t>
            </a:r>
          </a:p>
        </p:txBody>
      </p:sp>
      <p:sp>
        <p:nvSpPr>
          <p:cNvPr id="24" name="Content Placeholder 8">
            <a:extLst>
              <a:ext uri="{FF2B5EF4-FFF2-40B4-BE49-F238E27FC236}">
                <a16:creationId xmlns:a16="http://schemas.microsoft.com/office/drawing/2014/main" id="{473E6897-2180-4A2A-8FD6-C159846F7D3B}"/>
              </a:ext>
            </a:extLst>
          </p:cNvPr>
          <p:cNvSpPr>
            <a:spLocks noGrp="1"/>
          </p:cNvSpPr>
          <p:nvPr>
            <p:ph idx="1"/>
          </p:nvPr>
        </p:nvSpPr>
        <p:spPr>
          <a:xfrm>
            <a:off x="1120140" y="2808287"/>
            <a:ext cx="9951720" cy="3234373"/>
          </a:xfrm>
        </p:spPr>
        <p:txBody>
          <a:bodyPr>
            <a:normAutofit lnSpcReduction="10000"/>
          </a:bodyPr>
          <a:lstStyle/>
          <a:p>
            <a:pPr algn="just"/>
            <a:r>
              <a:rPr lang="he-IL" dirty="0">
                <a:solidFill>
                  <a:srgbClr val="FFFF00"/>
                </a:solidFill>
                <a:latin typeface="David" panose="020E0502060401010101" pitchFamily="34" charset="-79"/>
                <a:cs typeface="David" panose="020E0502060401010101" pitchFamily="34" charset="-79"/>
              </a:rPr>
              <a:t>פרקי הזמן הארוכים מביאים לכך שבעת מועד הביצוע, לעיתים קרובות – התכנון המוצע אינו עומד בסטנדרט העכשווי.</a:t>
            </a:r>
          </a:p>
          <a:p>
            <a:pPr algn="just"/>
            <a:r>
              <a:rPr lang="he-IL" dirty="0">
                <a:solidFill>
                  <a:srgbClr val="FFFF00"/>
                </a:solidFill>
                <a:latin typeface="David" panose="020E0502060401010101" pitchFamily="34" charset="-79"/>
                <a:cs typeface="David" panose="020E0502060401010101" pitchFamily="34" charset="-79"/>
              </a:rPr>
              <a:t>האויב של הטוב הוא הטוב ביותר/של הגרוע – הגרוע פחות</a:t>
            </a:r>
          </a:p>
          <a:p>
            <a:pPr algn="just"/>
            <a:r>
              <a:rPr lang="he-IL" dirty="0">
                <a:solidFill>
                  <a:srgbClr val="FFFF00"/>
                </a:solidFill>
                <a:latin typeface="David" panose="020E0502060401010101" pitchFamily="34" charset="-79"/>
                <a:cs typeface="David" panose="020E0502060401010101" pitchFamily="34" charset="-79"/>
              </a:rPr>
              <a:t>עצירת תכנית לטובת תכנית חדשה, בתכניות קריטיות לתפקוד המדינה – אפשרות לא סבירה</a:t>
            </a:r>
          </a:p>
          <a:p>
            <a:pPr algn="just"/>
            <a:r>
              <a:rPr lang="he-IL" dirty="0">
                <a:solidFill>
                  <a:srgbClr val="FFFF00"/>
                </a:solidFill>
                <a:latin typeface="David" panose="020E0502060401010101" pitchFamily="34" charset="-79"/>
                <a:cs typeface="David" panose="020E0502060401010101" pitchFamily="34" charset="-79"/>
              </a:rPr>
              <a:t>לא ניתן להתנגד לתכנית מאושרת</a:t>
            </a:r>
          </a:p>
          <a:p>
            <a:pPr algn="just"/>
            <a:r>
              <a:rPr lang="he-IL" dirty="0">
                <a:solidFill>
                  <a:srgbClr val="FF0000"/>
                </a:solidFill>
                <a:latin typeface="David" panose="020E0502060401010101" pitchFamily="34" charset="-79"/>
                <a:cs typeface="David" panose="020E0502060401010101" pitchFamily="34" charset="-79"/>
              </a:rPr>
              <a:t>נילי – קו החשמל במשמר דוד.</a:t>
            </a:r>
          </a:p>
        </p:txBody>
      </p:sp>
    </p:spTree>
    <p:extLst>
      <p:ext uri="{BB962C8B-B14F-4D97-AF65-F5344CB8AC3E}">
        <p14:creationId xmlns:p14="http://schemas.microsoft.com/office/powerpoint/2010/main" val="280136198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94F3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כותרת 1">
            <a:extLst>
              <a:ext uri="{FF2B5EF4-FFF2-40B4-BE49-F238E27FC236}">
                <a16:creationId xmlns:a16="http://schemas.microsoft.com/office/drawing/2014/main" id="{9508472E-FCD4-4920-960B-35AEC7047B08}"/>
              </a:ext>
            </a:extLst>
          </p:cNvPr>
          <p:cNvSpPr>
            <a:spLocks noGrp="1"/>
          </p:cNvSpPr>
          <p:nvPr>
            <p:ph type="title"/>
          </p:nvPr>
        </p:nvSpPr>
        <p:spPr>
          <a:xfrm>
            <a:off x="524256" y="491260"/>
            <a:ext cx="6594189" cy="1625210"/>
          </a:xfrm>
        </p:spPr>
        <p:txBody>
          <a:bodyPr>
            <a:normAutofit/>
          </a:bodyPr>
          <a:lstStyle/>
          <a:p>
            <a:r>
              <a:rPr lang="he-IL" dirty="0">
                <a:solidFill>
                  <a:srgbClr val="FFFFFF"/>
                </a:solidFill>
              </a:rPr>
              <a:t>תשתיות ביער – האם מותר?</a:t>
            </a:r>
          </a:p>
        </p:txBody>
      </p:sp>
      <p:pic>
        <p:nvPicPr>
          <p:cNvPr id="5" name="מציין מיקום תוכן 4" descr="תמונה שמכילה מחלף מסובך, בניין&#10;&#10;התיאור נוצר באופן אוטומטי">
            <a:extLst>
              <a:ext uri="{FF2B5EF4-FFF2-40B4-BE49-F238E27FC236}">
                <a16:creationId xmlns:a16="http://schemas.microsoft.com/office/drawing/2014/main" id="{C77093E1-ED6D-47D7-AD2C-428EE99C6D4E}"/>
              </a:ext>
            </a:extLst>
          </p:cNvPr>
          <p:cNvPicPr>
            <a:picLocks noChangeAspect="1"/>
          </p:cNvPicPr>
          <p:nvPr/>
        </p:nvPicPr>
        <p:blipFill rotWithShape="1">
          <a:blip r:embed="rId2">
            <a:extLst>
              <a:ext uri="{28A0092B-C50C-407E-A947-70E740481C1C}">
                <a14:useLocalDpi xmlns:a14="http://schemas.microsoft.com/office/drawing/2010/main" val="0"/>
              </a:ext>
            </a:extLst>
          </a:blip>
          <a:srcRect t="7461" r="1" b="15463"/>
          <a:stretch/>
        </p:blipFill>
        <p:spPr>
          <a:xfrm>
            <a:off x="327547" y="2454903"/>
            <a:ext cx="7058306" cy="4080254"/>
          </a:xfrm>
          <a:prstGeom prst="rect">
            <a:avLst/>
          </a:prstGeom>
        </p:spPr>
      </p:pic>
      <p:sp>
        <p:nvSpPr>
          <p:cNvPr id="21"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Content Placeholder 8">
            <a:extLst>
              <a:ext uri="{FF2B5EF4-FFF2-40B4-BE49-F238E27FC236}">
                <a16:creationId xmlns:a16="http://schemas.microsoft.com/office/drawing/2014/main" id="{473E6897-2180-4A2A-8FD6-C159846F7D3B}"/>
              </a:ext>
            </a:extLst>
          </p:cNvPr>
          <p:cNvSpPr>
            <a:spLocks noGrp="1"/>
          </p:cNvSpPr>
          <p:nvPr>
            <p:ph idx="1"/>
          </p:nvPr>
        </p:nvSpPr>
        <p:spPr>
          <a:xfrm>
            <a:off x="8029319" y="619760"/>
            <a:ext cx="3424739" cy="5150327"/>
          </a:xfrm>
        </p:spPr>
        <p:txBody>
          <a:bodyPr anchor="ctr">
            <a:normAutofit/>
          </a:bodyPr>
          <a:lstStyle/>
          <a:p>
            <a:r>
              <a:rPr lang="he-IL" sz="2000" b="1" dirty="0">
                <a:solidFill>
                  <a:srgbClr val="FFFFFF"/>
                </a:solidFill>
              </a:rPr>
              <a:t>כן.</a:t>
            </a:r>
          </a:p>
          <a:p>
            <a:r>
              <a:rPr lang="he-IL" sz="2000" dirty="0">
                <a:solidFill>
                  <a:srgbClr val="FFFFFF"/>
                </a:solidFill>
              </a:rPr>
              <a:t>סייגים בתמ"א 1 (אך לא </a:t>
            </a:r>
            <a:r>
              <a:rPr lang="he-IL" sz="2000" dirty="0" err="1">
                <a:solidFill>
                  <a:srgbClr val="FFFFFF"/>
                </a:solidFill>
              </a:rPr>
              <a:t>בתת"ל</a:t>
            </a:r>
            <a:r>
              <a:rPr lang="he-IL" sz="2000" dirty="0">
                <a:solidFill>
                  <a:srgbClr val="FFFFFF"/>
                </a:solidFill>
              </a:rPr>
              <a:t>) –</a:t>
            </a:r>
          </a:p>
          <a:p>
            <a:r>
              <a:rPr lang="he-IL" sz="2000" dirty="0">
                <a:solidFill>
                  <a:srgbClr val="FFFFFF"/>
                </a:solidFill>
              </a:rPr>
              <a:t> שוכנע מוסד תכנון כי מיקום המתקנים, קווי התשתית או הדרכים בתחום השטח המוגן היא החלופה המועדפת, לאחר שהוצגו לו חלופות מחוץ לשטח המוגן או בשוליו, אלא אם קבע מוסד תכנון כי לא נדרשת בחינת חלופות.</a:t>
            </a:r>
          </a:p>
          <a:p>
            <a:r>
              <a:rPr lang="he-IL" sz="2000" dirty="0">
                <a:solidFill>
                  <a:srgbClr val="FFFFFF"/>
                </a:solidFill>
              </a:rPr>
              <a:t>מוסד תכנון יבטיח השתלבותם המיטבית של התשתיות בשטח, ויקבע הוראות בדבר אמצעים למזעור הפגיעה בשטח, בחזות הנופית ובערכי הטבע ולשיקום הנופי בתום עבודות ההקמה. </a:t>
            </a:r>
          </a:p>
          <a:p>
            <a:pPr marL="0" indent="0">
              <a:buNone/>
            </a:pPr>
            <a:endParaRPr lang="he-IL" sz="2000" dirty="0">
              <a:solidFill>
                <a:srgbClr val="FFFFFF"/>
              </a:solidFill>
            </a:endParaRPr>
          </a:p>
        </p:txBody>
      </p:sp>
    </p:spTree>
    <p:extLst>
      <p:ext uri="{BB962C8B-B14F-4D97-AF65-F5344CB8AC3E}">
        <p14:creationId xmlns:p14="http://schemas.microsoft.com/office/powerpoint/2010/main" val="3225181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94F3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כותרת 1">
            <a:extLst>
              <a:ext uri="{FF2B5EF4-FFF2-40B4-BE49-F238E27FC236}">
                <a16:creationId xmlns:a16="http://schemas.microsoft.com/office/drawing/2014/main" id="{9508472E-FCD4-4920-960B-35AEC7047B08}"/>
              </a:ext>
            </a:extLst>
          </p:cNvPr>
          <p:cNvSpPr>
            <a:spLocks noGrp="1"/>
          </p:cNvSpPr>
          <p:nvPr>
            <p:ph type="title"/>
          </p:nvPr>
        </p:nvSpPr>
        <p:spPr>
          <a:xfrm>
            <a:off x="524256" y="491260"/>
            <a:ext cx="6594189" cy="1625210"/>
          </a:xfrm>
        </p:spPr>
        <p:txBody>
          <a:bodyPr>
            <a:normAutofit/>
          </a:bodyPr>
          <a:lstStyle/>
          <a:p>
            <a:r>
              <a:rPr lang="he-IL" dirty="0">
                <a:solidFill>
                  <a:srgbClr val="FFFFFF"/>
                </a:solidFill>
              </a:rPr>
              <a:t>תשתיות ביער – האם גריעה?</a:t>
            </a:r>
          </a:p>
        </p:txBody>
      </p:sp>
      <p:pic>
        <p:nvPicPr>
          <p:cNvPr id="5" name="מציין מיקום תוכן 4" descr="תמונה שמכילה מחלף מסובך, בניין&#10;&#10;התיאור נוצר באופן אוטומטי">
            <a:extLst>
              <a:ext uri="{FF2B5EF4-FFF2-40B4-BE49-F238E27FC236}">
                <a16:creationId xmlns:a16="http://schemas.microsoft.com/office/drawing/2014/main" id="{C77093E1-ED6D-47D7-AD2C-428EE99C6D4E}"/>
              </a:ext>
            </a:extLst>
          </p:cNvPr>
          <p:cNvPicPr>
            <a:picLocks noChangeAspect="1"/>
          </p:cNvPicPr>
          <p:nvPr/>
        </p:nvPicPr>
        <p:blipFill rotWithShape="1">
          <a:blip r:embed="rId2">
            <a:extLst>
              <a:ext uri="{28A0092B-C50C-407E-A947-70E740481C1C}">
                <a14:useLocalDpi xmlns:a14="http://schemas.microsoft.com/office/drawing/2010/main" val="0"/>
              </a:ext>
            </a:extLst>
          </a:blip>
          <a:srcRect t="7461" r="1" b="15463"/>
          <a:stretch/>
        </p:blipFill>
        <p:spPr>
          <a:xfrm>
            <a:off x="327547" y="2454903"/>
            <a:ext cx="7058306" cy="4080254"/>
          </a:xfrm>
          <a:prstGeom prst="rect">
            <a:avLst/>
          </a:prstGeom>
        </p:spPr>
      </p:pic>
      <p:sp>
        <p:nvSpPr>
          <p:cNvPr id="21"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Content Placeholder 8">
            <a:extLst>
              <a:ext uri="{FF2B5EF4-FFF2-40B4-BE49-F238E27FC236}">
                <a16:creationId xmlns:a16="http://schemas.microsoft.com/office/drawing/2014/main" id="{473E6897-2180-4A2A-8FD6-C159846F7D3B}"/>
              </a:ext>
            </a:extLst>
          </p:cNvPr>
          <p:cNvSpPr>
            <a:spLocks noGrp="1"/>
          </p:cNvSpPr>
          <p:nvPr>
            <p:ph idx="1"/>
          </p:nvPr>
        </p:nvSpPr>
        <p:spPr>
          <a:xfrm>
            <a:off x="8029319" y="619760"/>
            <a:ext cx="3424739" cy="5150327"/>
          </a:xfrm>
        </p:spPr>
        <p:txBody>
          <a:bodyPr anchor="ctr">
            <a:normAutofit/>
          </a:bodyPr>
          <a:lstStyle/>
          <a:p>
            <a:r>
              <a:rPr lang="he-IL" sz="2000" b="1" dirty="0" err="1">
                <a:solidFill>
                  <a:srgbClr val="FFFFFF"/>
                </a:solidFill>
              </a:rPr>
              <a:t>קקויות</a:t>
            </a:r>
            <a:r>
              <a:rPr lang="he-IL" sz="2000" b="1" dirty="0">
                <a:solidFill>
                  <a:srgbClr val="FFFFFF"/>
                </a:solidFill>
              </a:rPr>
              <a:t> -לא.</a:t>
            </a:r>
          </a:p>
          <a:p>
            <a:r>
              <a:rPr lang="he-IL" sz="2000" b="1" dirty="0" err="1">
                <a:solidFill>
                  <a:srgbClr val="FFFFFF"/>
                </a:solidFill>
              </a:rPr>
              <a:t>פוליגונליות</a:t>
            </a:r>
            <a:r>
              <a:rPr lang="he-IL" sz="2000" b="1" dirty="0">
                <a:solidFill>
                  <a:srgbClr val="FFFFFF"/>
                </a:solidFill>
              </a:rPr>
              <a:t> – כן.</a:t>
            </a:r>
          </a:p>
          <a:p>
            <a:endParaRPr lang="he-IL" sz="2000" b="1" dirty="0">
              <a:solidFill>
                <a:srgbClr val="FFFFFF"/>
              </a:solidFill>
            </a:endParaRPr>
          </a:p>
          <a:p>
            <a:r>
              <a:rPr lang="he-IL" sz="2000" b="1" dirty="0">
                <a:solidFill>
                  <a:srgbClr val="FFFFFF"/>
                </a:solidFill>
              </a:rPr>
              <a:t>האם זה משנה? </a:t>
            </a:r>
            <a:r>
              <a:rPr lang="he-IL" sz="2000" b="1">
                <a:solidFill>
                  <a:srgbClr val="FFFFFF"/>
                </a:solidFill>
              </a:rPr>
              <a:t>– לא!</a:t>
            </a:r>
            <a:endParaRPr lang="he-IL" sz="2000" dirty="0">
              <a:solidFill>
                <a:srgbClr val="FFFFFF"/>
              </a:solidFill>
            </a:endParaRPr>
          </a:p>
          <a:p>
            <a:pPr marL="0" indent="0">
              <a:buNone/>
            </a:pPr>
            <a:endParaRPr lang="he-IL" sz="2000" dirty="0">
              <a:solidFill>
                <a:srgbClr val="FFFFFF"/>
              </a:solidFill>
            </a:endParaRPr>
          </a:p>
        </p:txBody>
      </p:sp>
    </p:spTree>
    <p:extLst>
      <p:ext uri="{BB962C8B-B14F-4D97-AF65-F5344CB8AC3E}">
        <p14:creationId xmlns:p14="http://schemas.microsoft.com/office/powerpoint/2010/main" val="979907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94F3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כותרת 1">
            <a:extLst>
              <a:ext uri="{FF2B5EF4-FFF2-40B4-BE49-F238E27FC236}">
                <a16:creationId xmlns:a16="http://schemas.microsoft.com/office/drawing/2014/main" id="{9508472E-FCD4-4920-960B-35AEC7047B08}"/>
              </a:ext>
            </a:extLst>
          </p:cNvPr>
          <p:cNvSpPr>
            <a:spLocks noGrp="1"/>
          </p:cNvSpPr>
          <p:nvPr>
            <p:ph type="title"/>
          </p:nvPr>
        </p:nvSpPr>
        <p:spPr>
          <a:xfrm>
            <a:off x="524256" y="491260"/>
            <a:ext cx="6594189" cy="1625210"/>
          </a:xfrm>
        </p:spPr>
        <p:txBody>
          <a:bodyPr>
            <a:normAutofit/>
          </a:bodyPr>
          <a:lstStyle/>
          <a:p>
            <a:r>
              <a:rPr lang="he-IL" dirty="0">
                <a:solidFill>
                  <a:srgbClr val="FFFFFF"/>
                </a:solidFill>
              </a:rPr>
              <a:t>תשתיות ביער – הכיצד?</a:t>
            </a:r>
          </a:p>
        </p:txBody>
      </p:sp>
      <p:pic>
        <p:nvPicPr>
          <p:cNvPr id="5" name="מציין מיקום תוכן 4" descr="תמונה שמכילה מחלף מסובך, בניין&#10;&#10;התיאור נוצר באופן אוטומטי">
            <a:extLst>
              <a:ext uri="{FF2B5EF4-FFF2-40B4-BE49-F238E27FC236}">
                <a16:creationId xmlns:a16="http://schemas.microsoft.com/office/drawing/2014/main" id="{C77093E1-ED6D-47D7-AD2C-428EE99C6D4E}"/>
              </a:ext>
            </a:extLst>
          </p:cNvPr>
          <p:cNvPicPr>
            <a:picLocks noChangeAspect="1"/>
          </p:cNvPicPr>
          <p:nvPr/>
        </p:nvPicPr>
        <p:blipFill rotWithShape="1">
          <a:blip r:embed="rId2">
            <a:extLst>
              <a:ext uri="{28A0092B-C50C-407E-A947-70E740481C1C}">
                <a14:useLocalDpi xmlns:a14="http://schemas.microsoft.com/office/drawing/2010/main" val="0"/>
              </a:ext>
            </a:extLst>
          </a:blip>
          <a:srcRect t="7461" r="1" b="15463"/>
          <a:stretch/>
        </p:blipFill>
        <p:spPr>
          <a:xfrm>
            <a:off x="327547" y="2454903"/>
            <a:ext cx="7058306" cy="4080254"/>
          </a:xfrm>
          <a:prstGeom prst="rect">
            <a:avLst/>
          </a:prstGeom>
        </p:spPr>
      </p:pic>
      <p:sp>
        <p:nvSpPr>
          <p:cNvPr id="21"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Content Placeholder 8">
            <a:extLst>
              <a:ext uri="{FF2B5EF4-FFF2-40B4-BE49-F238E27FC236}">
                <a16:creationId xmlns:a16="http://schemas.microsoft.com/office/drawing/2014/main" id="{473E6897-2180-4A2A-8FD6-C159846F7D3B}"/>
              </a:ext>
            </a:extLst>
          </p:cNvPr>
          <p:cNvSpPr>
            <a:spLocks noGrp="1"/>
          </p:cNvSpPr>
          <p:nvPr>
            <p:ph idx="1"/>
          </p:nvPr>
        </p:nvSpPr>
        <p:spPr>
          <a:xfrm>
            <a:off x="8029319" y="619760"/>
            <a:ext cx="3424739" cy="5150327"/>
          </a:xfrm>
        </p:spPr>
        <p:txBody>
          <a:bodyPr anchor="ctr">
            <a:normAutofit/>
          </a:bodyPr>
          <a:lstStyle/>
          <a:p>
            <a:r>
              <a:rPr lang="he-IL" sz="2000" b="1" dirty="0">
                <a:solidFill>
                  <a:srgbClr val="FFFFFF"/>
                </a:solidFill>
              </a:rPr>
              <a:t>סוגיה לדיון – איחוד תשתיות מול ביזור תשתיות</a:t>
            </a:r>
          </a:p>
          <a:p>
            <a:endParaRPr lang="he-IL" sz="2000" dirty="0">
              <a:solidFill>
                <a:srgbClr val="FFFFFF"/>
              </a:solidFill>
            </a:endParaRPr>
          </a:p>
        </p:txBody>
      </p:sp>
    </p:spTree>
    <p:extLst>
      <p:ext uri="{BB962C8B-B14F-4D97-AF65-F5344CB8AC3E}">
        <p14:creationId xmlns:p14="http://schemas.microsoft.com/office/powerpoint/2010/main" val="2735229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508472E-FCD4-4920-960B-35AEC7047B08}"/>
              </a:ext>
            </a:extLst>
          </p:cNvPr>
          <p:cNvSpPr>
            <a:spLocks noGrp="1"/>
          </p:cNvSpPr>
          <p:nvPr>
            <p:ph type="title"/>
          </p:nvPr>
        </p:nvSpPr>
        <p:spPr>
          <a:xfrm>
            <a:off x="1712222" y="4816213"/>
            <a:ext cx="8584676" cy="1044301"/>
          </a:xfrm>
        </p:spPr>
        <p:txBody>
          <a:bodyPr vert="horz" lIns="91440" tIns="45720" rIns="91440" bIns="45720" rtlCol="0" anchor="t">
            <a:normAutofit/>
          </a:bodyPr>
          <a:lstStyle/>
          <a:p>
            <a:pPr algn="ctr"/>
            <a:r>
              <a:rPr lang="he-IL" sz="3400" dirty="0">
                <a:latin typeface="+mn-lt"/>
              </a:rPr>
              <a:t>תודה</a:t>
            </a:r>
            <a:endParaRPr lang="en-US" sz="3400" kern="1200" dirty="0">
              <a:solidFill>
                <a:schemeClr val="tx1"/>
              </a:solidFill>
              <a:latin typeface="+mn-lt"/>
            </a:endParaRPr>
          </a:p>
        </p:txBody>
      </p:sp>
      <p:sp>
        <p:nvSpPr>
          <p:cNvPr id="24" name="Content Placeholder 8">
            <a:extLst>
              <a:ext uri="{FF2B5EF4-FFF2-40B4-BE49-F238E27FC236}">
                <a16:creationId xmlns:a16="http://schemas.microsoft.com/office/drawing/2014/main" id="{473E6897-2180-4A2A-8FD6-C159846F7D3B}"/>
              </a:ext>
            </a:extLst>
          </p:cNvPr>
          <p:cNvSpPr>
            <a:spLocks noGrp="1"/>
          </p:cNvSpPr>
          <p:nvPr>
            <p:ph idx="1"/>
          </p:nvPr>
        </p:nvSpPr>
        <p:spPr>
          <a:xfrm>
            <a:off x="2280862" y="4637988"/>
            <a:ext cx="7630276" cy="462284"/>
          </a:xfrm>
        </p:spPr>
        <p:txBody>
          <a:bodyPr vert="horz" lIns="91440" tIns="45720" rIns="91440" bIns="45720" rtlCol="0" anchor="b">
            <a:normAutofit/>
          </a:bodyPr>
          <a:lstStyle/>
          <a:p>
            <a:pPr marL="0" indent="0" algn="ctr" rtl="0">
              <a:buNone/>
            </a:pPr>
            <a:r>
              <a:rPr lang="en-US" sz="1300" kern="1200">
                <a:solidFill>
                  <a:schemeClr val="tx1"/>
                </a:solidFill>
                <a:latin typeface="+mn-lt"/>
                <a:ea typeface="+mn-ea"/>
                <a:cs typeface="+mn-cs"/>
              </a:rPr>
              <a:t/>
            </a:r>
            <a:br>
              <a:rPr lang="en-US" sz="1300" kern="1200">
                <a:solidFill>
                  <a:schemeClr val="tx1"/>
                </a:solidFill>
                <a:latin typeface="+mn-lt"/>
                <a:ea typeface="+mn-ea"/>
                <a:cs typeface="+mn-cs"/>
              </a:rPr>
            </a:br>
            <a:endParaRPr lang="en-US" sz="1300" kern="1200">
              <a:solidFill>
                <a:schemeClr val="tx1"/>
              </a:solidFill>
              <a:latin typeface="+mn-lt"/>
              <a:ea typeface="+mn-ea"/>
              <a:cs typeface="+mn-cs"/>
            </a:endParaRPr>
          </a:p>
        </p:txBody>
      </p:sp>
      <p:sp>
        <p:nvSpPr>
          <p:cNvPr id="87" name="Oval 86">
            <a:extLst>
              <a:ext uri="{FF2B5EF4-FFF2-40B4-BE49-F238E27FC236}">
                <a16:creationId xmlns:a16="http://schemas.microsoft.com/office/drawing/2014/main" id="{0C45045A-6083-4B3E-956A-6758233752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744"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תמונה 8" descr="תמונה שמכילה מפה&#10;&#10;התיאור נוצר באופן אוטומטי">
            <a:extLst>
              <a:ext uri="{FF2B5EF4-FFF2-40B4-BE49-F238E27FC236}">
                <a16:creationId xmlns:a16="http://schemas.microsoft.com/office/drawing/2014/main" id="{797FA85B-FD8D-4086-979D-5ADF390C783B}"/>
              </a:ext>
            </a:extLst>
          </p:cNvPr>
          <p:cNvPicPr>
            <a:picLocks noChangeAspect="1"/>
          </p:cNvPicPr>
          <p:nvPr/>
        </p:nvPicPr>
        <p:blipFill rotWithShape="1">
          <a:blip r:embed="rId2">
            <a:extLst>
              <a:ext uri="{28A0092B-C50C-407E-A947-70E740481C1C}">
                <a14:useLocalDpi xmlns:a14="http://schemas.microsoft.com/office/drawing/2010/main" val="0"/>
              </a:ext>
            </a:extLst>
          </a:blip>
          <a:srcRect l="5106" r="17640" b="-5"/>
          <a:stretch/>
        </p:blipFill>
        <p:spPr>
          <a:xfrm>
            <a:off x="895336" y="997486"/>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sp>
        <p:nvSpPr>
          <p:cNvPr id="89" name="Oval 88">
            <a:extLst>
              <a:ext uri="{FF2B5EF4-FFF2-40B4-BE49-F238E27FC236}">
                <a16:creationId xmlns:a16="http://schemas.microsoft.com/office/drawing/2014/main" id="{42875DDC-0225-45F8-B745-78688F2D1A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5509"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תמונה 6" descr="תמונה שמכילה שולחן&#10;&#10;התיאור נוצר באופן אוטומטי">
            <a:extLst>
              <a:ext uri="{FF2B5EF4-FFF2-40B4-BE49-F238E27FC236}">
                <a16:creationId xmlns:a16="http://schemas.microsoft.com/office/drawing/2014/main" id="{18F92584-56AC-4DE1-88F7-DD30DC3D91E9}"/>
              </a:ext>
            </a:extLst>
          </p:cNvPr>
          <p:cNvPicPr>
            <a:picLocks noChangeAspect="1"/>
          </p:cNvPicPr>
          <p:nvPr/>
        </p:nvPicPr>
        <p:blipFill rotWithShape="1">
          <a:blip r:embed="rId3">
            <a:extLst>
              <a:ext uri="{28A0092B-C50C-407E-A947-70E740481C1C}">
                <a14:useLocalDpi xmlns:a14="http://schemas.microsoft.com/office/drawing/2010/main" val="0"/>
              </a:ext>
            </a:extLst>
          </a:blip>
          <a:srcRect l="16175" r="27327" b="3"/>
          <a:stretch/>
        </p:blipFill>
        <p:spPr>
          <a:xfrm>
            <a:off x="4610100" y="997486"/>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sp>
        <p:nvSpPr>
          <p:cNvPr id="91" name="Oval 90">
            <a:extLst>
              <a:ext uri="{FF2B5EF4-FFF2-40B4-BE49-F238E27FC236}">
                <a16:creationId xmlns:a16="http://schemas.microsoft.com/office/drawing/2014/main" id="{12617755-D451-4BAF-9B55-518297BFF4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0273"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תמונה 3" descr="תמונה שמכילה טקסט, אדם, צילום מסך, מסמך&#10;&#10;התיאור נוצר באופן אוטומטי">
            <a:extLst>
              <a:ext uri="{FF2B5EF4-FFF2-40B4-BE49-F238E27FC236}">
                <a16:creationId xmlns:a16="http://schemas.microsoft.com/office/drawing/2014/main" id="{FEDCBCBE-00FE-48B3-A418-7CBAF33DED01}"/>
              </a:ext>
            </a:extLst>
          </p:cNvPr>
          <p:cNvPicPr>
            <a:picLocks noChangeAspect="1"/>
          </p:cNvPicPr>
          <p:nvPr/>
        </p:nvPicPr>
        <p:blipFill rotWithShape="1">
          <a:blip r:embed="rId4">
            <a:extLst>
              <a:ext uri="{28A0092B-C50C-407E-A947-70E740481C1C}">
                <a14:useLocalDpi xmlns:a14="http://schemas.microsoft.com/office/drawing/2010/main" val="0"/>
              </a:ext>
            </a:extLst>
          </a:blip>
          <a:srcRect l="31328" r="13922" b="1"/>
          <a:stretch/>
        </p:blipFill>
        <p:spPr>
          <a:xfrm>
            <a:off x="8425238" y="997486"/>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spTree>
    <p:extLst>
      <p:ext uri="{BB962C8B-B14F-4D97-AF65-F5344CB8AC3E}">
        <p14:creationId xmlns:p14="http://schemas.microsoft.com/office/powerpoint/2010/main" val="9771027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8">
            <a:extLst>
              <a:ext uri="{FF2B5EF4-FFF2-40B4-BE49-F238E27FC236}">
                <a16:creationId xmlns:a16="http://schemas.microsoft.com/office/drawing/2014/main"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מציין מיקום תוכן 4">
            <a:extLst>
              <a:ext uri="{FF2B5EF4-FFF2-40B4-BE49-F238E27FC236}">
                <a16:creationId xmlns:a16="http://schemas.microsoft.com/office/drawing/2014/main" id="{B65849FE-1739-492D-BA73-25108B8D1BCD}"/>
              </a:ext>
            </a:extLst>
          </p:cNvPr>
          <p:cNvPicPr>
            <a:picLocks noChangeAspect="1"/>
          </p:cNvPicPr>
          <p:nvPr/>
        </p:nvPicPr>
        <p:blipFill rotWithShape="1">
          <a:blip r:embed="rId2"/>
          <a:srcRect t="6690" b="18807"/>
          <a:stretch/>
        </p:blipFill>
        <p:spPr>
          <a:xfrm>
            <a:off x="-3047" y="10"/>
            <a:ext cx="12191999" cy="6857990"/>
          </a:xfrm>
          <a:prstGeom prst="rect">
            <a:avLst/>
          </a:prstGeom>
        </p:spPr>
      </p:pic>
      <p:sp>
        <p:nvSpPr>
          <p:cNvPr id="21" name="Rectangle 20">
            <a:extLst>
              <a:ext uri="{FF2B5EF4-FFF2-40B4-BE49-F238E27FC236}">
                <a16:creationId xmlns:a16="http://schemas.microsoft.com/office/drawing/2014/main"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CC0F9C8F-C396-4D3E-8154-7711F92C02E1}"/>
              </a:ext>
            </a:extLst>
          </p:cNvPr>
          <p:cNvSpPr>
            <a:spLocks noGrp="1"/>
          </p:cNvSpPr>
          <p:nvPr>
            <p:ph type="title"/>
          </p:nvPr>
        </p:nvSpPr>
        <p:spPr>
          <a:xfrm>
            <a:off x="383176" y="3047998"/>
            <a:ext cx="5634446" cy="1078751"/>
          </a:xfrm>
          <a:effectLst>
            <a:outerShdw blurRad="50800" dist="38100" dir="2700000" algn="tl" rotWithShape="0">
              <a:prstClr val="black">
                <a:alpha val="40000"/>
              </a:prstClr>
            </a:outerShdw>
          </a:effectLst>
        </p:spPr>
        <p:txBody>
          <a:bodyPr vert="horz" lIns="91440" tIns="45720" rIns="91440" bIns="45720" rtlCol="0" anchor="b">
            <a:normAutofit fontScale="90000"/>
          </a:bodyPr>
          <a:lstStyle/>
          <a:p>
            <a:r>
              <a:rPr lang="he-IL" sz="5200" b="1" dirty="0">
                <a:solidFill>
                  <a:srgbClr val="FFFFFF"/>
                </a:solidFill>
              </a:rPr>
              <a:t>תשתיות – קווים לדמותן</a:t>
            </a:r>
            <a:endParaRPr lang="en-US" sz="5200" b="1" dirty="0">
              <a:solidFill>
                <a:srgbClr val="FFFFFF"/>
              </a:solidFill>
            </a:endParaRPr>
          </a:p>
        </p:txBody>
      </p:sp>
    </p:spTree>
    <p:extLst>
      <p:ext uri="{BB962C8B-B14F-4D97-AF65-F5344CB8AC3E}">
        <p14:creationId xmlns:p14="http://schemas.microsoft.com/office/powerpoint/2010/main" val="4017264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94F3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כותרת 1">
            <a:extLst>
              <a:ext uri="{FF2B5EF4-FFF2-40B4-BE49-F238E27FC236}">
                <a16:creationId xmlns:a16="http://schemas.microsoft.com/office/drawing/2014/main" id="{9508472E-FCD4-4920-960B-35AEC7047B08}"/>
              </a:ext>
            </a:extLst>
          </p:cNvPr>
          <p:cNvSpPr>
            <a:spLocks noGrp="1"/>
          </p:cNvSpPr>
          <p:nvPr>
            <p:ph type="title"/>
          </p:nvPr>
        </p:nvSpPr>
        <p:spPr>
          <a:xfrm>
            <a:off x="524256" y="491260"/>
            <a:ext cx="6594189" cy="1625210"/>
          </a:xfrm>
        </p:spPr>
        <p:txBody>
          <a:bodyPr>
            <a:normAutofit/>
          </a:bodyPr>
          <a:lstStyle/>
          <a:p>
            <a:r>
              <a:rPr lang="he-IL" dirty="0">
                <a:solidFill>
                  <a:srgbClr val="FFFFFF"/>
                </a:solidFill>
              </a:rPr>
              <a:t>תשתיות – למה?</a:t>
            </a:r>
          </a:p>
        </p:txBody>
      </p:sp>
      <p:pic>
        <p:nvPicPr>
          <p:cNvPr id="5" name="מציין מיקום תוכן 4" descr="תמונה שמכילה מחלף מסובך, בניין&#10;&#10;התיאור נוצר באופן אוטומטי">
            <a:extLst>
              <a:ext uri="{FF2B5EF4-FFF2-40B4-BE49-F238E27FC236}">
                <a16:creationId xmlns:a16="http://schemas.microsoft.com/office/drawing/2014/main" id="{C77093E1-ED6D-47D7-AD2C-428EE99C6D4E}"/>
              </a:ext>
            </a:extLst>
          </p:cNvPr>
          <p:cNvPicPr>
            <a:picLocks noChangeAspect="1"/>
          </p:cNvPicPr>
          <p:nvPr/>
        </p:nvPicPr>
        <p:blipFill rotWithShape="1">
          <a:blip r:embed="rId2">
            <a:extLst>
              <a:ext uri="{28A0092B-C50C-407E-A947-70E740481C1C}">
                <a14:useLocalDpi xmlns:a14="http://schemas.microsoft.com/office/drawing/2010/main" val="0"/>
              </a:ext>
            </a:extLst>
          </a:blip>
          <a:srcRect t="7461" r="1" b="15463"/>
          <a:stretch/>
        </p:blipFill>
        <p:spPr>
          <a:xfrm>
            <a:off x="327547" y="2454903"/>
            <a:ext cx="7058306" cy="4080254"/>
          </a:xfrm>
          <a:prstGeom prst="rect">
            <a:avLst/>
          </a:prstGeom>
        </p:spPr>
      </p:pic>
      <p:sp>
        <p:nvSpPr>
          <p:cNvPr id="21"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Content Placeholder 8">
            <a:extLst>
              <a:ext uri="{FF2B5EF4-FFF2-40B4-BE49-F238E27FC236}">
                <a16:creationId xmlns:a16="http://schemas.microsoft.com/office/drawing/2014/main" id="{473E6897-2180-4A2A-8FD6-C159846F7D3B}"/>
              </a:ext>
            </a:extLst>
          </p:cNvPr>
          <p:cNvSpPr>
            <a:spLocks noGrp="1"/>
          </p:cNvSpPr>
          <p:nvPr>
            <p:ph idx="1"/>
          </p:nvPr>
        </p:nvSpPr>
        <p:spPr>
          <a:xfrm>
            <a:off x="8029319" y="917725"/>
            <a:ext cx="3424739" cy="4852362"/>
          </a:xfrm>
        </p:spPr>
        <p:txBody>
          <a:bodyPr anchor="ctr">
            <a:normAutofit/>
          </a:bodyPr>
          <a:lstStyle/>
          <a:p>
            <a:r>
              <a:rPr lang="he-IL" sz="2000" dirty="0">
                <a:solidFill>
                  <a:srgbClr val="FFFFFF"/>
                </a:solidFill>
              </a:rPr>
              <a:t>כי צריך.</a:t>
            </a:r>
          </a:p>
        </p:txBody>
      </p:sp>
    </p:spTree>
    <p:extLst>
      <p:ext uri="{BB962C8B-B14F-4D97-AF65-F5344CB8AC3E}">
        <p14:creationId xmlns:p14="http://schemas.microsoft.com/office/powerpoint/2010/main" val="714901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94F3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כותרת 1">
            <a:extLst>
              <a:ext uri="{FF2B5EF4-FFF2-40B4-BE49-F238E27FC236}">
                <a16:creationId xmlns:a16="http://schemas.microsoft.com/office/drawing/2014/main" id="{9508472E-FCD4-4920-960B-35AEC7047B08}"/>
              </a:ext>
            </a:extLst>
          </p:cNvPr>
          <p:cNvSpPr>
            <a:spLocks noGrp="1"/>
          </p:cNvSpPr>
          <p:nvPr>
            <p:ph type="title"/>
          </p:nvPr>
        </p:nvSpPr>
        <p:spPr>
          <a:xfrm>
            <a:off x="524256" y="491260"/>
            <a:ext cx="6594189" cy="1625210"/>
          </a:xfrm>
        </p:spPr>
        <p:txBody>
          <a:bodyPr>
            <a:normAutofit/>
          </a:bodyPr>
          <a:lstStyle/>
          <a:p>
            <a:r>
              <a:rPr lang="he-IL" dirty="0">
                <a:solidFill>
                  <a:srgbClr val="FFFFFF"/>
                </a:solidFill>
              </a:rPr>
              <a:t>תשתיות – למה עלינו?</a:t>
            </a:r>
          </a:p>
        </p:txBody>
      </p:sp>
      <p:pic>
        <p:nvPicPr>
          <p:cNvPr id="5" name="מציין מיקום תוכן 4" descr="תמונה שמכילה מחלף מסובך, בניין&#10;&#10;התיאור נוצר באופן אוטומטי">
            <a:extLst>
              <a:ext uri="{FF2B5EF4-FFF2-40B4-BE49-F238E27FC236}">
                <a16:creationId xmlns:a16="http://schemas.microsoft.com/office/drawing/2014/main" id="{C77093E1-ED6D-47D7-AD2C-428EE99C6D4E}"/>
              </a:ext>
            </a:extLst>
          </p:cNvPr>
          <p:cNvPicPr>
            <a:picLocks noChangeAspect="1"/>
          </p:cNvPicPr>
          <p:nvPr/>
        </p:nvPicPr>
        <p:blipFill rotWithShape="1">
          <a:blip r:embed="rId2">
            <a:extLst>
              <a:ext uri="{28A0092B-C50C-407E-A947-70E740481C1C}">
                <a14:useLocalDpi xmlns:a14="http://schemas.microsoft.com/office/drawing/2010/main" val="0"/>
              </a:ext>
            </a:extLst>
          </a:blip>
          <a:srcRect t="7461" r="1" b="15463"/>
          <a:stretch/>
        </p:blipFill>
        <p:spPr>
          <a:xfrm>
            <a:off x="327547" y="2454903"/>
            <a:ext cx="7058306" cy="4080254"/>
          </a:xfrm>
          <a:prstGeom prst="rect">
            <a:avLst/>
          </a:prstGeom>
        </p:spPr>
      </p:pic>
      <p:sp>
        <p:nvSpPr>
          <p:cNvPr id="21"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Content Placeholder 8">
            <a:extLst>
              <a:ext uri="{FF2B5EF4-FFF2-40B4-BE49-F238E27FC236}">
                <a16:creationId xmlns:a16="http://schemas.microsoft.com/office/drawing/2014/main" id="{473E6897-2180-4A2A-8FD6-C159846F7D3B}"/>
              </a:ext>
            </a:extLst>
          </p:cNvPr>
          <p:cNvSpPr>
            <a:spLocks noGrp="1"/>
          </p:cNvSpPr>
          <p:nvPr>
            <p:ph idx="1"/>
          </p:nvPr>
        </p:nvSpPr>
        <p:spPr>
          <a:xfrm>
            <a:off x="8029319" y="917725"/>
            <a:ext cx="3424739" cy="4852362"/>
          </a:xfrm>
        </p:spPr>
        <p:txBody>
          <a:bodyPr anchor="ctr">
            <a:normAutofit/>
          </a:bodyPr>
          <a:lstStyle/>
          <a:p>
            <a:r>
              <a:rPr lang="he-IL" sz="2000" dirty="0">
                <a:solidFill>
                  <a:srgbClr val="FFFFFF"/>
                </a:solidFill>
              </a:rPr>
              <a:t>התווך בין שטחי הייצור ובין נקודות הדורשות שירות תשתיתי הנו התווך הלא מבונה. </a:t>
            </a:r>
          </a:p>
          <a:p>
            <a:r>
              <a:rPr lang="he-IL" sz="2000" dirty="0">
                <a:solidFill>
                  <a:srgbClr val="FFFFFF"/>
                </a:solidFill>
              </a:rPr>
              <a:t>חלק משטח זה הנו יער או שטח מוגן אחר</a:t>
            </a:r>
          </a:p>
        </p:txBody>
      </p:sp>
    </p:spTree>
    <p:extLst>
      <p:ext uri="{BB962C8B-B14F-4D97-AF65-F5344CB8AC3E}">
        <p14:creationId xmlns:p14="http://schemas.microsoft.com/office/powerpoint/2010/main" val="2352164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94F3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כותרת 1">
            <a:extLst>
              <a:ext uri="{FF2B5EF4-FFF2-40B4-BE49-F238E27FC236}">
                <a16:creationId xmlns:a16="http://schemas.microsoft.com/office/drawing/2014/main" id="{9508472E-FCD4-4920-960B-35AEC7047B08}"/>
              </a:ext>
            </a:extLst>
          </p:cNvPr>
          <p:cNvSpPr>
            <a:spLocks noGrp="1"/>
          </p:cNvSpPr>
          <p:nvPr>
            <p:ph type="title"/>
          </p:nvPr>
        </p:nvSpPr>
        <p:spPr>
          <a:xfrm>
            <a:off x="524256" y="491260"/>
            <a:ext cx="6594189" cy="1625210"/>
          </a:xfrm>
        </p:spPr>
        <p:txBody>
          <a:bodyPr>
            <a:normAutofit/>
          </a:bodyPr>
          <a:lstStyle/>
          <a:p>
            <a:r>
              <a:rPr lang="he-IL" dirty="0">
                <a:solidFill>
                  <a:srgbClr val="FFFFFF"/>
                </a:solidFill>
              </a:rPr>
              <a:t>תשתיות – מי (היוזם)?</a:t>
            </a:r>
          </a:p>
        </p:txBody>
      </p:sp>
      <p:pic>
        <p:nvPicPr>
          <p:cNvPr id="5" name="מציין מיקום תוכן 4" descr="תמונה שמכילה מחלף מסובך, בניין&#10;&#10;התיאור נוצר באופן אוטומטי">
            <a:extLst>
              <a:ext uri="{FF2B5EF4-FFF2-40B4-BE49-F238E27FC236}">
                <a16:creationId xmlns:a16="http://schemas.microsoft.com/office/drawing/2014/main" id="{C77093E1-ED6D-47D7-AD2C-428EE99C6D4E}"/>
              </a:ext>
            </a:extLst>
          </p:cNvPr>
          <p:cNvPicPr>
            <a:picLocks noChangeAspect="1"/>
          </p:cNvPicPr>
          <p:nvPr/>
        </p:nvPicPr>
        <p:blipFill rotWithShape="1">
          <a:blip r:embed="rId2">
            <a:extLst>
              <a:ext uri="{28A0092B-C50C-407E-A947-70E740481C1C}">
                <a14:useLocalDpi xmlns:a14="http://schemas.microsoft.com/office/drawing/2010/main" val="0"/>
              </a:ext>
            </a:extLst>
          </a:blip>
          <a:srcRect t="7461" r="1" b="15463"/>
          <a:stretch/>
        </p:blipFill>
        <p:spPr>
          <a:xfrm>
            <a:off x="327547" y="2454903"/>
            <a:ext cx="7058306" cy="4080254"/>
          </a:xfrm>
          <a:prstGeom prst="rect">
            <a:avLst/>
          </a:prstGeom>
        </p:spPr>
      </p:pic>
      <p:sp>
        <p:nvSpPr>
          <p:cNvPr id="21"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Content Placeholder 8">
            <a:extLst>
              <a:ext uri="{FF2B5EF4-FFF2-40B4-BE49-F238E27FC236}">
                <a16:creationId xmlns:a16="http://schemas.microsoft.com/office/drawing/2014/main" id="{473E6897-2180-4A2A-8FD6-C159846F7D3B}"/>
              </a:ext>
            </a:extLst>
          </p:cNvPr>
          <p:cNvSpPr>
            <a:spLocks noGrp="1"/>
          </p:cNvSpPr>
          <p:nvPr>
            <p:ph idx="1"/>
          </p:nvPr>
        </p:nvSpPr>
        <p:spPr>
          <a:xfrm>
            <a:off x="8029319" y="917725"/>
            <a:ext cx="3424739" cy="4852362"/>
          </a:xfrm>
        </p:spPr>
        <p:txBody>
          <a:bodyPr anchor="ctr">
            <a:normAutofit fontScale="92500" lnSpcReduction="20000"/>
          </a:bodyPr>
          <a:lstStyle/>
          <a:p>
            <a:r>
              <a:rPr lang="he-IL" sz="2000" dirty="0">
                <a:solidFill>
                  <a:srgbClr val="FFFFFF"/>
                </a:solidFill>
              </a:rPr>
              <a:t>מים: מקורות, תאגידי מים עירוניים (+-200), חברות התפלה</a:t>
            </a:r>
          </a:p>
          <a:p>
            <a:r>
              <a:rPr lang="he-IL" sz="2000" dirty="0">
                <a:solidFill>
                  <a:srgbClr val="FFFFFF"/>
                </a:solidFill>
              </a:rPr>
              <a:t>תחבורה: נתיבי ישראל – כבישים ורכבות, (</a:t>
            </a:r>
            <a:r>
              <a:rPr lang="he-IL" sz="2000" dirty="0" err="1">
                <a:solidFill>
                  <a:srgbClr val="FFFFFF"/>
                </a:solidFill>
              </a:rPr>
              <a:t>נת"י</a:t>
            </a:r>
            <a:r>
              <a:rPr lang="he-IL" sz="2000" dirty="0">
                <a:solidFill>
                  <a:srgbClr val="FFFFFF"/>
                </a:solidFill>
              </a:rPr>
              <a:t>), נתיבי תחבורה עירוניים (</a:t>
            </a:r>
            <a:r>
              <a:rPr lang="he-IL" sz="2000" dirty="0" err="1">
                <a:solidFill>
                  <a:srgbClr val="FFFFFF"/>
                </a:solidFill>
              </a:rPr>
              <a:t>נת"ע</a:t>
            </a:r>
            <a:r>
              <a:rPr lang="he-IL" sz="2000" dirty="0">
                <a:solidFill>
                  <a:srgbClr val="FFFFFF"/>
                </a:solidFill>
              </a:rPr>
              <a:t>) -  הרכבת הקלה, נתיבי איילון – כבישים, רכבת ישראל – רכבת, חוצה ישראל – כבישים, רכבות (?)</a:t>
            </a:r>
          </a:p>
          <a:p>
            <a:r>
              <a:rPr lang="he-IL" sz="2000" dirty="0">
                <a:solidFill>
                  <a:srgbClr val="FFFFFF"/>
                </a:solidFill>
              </a:rPr>
              <a:t>ביוב – תאגידי מים עירוניים, </a:t>
            </a:r>
            <a:r>
              <a:rPr lang="he-IL" sz="2000" dirty="0" err="1">
                <a:solidFill>
                  <a:srgbClr val="FFFFFF"/>
                </a:solidFill>
              </a:rPr>
              <a:t>שפד"ן</a:t>
            </a:r>
            <a:r>
              <a:rPr lang="he-IL" sz="2000" dirty="0">
                <a:solidFill>
                  <a:srgbClr val="FFFFFF"/>
                </a:solidFill>
              </a:rPr>
              <a:t>, </a:t>
            </a:r>
            <a:r>
              <a:rPr lang="he-IL" sz="2000" dirty="0" err="1">
                <a:solidFill>
                  <a:srgbClr val="FFFFFF"/>
                </a:solidFill>
              </a:rPr>
              <a:t>מט"שים</a:t>
            </a:r>
            <a:r>
              <a:rPr lang="he-IL" sz="2000" dirty="0">
                <a:solidFill>
                  <a:srgbClr val="FFFFFF"/>
                </a:solidFill>
              </a:rPr>
              <a:t> אחרים. </a:t>
            </a:r>
          </a:p>
          <a:p>
            <a:r>
              <a:rPr lang="he-IL" sz="2000" dirty="0">
                <a:solidFill>
                  <a:srgbClr val="FFFFFF"/>
                </a:solidFill>
              </a:rPr>
              <a:t>אנרגיה: יצרנים פרטיים – עשרות, חברת </a:t>
            </a:r>
            <a:r>
              <a:rPr lang="he-IL" sz="2000" dirty="0" err="1">
                <a:solidFill>
                  <a:srgbClr val="FFFFFF"/>
                </a:solidFill>
              </a:rPr>
              <a:t>חשמל+חברת</a:t>
            </a:r>
            <a:r>
              <a:rPr lang="he-IL" sz="2000" dirty="0">
                <a:solidFill>
                  <a:srgbClr val="FFFFFF"/>
                </a:solidFill>
              </a:rPr>
              <a:t> ניהול המערכת (נגה)</a:t>
            </a:r>
          </a:p>
          <a:p>
            <a:r>
              <a:rPr lang="he-IL" sz="2000" dirty="0">
                <a:solidFill>
                  <a:srgbClr val="FFFFFF"/>
                </a:solidFill>
              </a:rPr>
              <a:t>אנרגיה: גז – חלוקה – חברות בודדות, גז הולכה – </a:t>
            </a:r>
            <a:r>
              <a:rPr lang="he-IL" sz="2000" dirty="0" err="1">
                <a:solidFill>
                  <a:srgbClr val="FFFFFF"/>
                </a:solidFill>
              </a:rPr>
              <a:t>נתג"ז</a:t>
            </a:r>
            <a:r>
              <a:rPr lang="he-IL" sz="2000" dirty="0">
                <a:solidFill>
                  <a:srgbClr val="FFFFFF"/>
                </a:solidFill>
              </a:rPr>
              <a:t>. </a:t>
            </a:r>
            <a:r>
              <a:rPr lang="he-IL" sz="2000" dirty="0" err="1">
                <a:solidFill>
                  <a:srgbClr val="FFFFFF"/>
                </a:solidFill>
              </a:rPr>
              <a:t>תש"ן</a:t>
            </a:r>
            <a:r>
              <a:rPr lang="he-IL" sz="2000" dirty="0">
                <a:solidFill>
                  <a:srgbClr val="FFFFFF"/>
                </a:solidFill>
              </a:rPr>
              <a:t>, </a:t>
            </a:r>
            <a:r>
              <a:rPr lang="he-IL" sz="2000" dirty="0" err="1">
                <a:solidFill>
                  <a:srgbClr val="FFFFFF"/>
                </a:solidFill>
              </a:rPr>
              <a:t>קצא"א</a:t>
            </a:r>
            <a:r>
              <a:rPr lang="he-IL" sz="2000" dirty="0">
                <a:solidFill>
                  <a:srgbClr val="FFFFFF"/>
                </a:solidFill>
              </a:rPr>
              <a:t>, חברות הדלק הפרטיות (פז, בתי זיקוק)</a:t>
            </a:r>
          </a:p>
          <a:p>
            <a:r>
              <a:rPr lang="he-IL" sz="2000" dirty="0">
                <a:solidFill>
                  <a:srgbClr val="FFFFFF"/>
                </a:solidFill>
              </a:rPr>
              <a:t>תקשורת – השלימו לבד.</a:t>
            </a:r>
          </a:p>
          <a:p>
            <a:endParaRPr lang="he-IL" sz="2000" dirty="0">
              <a:solidFill>
                <a:srgbClr val="FFFFFF"/>
              </a:solidFill>
            </a:endParaRPr>
          </a:p>
        </p:txBody>
      </p:sp>
    </p:spTree>
    <p:extLst>
      <p:ext uri="{BB962C8B-B14F-4D97-AF65-F5344CB8AC3E}">
        <p14:creationId xmlns:p14="http://schemas.microsoft.com/office/powerpoint/2010/main" val="2664900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94F3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כותרת 1">
            <a:extLst>
              <a:ext uri="{FF2B5EF4-FFF2-40B4-BE49-F238E27FC236}">
                <a16:creationId xmlns:a16="http://schemas.microsoft.com/office/drawing/2014/main" id="{9508472E-FCD4-4920-960B-35AEC7047B08}"/>
              </a:ext>
            </a:extLst>
          </p:cNvPr>
          <p:cNvSpPr>
            <a:spLocks noGrp="1"/>
          </p:cNvSpPr>
          <p:nvPr>
            <p:ph type="title"/>
          </p:nvPr>
        </p:nvSpPr>
        <p:spPr>
          <a:xfrm>
            <a:off x="524256" y="491260"/>
            <a:ext cx="6594189" cy="1625210"/>
          </a:xfrm>
        </p:spPr>
        <p:txBody>
          <a:bodyPr>
            <a:normAutofit/>
          </a:bodyPr>
          <a:lstStyle/>
          <a:p>
            <a:r>
              <a:rPr lang="he-IL" dirty="0">
                <a:solidFill>
                  <a:srgbClr val="FFFFFF"/>
                </a:solidFill>
              </a:rPr>
              <a:t>תשתיות – איפה (מטופלת)?</a:t>
            </a:r>
          </a:p>
        </p:txBody>
      </p:sp>
      <p:pic>
        <p:nvPicPr>
          <p:cNvPr id="5" name="מציין מיקום תוכן 4" descr="תמונה שמכילה מחלף מסובך, בניין&#10;&#10;התיאור נוצר באופן אוטומטי">
            <a:extLst>
              <a:ext uri="{FF2B5EF4-FFF2-40B4-BE49-F238E27FC236}">
                <a16:creationId xmlns:a16="http://schemas.microsoft.com/office/drawing/2014/main" id="{C77093E1-ED6D-47D7-AD2C-428EE99C6D4E}"/>
              </a:ext>
            </a:extLst>
          </p:cNvPr>
          <p:cNvPicPr>
            <a:picLocks noChangeAspect="1"/>
          </p:cNvPicPr>
          <p:nvPr/>
        </p:nvPicPr>
        <p:blipFill rotWithShape="1">
          <a:blip r:embed="rId2">
            <a:extLst>
              <a:ext uri="{28A0092B-C50C-407E-A947-70E740481C1C}">
                <a14:useLocalDpi xmlns:a14="http://schemas.microsoft.com/office/drawing/2010/main" val="0"/>
              </a:ext>
            </a:extLst>
          </a:blip>
          <a:srcRect t="7461" r="1" b="15463"/>
          <a:stretch/>
        </p:blipFill>
        <p:spPr>
          <a:xfrm>
            <a:off x="327547" y="2454903"/>
            <a:ext cx="7058306" cy="4080254"/>
          </a:xfrm>
          <a:prstGeom prst="rect">
            <a:avLst/>
          </a:prstGeom>
        </p:spPr>
      </p:pic>
      <p:sp>
        <p:nvSpPr>
          <p:cNvPr id="21"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Content Placeholder 8">
            <a:extLst>
              <a:ext uri="{FF2B5EF4-FFF2-40B4-BE49-F238E27FC236}">
                <a16:creationId xmlns:a16="http://schemas.microsoft.com/office/drawing/2014/main" id="{473E6897-2180-4A2A-8FD6-C159846F7D3B}"/>
              </a:ext>
            </a:extLst>
          </p:cNvPr>
          <p:cNvSpPr>
            <a:spLocks noGrp="1"/>
          </p:cNvSpPr>
          <p:nvPr>
            <p:ph idx="1"/>
          </p:nvPr>
        </p:nvSpPr>
        <p:spPr>
          <a:xfrm>
            <a:off x="8029319" y="917725"/>
            <a:ext cx="3424739" cy="4852362"/>
          </a:xfrm>
        </p:spPr>
        <p:txBody>
          <a:bodyPr anchor="ctr">
            <a:normAutofit/>
          </a:bodyPr>
          <a:lstStyle/>
          <a:p>
            <a:r>
              <a:rPr lang="he-IL" sz="2000" dirty="0">
                <a:solidFill>
                  <a:srgbClr val="FFFFFF"/>
                </a:solidFill>
              </a:rPr>
              <a:t>היתרים/הרשאות – וועדה מקומית</a:t>
            </a:r>
          </a:p>
          <a:p>
            <a:r>
              <a:rPr lang="he-IL" sz="2000" dirty="0">
                <a:solidFill>
                  <a:srgbClr val="FFFFFF"/>
                </a:solidFill>
              </a:rPr>
              <a:t>תכנית נקודתית  – סמכות וועדה מקומית</a:t>
            </a:r>
          </a:p>
          <a:p>
            <a:r>
              <a:rPr lang="he-IL" sz="2000" dirty="0">
                <a:solidFill>
                  <a:srgbClr val="FFFFFF"/>
                </a:solidFill>
              </a:rPr>
              <a:t>תכנית מקומית – בסמכות וועדה מחוזית</a:t>
            </a:r>
          </a:p>
          <a:p>
            <a:r>
              <a:rPr lang="he-IL" sz="2000" dirty="0">
                <a:solidFill>
                  <a:srgbClr val="FFFFFF"/>
                </a:solidFill>
              </a:rPr>
              <a:t>תכנית מתאר ארצית – בסמכות מועצה ארצית (נומינלית-אישור ממשלה)</a:t>
            </a:r>
          </a:p>
          <a:p>
            <a:r>
              <a:rPr lang="he-IL" sz="2000" dirty="0">
                <a:solidFill>
                  <a:srgbClr val="FFFFFF"/>
                </a:solidFill>
              </a:rPr>
              <a:t>תכנית תשתית לאומית – בסמכות הוועדה לתשתיות לאומיות (נומינלית-ממשלה)</a:t>
            </a:r>
          </a:p>
          <a:p>
            <a:r>
              <a:rPr lang="he-IL" sz="2000" dirty="0">
                <a:solidFill>
                  <a:srgbClr val="FFFFFF"/>
                </a:solidFill>
              </a:rPr>
              <a:t>היתרים/הרשאות – וועדה מקומית</a:t>
            </a:r>
          </a:p>
          <a:p>
            <a:endParaRPr lang="he-IL" sz="2000" dirty="0">
              <a:solidFill>
                <a:srgbClr val="FFFFFF"/>
              </a:solidFill>
            </a:endParaRPr>
          </a:p>
        </p:txBody>
      </p:sp>
    </p:spTree>
    <p:extLst>
      <p:ext uri="{BB962C8B-B14F-4D97-AF65-F5344CB8AC3E}">
        <p14:creationId xmlns:p14="http://schemas.microsoft.com/office/powerpoint/2010/main" val="2422364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94F3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כותרת 1">
            <a:extLst>
              <a:ext uri="{FF2B5EF4-FFF2-40B4-BE49-F238E27FC236}">
                <a16:creationId xmlns:a16="http://schemas.microsoft.com/office/drawing/2014/main" id="{9508472E-FCD4-4920-960B-35AEC7047B08}"/>
              </a:ext>
            </a:extLst>
          </p:cNvPr>
          <p:cNvSpPr>
            <a:spLocks noGrp="1"/>
          </p:cNvSpPr>
          <p:nvPr>
            <p:ph type="title"/>
          </p:nvPr>
        </p:nvSpPr>
        <p:spPr>
          <a:xfrm>
            <a:off x="524256" y="491260"/>
            <a:ext cx="6594189" cy="1625210"/>
          </a:xfrm>
        </p:spPr>
        <p:txBody>
          <a:bodyPr>
            <a:normAutofit/>
          </a:bodyPr>
          <a:lstStyle/>
          <a:p>
            <a:r>
              <a:rPr lang="he-IL" dirty="0">
                <a:solidFill>
                  <a:srgbClr val="FFFFFF"/>
                </a:solidFill>
              </a:rPr>
              <a:t>תשתיות – איפה 2 (מטופלת)?</a:t>
            </a:r>
          </a:p>
        </p:txBody>
      </p:sp>
      <p:pic>
        <p:nvPicPr>
          <p:cNvPr id="5" name="מציין מיקום תוכן 4" descr="תמונה שמכילה מחלף מסובך, בניין&#10;&#10;התיאור נוצר באופן אוטומטי">
            <a:extLst>
              <a:ext uri="{FF2B5EF4-FFF2-40B4-BE49-F238E27FC236}">
                <a16:creationId xmlns:a16="http://schemas.microsoft.com/office/drawing/2014/main" id="{C77093E1-ED6D-47D7-AD2C-428EE99C6D4E}"/>
              </a:ext>
            </a:extLst>
          </p:cNvPr>
          <p:cNvPicPr>
            <a:picLocks noChangeAspect="1"/>
          </p:cNvPicPr>
          <p:nvPr/>
        </p:nvPicPr>
        <p:blipFill rotWithShape="1">
          <a:blip r:embed="rId2">
            <a:extLst>
              <a:ext uri="{28A0092B-C50C-407E-A947-70E740481C1C}">
                <a14:useLocalDpi xmlns:a14="http://schemas.microsoft.com/office/drawing/2010/main" val="0"/>
              </a:ext>
            </a:extLst>
          </a:blip>
          <a:srcRect t="7461" r="1" b="15463"/>
          <a:stretch/>
        </p:blipFill>
        <p:spPr>
          <a:xfrm>
            <a:off x="327547" y="2454903"/>
            <a:ext cx="7058306" cy="4080254"/>
          </a:xfrm>
          <a:prstGeom prst="rect">
            <a:avLst/>
          </a:prstGeom>
        </p:spPr>
      </p:pic>
      <p:sp>
        <p:nvSpPr>
          <p:cNvPr id="21"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Content Placeholder 8">
            <a:extLst>
              <a:ext uri="{FF2B5EF4-FFF2-40B4-BE49-F238E27FC236}">
                <a16:creationId xmlns:a16="http://schemas.microsoft.com/office/drawing/2014/main" id="{473E6897-2180-4A2A-8FD6-C159846F7D3B}"/>
              </a:ext>
            </a:extLst>
          </p:cNvPr>
          <p:cNvSpPr>
            <a:spLocks noGrp="1"/>
          </p:cNvSpPr>
          <p:nvPr>
            <p:ph idx="1"/>
          </p:nvPr>
        </p:nvSpPr>
        <p:spPr>
          <a:xfrm>
            <a:off x="8029319" y="917725"/>
            <a:ext cx="3424739" cy="4852362"/>
          </a:xfrm>
        </p:spPr>
        <p:txBody>
          <a:bodyPr anchor="ctr">
            <a:normAutofit/>
          </a:bodyPr>
          <a:lstStyle/>
          <a:p>
            <a:r>
              <a:rPr lang="he-IL" sz="2000" dirty="0">
                <a:solidFill>
                  <a:srgbClr val="FFFFFF"/>
                </a:solidFill>
              </a:rPr>
              <a:t>אגף התכנון פוגש כמעט כל תכנית מחוזית מכיוון שרובן נדרשות לאישור מוסד תכנון בהיררכיה ארצית בנקודות כאלו ואחרות.</a:t>
            </a:r>
          </a:p>
          <a:p>
            <a:endParaRPr lang="he-IL" sz="2000" dirty="0">
              <a:solidFill>
                <a:srgbClr val="FFFFFF"/>
              </a:solidFill>
            </a:endParaRPr>
          </a:p>
          <a:p>
            <a:r>
              <a:rPr lang="he-IL" sz="2000" dirty="0">
                <a:solidFill>
                  <a:srgbClr val="FFFFFF"/>
                </a:solidFill>
              </a:rPr>
              <a:t>מחלקות התכנון במרחבים פוגשים כל תכנית ארצית מכיוון שהגשת ההתנגדויות/הערות להן נעשית (גם) אל מול לשכת התכנון המחוזית</a:t>
            </a:r>
          </a:p>
          <a:p>
            <a:endParaRPr lang="he-IL" sz="2000" dirty="0">
              <a:solidFill>
                <a:srgbClr val="FFFFFF"/>
              </a:solidFill>
            </a:endParaRPr>
          </a:p>
        </p:txBody>
      </p:sp>
    </p:spTree>
    <p:extLst>
      <p:ext uri="{BB962C8B-B14F-4D97-AF65-F5344CB8AC3E}">
        <p14:creationId xmlns:p14="http://schemas.microsoft.com/office/powerpoint/2010/main" val="1403647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94F3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כותרת 1">
            <a:extLst>
              <a:ext uri="{FF2B5EF4-FFF2-40B4-BE49-F238E27FC236}">
                <a16:creationId xmlns:a16="http://schemas.microsoft.com/office/drawing/2014/main" id="{9508472E-FCD4-4920-960B-35AEC7047B08}"/>
              </a:ext>
            </a:extLst>
          </p:cNvPr>
          <p:cNvSpPr>
            <a:spLocks noGrp="1"/>
          </p:cNvSpPr>
          <p:nvPr>
            <p:ph type="title"/>
          </p:nvPr>
        </p:nvSpPr>
        <p:spPr>
          <a:xfrm>
            <a:off x="524256" y="491260"/>
            <a:ext cx="6594189" cy="1625210"/>
          </a:xfrm>
        </p:spPr>
        <p:txBody>
          <a:bodyPr>
            <a:normAutofit/>
          </a:bodyPr>
          <a:lstStyle/>
          <a:p>
            <a:r>
              <a:rPr lang="he-IL" dirty="0">
                <a:solidFill>
                  <a:srgbClr val="FFFFFF"/>
                </a:solidFill>
              </a:rPr>
              <a:t>תשתיות – אחריות?</a:t>
            </a:r>
          </a:p>
        </p:txBody>
      </p:sp>
      <p:pic>
        <p:nvPicPr>
          <p:cNvPr id="5" name="מציין מיקום תוכן 4" descr="תמונה שמכילה מחלף מסובך, בניין&#10;&#10;התיאור נוצר באופן אוטומטי">
            <a:extLst>
              <a:ext uri="{FF2B5EF4-FFF2-40B4-BE49-F238E27FC236}">
                <a16:creationId xmlns:a16="http://schemas.microsoft.com/office/drawing/2014/main" id="{C77093E1-ED6D-47D7-AD2C-428EE99C6D4E}"/>
              </a:ext>
            </a:extLst>
          </p:cNvPr>
          <p:cNvPicPr>
            <a:picLocks noChangeAspect="1"/>
          </p:cNvPicPr>
          <p:nvPr/>
        </p:nvPicPr>
        <p:blipFill rotWithShape="1">
          <a:blip r:embed="rId2">
            <a:extLst>
              <a:ext uri="{28A0092B-C50C-407E-A947-70E740481C1C}">
                <a14:useLocalDpi xmlns:a14="http://schemas.microsoft.com/office/drawing/2010/main" val="0"/>
              </a:ext>
            </a:extLst>
          </a:blip>
          <a:srcRect t="7461" r="1" b="15463"/>
          <a:stretch/>
        </p:blipFill>
        <p:spPr>
          <a:xfrm>
            <a:off x="327547" y="2454903"/>
            <a:ext cx="7058306" cy="4080254"/>
          </a:xfrm>
          <a:prstGeom prst="rect">
            <a:avLst/>
          </a:prstGeom>
        </p:spPr>
      </p:pic>
      <p:sp>
        <p:nvSpPr>
          <p:cNvPr id="21"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Content Placeholder 8">
            <a:extLst>
              <a:ext uri="{FF2B5EF4-FFF2-40B4-BE49-F238E27FC236}">
                <a16:creationId xmlns:a16="http://schemas.microsoft.com/office/drawing/2014/main" id="{473E6897-2180-4A2A-8FD6-C159846F7D3B}"/>
              </a:ext>
            </a:extLst>
          </p:cNvPr>
          <p:cNvSpPr>
            <a:spLocks noGrp="1"/>
          </p:cNvSpPr>
          <p:nvPr>
            <p:ph idx="1"/>
          </p:nvPr>
        </p:nvSpPr>
        <p:spPr>
          <a:xfrm>
            <a:off x="8029319" y="917725"/>
            <a:ext cx="3424739" cy="4852362"/>
          </a:xfrm>
        </p:spPr>
        <p:txBody>
          <a:bodyPr anchor="ctr">
            <a:normAutofit/>
          </a:bodyPr>
          <a:lstStyle/>
          <a:p>
            <a:r>
              <a:rPr lang="he-IL" sz="2000" dirty="0">
                <a:solidFill>
                  <a:srgbClr val="FFFFFF"/>
                </a:solidFill>
              </a:rPr>
              <a:t>תכניות בסמכות ארצית – מחלקת התכנון באגף התכנון</a:t>
            </a:r>
          </a:p>
          <a:p>
            <a:r>
              <a:rPr lang="he-IL" sz="2000" dirty="0">
                <a:solidFill>
                  <a:srgbClr val="FFFFFF"/>
                </a:solidFill>
              </a:rPr>
              <a:t>תכניות בסמכות מחוזית ומקומית – מתכננים סטטוטוריים במרחבים.</a:t>
            </a:r>
          </a:p>
          <a:p>
            <a:r>
              <a:rPr lang="he-IL" sz="2000" dirty="0">
                <a:solidFill>
                  <a:srgbClr val="FFFFFF"/>
                </a:solidFill>
              </a:rPr>
              <a:t>תכניות מוצגות (ומועברות עוד לפני) בפורום סטטוטורי. מוצגות למרחב בהרכב הפורום.</a:t>
            </a:r>
          </a:p>
          <a:p>
            <a:r>
              <a:rPr lang="he-IL" sz="2000" dirty="0">
                <a:solidFill>
                  <a:srgbClr val="FFFFFF"/>
                </a:solidFill>
              </a:rPr>
              <a:t>היתרים והרשאות – מנהלי </a:t>
            </a:r>
            <a:r>
              <a:rPr lang="he-IL" sz="2000" dirty="0" err="1">
                <a:solidFill>
                  <a:srgbClr val="FFFFFF"/>
                </a:solidFill>
              </a:rPr>
              <a:t>איזורים</a:t>
            </a:r>
            <a:r>
              <a:rPr lang="he-IL" sz="2000" dirty="0">
                <a:solidFill>
                  <a:srgbClr val="FFFFFF"/>
                </a:solidFill>
              </a:rPr>
              <a:t> מהנדסי </a:t>
            </a:r>
            <a:r>
              <a:rPr lang="he-IL" sz="2000" dirty="0" err="1">
                <a:solidFill>
                  <a:srgbClr val="FFFFFF"/>
                </a:solidFill>
              </a:rPr>
              <a:t>איזורים</a:t>
            </a:r>
            <a:r>
              <a:rPr lang="he-IL" sz="2000" dirty="0">
                <a:solidFill>
                  <a:srgbClr val="FFFFFF"/>
                </a:solidFill>
              </a:rPr>
              <a:t>, </a:t>
            </a:r>
            <a:r>
              <a:rPr lang="he-IL" sz="2000" dirty="0" err="1">
                <a:solidFill>
                  <a:srgbClr val="FFFFFF"/>
                </a:solidFill>
              </a:rPr>
              <a:t>יערנים</a:t>
            </a:r>
            <a:r>
              <a:rPr lang="he-IL" sz="2000" dirty="0">
                <a:solidFill>
                  <a:srgbClr val="FFFFFF"/>
                </a:solidFill>
              </a:rPr>
              <a:t> גושיים </a:t>
            </a:r>
            <a:r>
              <a:rPr lang="he-IL" sz="2000" dirty="0" err="1">
                <a:solidFill>
                  <a:srgbClr val="FFFFFF"/>
                </a:solidFill>
              </a:rPr>
              <a:t>ויערנים</a:t>
            </a:r>
            <a:r>
              <a:rPr lang="he-IL" sz="2000" dirty="0">
                <a:solidFill>
                  <a:srgbClr val="FFFFFF"/>
                </a:solidFill>
              </a:rPr>
              <a:t> פחות גושיים.</a:t>
            </a:r>
          </a:p>
          <a:p>
            <a:r>
              <a:rPr lang="he-IL" sz="2000" dirty="0">
                <a:solidFill>
                  <a:srgbClr val="FFFFFF"/>
                </a:solidFill>
              </a:rPr>
              <a:t>עבודות – </a:t>
            </a:r>
            <a:r>
              <a:rPr lang="he-IL" sz="2000" dirty="0" err="1">
                <a:solidFill>
                  <a:srgbClr val="FFFFFF"/>
                </a:solidFill>
              </a:rPr>
              <a:t>כנל</a:t>
            </a:r>
            <a:r>
              <a:rPr lang="he-IL" sz="2000" dirty="0">
                <a:solidFill>
                  <a:srgbClr val="FFFFFF"/>
                </a:solidFill>
              </a:rPr>
              <a:t>.</a:t>
            </a:r>
          </a:p>
        </p:txBody>
      </p:sp>
    </p:spTree>
    <p:extLst>
      <p:ext uri="{BB962C8B-B14F-4D97-AF65-F5344CB8AC3E}">
        <p14:creationId xmlns:p14="http://schemas.microsoft.com/office/powerpoint/2010/main" val="3393112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94F3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כותרת 1">
            <a:extLst>
              <a:ext uri="{FF2B5EF4-FFF2-40B4-BE49-F238E27FC236}">
                <a16:creationId xmlns:a16="http://schemas.microsoft.com/office/drawing/2014/main" id="{9508472E-FCD4-4920-960B-35AEC7047B08}"/>
              </a:ext>
            </a:extLst>
          </p:cNvPr>
          <p:cNvSpPr>
            <a:spLocks noGrp="1"/>
          </p:cNvSpPr>
          <p:nvPr>
            <p:ph type="title"/>
          </p:nvPr>
        </p:nvSpPr>
        <p:spPr>
          <a:xfrm>
            <a:off x="524256" y="491260"/>
            <a:ext cx="6594189" cy="1625210"/>
          </a:xfrm>
        </p:spPr>
        <p:txBody>
          <a:bodyPr>
            <a:normAutofit/>
          </a:bodyPr>
          <a:lstStyle/>
          <a:p>
            <a:r>
              <a:rPr lang="he-IL" dirty="0">
                <a:solidFill>
                  <a:srgbClr val="FFFFFF"/>
                </a:solidFill>
              </a:rPr>
              <a:t>תשתיות – מתי (מבוצעות)?</a:t>
            </a:r>
          </a:p>
        </p:txBody>
      </p:sp>
      <p:pic>
        <p:nvPicPr>
          <p:cNvPr id="5" name="מציין מיקום תוכן 4" descr="תמונה שמכילה מחלף מסובך, בניין&#10;&#10;התיאור נוצר באופן אוטומטי">
            <a:extLst>
              <a:ext uri="{FF2B5EF4-FFF2-40B4-BE49-F238E27FC236}">
                <a16:creationId xmlns:a16="http://schemas.microsoft.com/office/drawing/2014/main" id="{C77093E1-ED6D-47D7-AD2C-428EE99C6D4E}"/>
              </a:ext>
            </a:extLst>
          </p:cNvPr>
          <p:cNvPicPr>
            <a:picLocks noChangeAspect="1"/>
          </p:cNvPicPr>
          <p:nvPr/>
        </p:nvPicPr>
        <p:blipFill rotWithShape="1">
          <a:blip r:embed="rId2">
            <a:extLst>
              <a:ext uri="{28A0092B-C50C-407E-A947-70E740481C1C}">
                <a14:useLocalDpi xmlns:a14="http://schemas.microsoft.com/office/drawing/2010/main" val="0"/>
              </a:ext>
            </a:extLst>
          </a:blip>
          <a:srcRect t="7461" r="1" b="15463"/>
          <a:stretch/>
        </p:blipFill>
        <p:spPr>
          <a:xfrm>
            <a:off x="327547" y="2454903"/>
            <a:ext cx="7058306" cy="4080254"/>
          </a:xfrm>
          <a:prstGeom prst="rect">
            <a:avLst/>
          </a:prstGeom>
        </p:spPr>
      </p:pic>
      <p:sp>
        <p:nvSpPr>
          <p:cNvPr id="21"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Content Placeholder 8">
            <a:extLst>
              <a:ext uri="{FF2B5EF4-FFF2-40B4-BE49-F238E27FC236}">
                <a16:creationId xmlns:a16="http://schemas.microsoft.com/office/drawing/2014/main" id="{473E6897-2180-4A2A-8FD6-C159846F7D3B}"/>
              </a:ext>
            </a:extLst>
          </p:cNvPr>
          <p:cNvSpPr>
            <a:spLocks noGrp="1"/>
          </p:cNvSpPr>
          <p:nvPr>
            <p:ph idx="1"/>
          </p:nvPr>
        </p:nvSpPr>
        <p:spPr>
          <a:xfrm>
            <a:off x="8029319" y="917725"/>
            <a:ext cx="3424739" cy="4852362"/>
          </a:xfrm>
        </p:spPr>
        <p:txBody>
          <a:bodyPr anchor="ctr">
            <a:normAutofit/>
          </a:bodyPr>
          <a:lstStyle/>
          <a:p>
            <a:r>
              <a:rPr lang="he-IL" sz="2000" dirty="0" err="1">
                <a:solidFill>
                  <a:srgbClr val="FFFFFF"/>
                </a:solidFill>
              </a:rPr>
              <a:t>תמ"אות</a:t>
            </a:r>
            <a:r>
              <a:rPr lang="he-IL" sz="2000" dirty="0">
                <a:solidFill>
                  <a:srgbClr val="FFFFFF"/>
                </a:solidFill>
              </a:rPr>
              <a:t> שאינן מפורטות – לעתיד. משריינות מיקומים, רצועות, קובעות כללים לתכנית מפורטת שתגיע, כשתגיע.</a:t>
            </a:r>
          </a:p>
          <a:p>
            <a:r>
              <a:rPr lang="he-IL" sz="2000" dirty="0" err="1">
                <a:solidFill>
                  <a:srgbClr val="FFFFFF"/>
                </a:solidFill>
              </a:rPr>
              <a:t>תת"לים</a:t>
            </a:r>
            <a:r>
              <a:rPr lang="he-IL" sz="2000" dirty="0">
                <a:solidFill>
                  <a:srgbClr val="FFFFFF"/>
                </a:solidFill>
              </a:rPr>
              <a:t> – תכניות מפורטות מהן ניתן לגזור תכניות לביצוע והיתרים. היום ולעתיד.</a:t>
            </a:r>
          </a:p>
          <a:p>
            <a:r>
              <a:rPr lang="he-IL" sz="2000" dirty="0">
                <a:solidFill>
                  <a:srgbClr val="FFFFFF"/>
                </a:solidFill>
              </a:rPr>
              <a:t>תכניות מקומיות – תלוי מקרה.</a:t>
            </a:r>
          </a:p>
          <a:p>
            <a:r>
              <a:rPr lang="he-IL" sz="2000" dirty="0">
                <a:solidFill>
                  <a:srgbClr val="FFFFFF"/>
                </a:solidFill>
              </a:rPr>
              <a:t>היתרים/הרשאות – תכנון לביצוע ואישור יציאה לביצוע. למחר בבוקר.</a:t>
            </a:r>
          </a:p>
        </p:txBody>
      </p:sp>
    </p:spTree>
    <p:extLst>
      <p:ext uri="{BB962C8B-B14F-4D97-AF65-F5344CB8AC3E}">
        <p14:creationId xmlns:p14="http://schemas.microsoft.com/office/powerpoint/2010/main" val="2410442546"/>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3425</TotalTime>
  <Words>659</Words>
  <Application>Microsoft Office PowerPoint</Application>
  <PresentationFormat>מסך רחב</PresentationFormat>
  <Paragraphs>68</Paragraphs>
  <Slides>16</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16</vt:i4>
      </vt:variant>
    </vt:vector>
  </HeadingPairs>
  <TitlesOfParts>
    <vt:vector size="22" baseType="lpstr">
      <vt:lpstr>Arial</vt:lpstr>
      <vt:lpstr>Calibri</vt:lpstr>
      <vt:lpstr>Calibri Light</vt:lpstr>
      <vt:lpstr>David</vt:lpstr>
      <vt:lpstr>Times New Roman</vt:lpstr>
      <vt:lpstr>ערכת נושא Office</vt:lpstr>
      <vt:lpstr>מצגת של PowerPoint‏</vt:lpstr>
      <vt:lpstr>תשתיות – קווים לדמותן</vt:lpstr>
      <vt:lpstr>תשתיות – למה?</vt:lpstr>
      <vt:lpstr>תשתיות – למה עלינו?</vt:lpstr>
      <vt:lpstr>תשתיות – מי (היוזם)?</vt:lpstr>
      <vt:lpstr>תשתיות – איפה (מטופלת)?</vt:lpstr>
      <vt:lpstr>תשתיות – איפה 2 (מטופלת)?</vt:lpstr>
      <vt:lpstr>תשתיות – אחריות?</vt:lpstr>
      <vt:lpstr>תשתיות – מתי (מבוצעות)?</vt:lpstr>
      <vt:lpstr>פער הזמנים בין ייזום לאישור ולביצוע:</vt:lpstr>
      <vt:lpstr>אתנחתא קומית - המסילה המהירה לירושלים –A 1</vt:lpstr>
      <vt:lpstr>למה זה חשוב?</vt:lpstr>
      <vt:lpstr>תשתיות ביער – האם מותר?</vt:lpstr>
      <vt:lpstr>תשתיות ביער – האם גריעה?</vt:lpstr>
      <vt:lpstr>תשתיות ביער – הכיצד?</vt:lpstr>
      <vt:lpstr>תודה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המעבר מתמ"א 22 לתמ"א 1: בדגש על פרק המוגנים לשמירה על המערכות האקולוגיות: עינת ברונשטיין, מנהלת מחלקת תכנון מתארי, אגף התכנון</dc:title>
  <dc:creator>עינת ברונשטיין</dc:creator>
  <cp:lastModifiedBy>נטע אבידור</cp:lastModifiedBy>
  <cp:revision>101</cp:revision>
  <cp:lastPrinted>2021-04-11T05:00:13Z</cp:lastPrinted>
  <dcterms:created xsi:type="dcterms:W3CDTF">2021-03-22T14:56:53Z</dcterms:created>
  <dcterms:modified xsi:type="dcterms:W3CDTF">2022-06-21T11:38:35Z</dcterms:modified>
</cp:coreProperties>
</file>