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39" r:id="rId2"/>
    <p:sldId id="355" r:id="rId3"/>
    <p:sldId id="369" r:id="rId4"/>
    <p:sldId id="410" r:id="rId5"/>
    <p:sldId id="386" r:id="rId6"/>
    <p:sldId id="387" r:id="rId7"/>
    <p:sldId id="388" r:id="rId8"/>
    <p:sldId id="390" r:id="rId9"/>
    <p:sldId id="409" r:id="rId10"/>
    <p:sldId id="391" r:id="rId11"/>
    <p:sldId id="392" r:id="rId12"/>
    <p:sldId id="408" r:id="rId13"/>
    <p:sldId id="393" r:id="rId14"/>
    <p:sldId id="407" r:id="rId15"/>
    <p:sldId id="394" r:id="rId16"/>
    <p:sldId id="406" r:id="rId17"/>
    <p:sldId id="395" r:id="rId18"/>
    <p:sldId id="411" r:id="rId19"/>
    <p:sldId id="397" r:id="rId20"/>
    <p:sldId id="398" r:id="rId21"/>
    <p:sldId id="405" r:id="rId22"/>
    <p:sldId id="399" r:id="rId23"/>
    <p:sldId id="400" r:id="rId24"/>
    <p:sldId id="401" r:id="rId25"/>
    <p:sldId id="402" r:id="rId26"/>
    <p:sldId id="403" r:id="rId27"/>
  </p:sldIdLst>
  <p:sldSz cx="12192000" cy="6858000"/>
  <p:notesSz cx="6797675" cy="9926638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David" panose="020E0502060401010101" pitchFamily="34" charset="-79"/>
      <p:regular r:id="rId34"/>
      <p:bold r:id="rId35"/>
    </p:embeddedFont>
    <p:embeddedFont>
      <p:font typeface="Heebo" panose="020B0604020202020204" charset="-79"/>
      <p:regular r:id="rId36"/>
      <p:bold r:id="rId37"/>
    </p:embeddedFont>
    <p:embeddedFont>
      <p:font typeface="Heebo Black" panose="00000A00000000000000" charset="-79"/>
      <p:bold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93" userDrawn="1">
          <p15:clr>
            <a:srgbClr val="A4A3A4"/>
          </p15:clr>
        </p15:guide>
        <p15:guide id="3" pos="7401" userDrawn="1">
          <p15:clr>
            <a:srgbClr val="A4A3A4"/>
          </p15:clr>
        </p15:guide>
        <p15:guide id="4" orient="horz" pos="2205" userDrawn="1">
          <p15:clr>
            <a:srgbClr val="A4A3A4"/>
          </p15:clr>
        </p15:guide>
        <p15:guide id="5" pos="3727" userDrawn="1">
          <p15:clr>
            <a:srgbClr val="A4A3A4"/>
          </p15:clr>
        </p15:guide>
        <p15:guide id="6" pos="3976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orient="horz" pos="2047" userDrawn="1">
          <p15:clr>
            <a:srgbClr val="A4A3A4"/>
          </p15:clr>
        </p15:guide>
        <p15:guide id="9" orient="horz" pos="21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לירז בלומנפלד" initials="לב" lastIdx="2" clrIdx="0">
    <p:extLst/>
  </p:cmAuthor>
  <p:cmAuthor id="2" name="Ilan Hyden" initials="IH" lastIdx="1" clrIdx="1">
    <p:extLst>
      <p:ext uri="{19B8F6BF-5375-455C-9EA6-DF929625EA0E}">
        <p15:presenceInfo xmlns:p15="http://schemas.microsoft.com/office/powerpoint/2012/main" userId="751d63c5eb779ed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2BA"/>
    <a:srgbClr val="936227"/>
    <a:srgbClr val="4FB748"/>
    <a:srgbClr val="094D89"/>
    <a:srgbClr val="F7BC17"/>
    <a:srgbClr val="EB2A7B"/>
    <a:srgbClr val="F3BE1E"/>
    <a:srgbClr val="0AB9DC"/>
    <a:srgbClr val="3CB44C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73" autoAdjust="0"/>
    <p:restoredTop sz="85116" autoAdjust="0"/>
  </p:normalViewPr>
  <p:slideViewPr>
    <p:cSldViewPr snapToGrid="0" showGuides="1">
      <p:cViewPr varScale="1">
        <p:scale>
          <a:sx n="72" d="100"/>
          <a:sy n="72" d="100"/>
        </p:scale>
        <p:origin x="534" y="66"/>
      </p:cViewPr>
      <p:guideLst>
        <p:guide pos="393"/>
        <p:guide pos="7401"/>
        <p:guide orient="horz" pos="2205"/>
        <p:guide pos="3727"/>
        <p:guide pos="3976"/>
        <p:guide pos="3840"/>
        <p:guide orient="horz" pos="2047"/>
        <p:guide orient="horz" pos="213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88"/>
    </p:cViewPr>
  </p:sorterViewPr>
  <p:notesViewPr>
    <p:cSldViewPr snapToGrid="0">
      <p:cViewPr varScale="1">
        <p:scale>
          <a:sx n="81" d="100"/>
          <a:sy n="81" d="100"/>
        </p:scale>
        <p:origin x="398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79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79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3D276-970E-4295-A5EF-D00342662911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711"/>
            <a:ext cx="2946400" cy="4979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79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F0469-8CE3-4BE5-813D-1564A67D9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22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C33C2-1DCC-446E-AB3F-5451125B7E2A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CA659-2526-4E99-B39A-E2E106FD1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Heebo Black" panose="00000A00000000000000" pitchFamily="2" charset="-79"/>
                <a:cs typeface="Heebo Black" panose="00000A00000000000000" pitchFamily="2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Heebo" panose="00000500000000000000" pitchFamily="2" charset="-79"/>
                <a:cs typeface="Heebo" panose="00000500000000000000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073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Heebo" panose="00000500000000000000" pitchFamily="2" charset="-79"/>
                <a:cs typeface="Heebo" panose="00000500000000000000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3373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r" rtl="1">
              <a:defRPr>
                <a:solidFill>
                  <a:srgbClr val="0572BA"/>
                </a:solidFill>
                <a:latin typeface="Heebo Black" panose="00000A00000000000000" pitchFamily="2" charset="-79"/>
                <a:cs typeface="Heebo Black" panose="00000A00000000000000" pitchFamily="2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r" rtl="1">
              <a:buNone/>
              <a:defRPr>
                <a:solidFill>
                  <a:srgbClr val="0572BA"/>
                </a:solidFill>
                <a:latin typeface="Heebo" panose="00000500000000000000" pitchFamily="2" charset="-79"/>
                <a:cs typeface="Heebo" panose="00000500000000000000" pitchFamily="2" charset="-79"/>
              </a:defRPr>
            </a:lvl1pPr>
            <a:lvl2pPr marL="457200" indent="0" algn="r" rtl="1">
              <a:buNone/>
              <a:defRPr>
                <a:solidFill>
                  <a:srgbClr val="0572BA"/>
                </a:solidFill>
                <a:latin typeface="Heebo" panose="00000500000000000000" pitchFamily="2" charset="-79"/>
                <a:cs typeface="Heebo" panose="00000500000000000000" pitchFamily="2" charset="-79"/>
              </a:defRPr>
            </a:lvl2pPr>
            <a:lvl3pPr marL="914400" indent="0" algn="r" rtl="1">
              <a:buNone/>
              <a:defRPr>
                <a:solidFill>
                  <a:srgbClr val="0572BA"/>
                </a:solidFill>
                <a:latin typeface="Heebo" panose="00000500000000000000" pitchFamily="2" charset="-79"/>
                <a:cs typeface="Heebo" panose="00000500000000000000" pitchFamily="2" charset="-79"/>
              </a:defRPr>
            </a:lvl3pPr>
            <a:lvl4pPr marL="1371600" indent="0" algn="r" rtl="1">
              <a:buNone/>
              <a:defRPr>
                <a:solidFill>
                  <a:srgbClr val="0572BA"/>
                </a:solidFill>
                <a:latin typeface="Heebo" panose="00000500000000000000" pitchFamily="2" charset="-79"/>
                <a:cs typeface="Heebo" panose="00000500000000000000" pitchFamily="2" charset="-79"/>
              </a:defRPr>
            </a:lvl4pPr>
            <a:lvl5pPr marL="1828800" indent="0" algn="r" rtl="1">
              <a:buNone/>
              <a:defRPr>
                <a:solidFill>
                  <a:srgbClr val="0572BA"/>
                </a:solidFill>
                <a:latin typeface="Heebo" panose="00000500000000000000" pitchFamily="2" charset="-79"/>
                <a:cs typeface="Heebo" panose="00000500000000000000" pitchFamily="2" charset="-79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177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r" rtl="1">
              <a:defRPr>
                <a:solidFill>
                  <a:srgbClr val="0572BA"/>
                </a:solidFill>
                <a:latin typeface="Heebo Black" panose="00000A00000000000000" pitchFamily="2" charset="-79"/>
                <a:cs typeface="Heebo Black" panose="00000A00000000000000" pitchFamily="2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r" rtl="1">
              <a:buNone/>
              <a:defRPr>
                <a:solidFill>
                  <a:srgbClr val="0572BA"/>
                </a:solidFill>
                <a:latin typeface="Heebo" panose="00000500000000000000" pitchFamily="2" charset="-79"/>
                <a:cs typeface="Heebo" panose="00000500000000000000" pitchFamily="2" charset="-79"/>
              </a:defRPr>
            </a:lvl1pPr>
            <a:lvl2pPr marL="457200" indent="0" algn="r" rtl="1">
              <a:buNone/>
              <a:defRPr>
                <a:solidFill>
                  <a:srgbClr val="0572BA"/>
                </a:solidFill>
                <a:latin typeface="Heebo" panose="00000500000000000000" pitchFamily="2" charset="-79"/>
                <a:cs typeface="Heebo" panose="00000500000000000000" pitchFamily="2" charset="-79"/>
              </a:defRPr>
            </a:lvl2pPr>
            <a:lvl3pPr marL="914400" indent="0" algn="r" rtl="1">
              <a:buNone/>
              <a:defRPr>
                <a:solidFill>
                  <a:srgbClr val="0572BA"/>
                </a:solidFill>
                <a:latin typeface="Heebo" panose="00000500000000000000" pitchFamily="2" charset="-79"/>
                <a:cs typeface="Heebo" panose="00000500000000000000" pitchFamily="2" charset="-79"/>
              </a:defRPr>
            </a:lvl3pPr>
            <a:lvl4pPr marL="1371600" indent="0" algn="r" rtl="1">
              <a:buNone/>
              <a:defRPr>
                <a:solidFill>
                  <a:srgbClr val="0572BA"/>
                </a:solidFill>
                <a:latin typeface="Heebo" panose="00000500000000000000" pitchFamily="2" charset="-79"/>
                <a:cs typeface="Heebo" panose="00000500000000000000" pitchFamily="2" charset="-79"/>
              </a:defRPr>
            </a:lvl4pPr>
            <a:lvl5pPr marL="1828800" indent="0" algn="r" rtl="1">
              <a:buNone/>
              <a:defRPr>
                <a:solidFill>
                  <a:srgbClr val="0572BA"/>
                </a:solidFill>
                <a:latin typeface="Heebo" panose="00000500000000000000" pitchFamily="2" charset="-79"/>
                <a:cs typeface="Heebo" panose="00000500000000000000" pitchFamily="2" charset="-79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634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8836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46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76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278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12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3186">
              <a:schemeClr val="bg1"/>
            </a:gs>
            <a:gs pos="7000">
              <a:schemeClr val="bg1"/>
            </a:gs>
            <a:gs pos="0">
              <a:srgbClr val="51B848"/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76" y="365125"/>
            <a:ext cx="9898224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/>
              <a:t>החטיבה לגיוס משאבים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dirty="0"/>
              <a:t>הצגת נתוני תכנון מול ביצוע לשנת 2018</a:t>
            </a:r>
          </a:p>
          <a:p>
            <a:pPr lvl="0"/>
            <a:endParaRPr lang="he-IL" dirty="0"/>
          </a:p>
          <a:p>
            <a:pPr lvl="0"/>
            <a:r>
              <a:rPr lang="he-IL" dirty="0"/>
              <a:t>עיקרי תכנית העבודה לשנת 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AE4CC1-3D10-47C1-9894-3EC6B34D0C87}"/>
              </a:ext>
            </a:extLst>
          </p:cNvPr>
          <p:cNvSpPr txBox="1"/>
          <p:nvPr userDrawn="1"/>
        </p:nvSpPr>
        <p:spPr>
          <a:xfrm>
            <a:off x="195906" y="1517337"/>
            <a:ext cx="1694110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50" b="1" dirty="0">
                <a:solidFill>
                  <a:srgbClr val="056399"/>
                </a:solidFill>
                <a:latin typeface="David" panose="020E0502060401010101" pitchFamily="34" charset="-79"/>
              </a:rPr>
              <a:t>החטיבה לגיוס משאבים</a:t>
            </a:r>
            <a:endParaRPr lang="he-IL" sz="1050" b="1" dirty="0"/>
          </a:p>
        </p:txBody>
      </p:sp>
      <p:pic>
        <p:nvPicPr>
          <p:cNvPr id="11" name="תמונה 10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1EFF1EEF-FA14-44AF-916C-1B848C5542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9"/>
          <a:stretch/>
        </p:blipFill>
        <p:spPr>
          <a:xfrm>
            <a:off x="533455" y="483971"/>
            <a:ext cx="1019011" cy="104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2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0" r:id="rId3"/>
    <p:sldLayoutId id="2147483666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sldNum="0"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572BA"/>
          </a:solidFill>
          <a:latin typeface="Heebo Black" panose="00000A00000000000000" pitchFamily="2" charset="-79"/>
          <a:ea typeface="+mj-ea"/>
          <a:cs typeface="Heebo Black" panose="00000A00000000000000" pitchFamily="2" charset="-79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0572BA"/>
          </a:solidFill>
          <a:latin typeface="Heebo" panose="00000500000000000000" pitchFamily="2" charset="-79"/>
          <a:ea typeface="+mn-ea"/>
          <a:cs typeface="Heebo" panose="00000500000000000000" pitchFamily="2" charset="-79"/>
        </a:defRPr>
      </a:lvl1pPr>
      <a:lvl2pPr marL="457200" indent="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rgbClr val="0572BA"/>
          </a:solidFill>
          <a:latin typeface="Heebo" panose="00000500000000000000" pitchFamily="2" charset="-79"/>
          <a:ea typeface="+mn-ea"/>
          <a:cs typeface="Heebo" panose="00000500000000000000" pitchFamily="2" charset="-79"/>
        </a:defRPr>
      </a:lvl2pPr>
      <a:lvl3pPr marL="914400" indent="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0572BA"/>
          </a:solidFill>
          <a:latin typeface="Heebo" panose="00000500000000000000" pitchFamily="2" charset="-79"/>
          <a:ea typeface="+mn-ea"/>
          <a:cs typeface="Heebo" panose="00000500000000000000" pitchFamily="2" charset="-79"/>
        </a:defRPr>
      </a:lvl3pPr>
      <a:lvl4pPr marL="1371600" indent="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0572BA"/>
          </a:solidFill>
          <a:latin typeface="Heebo" panose="00000500000000000000" pitchFamily="2" charset="-79"/>
          <a:ea typeface="+mn-ea"/>
          <a:cs typeface="Heebo" panose="00000500000000000000" pitchFamily="2" charset="-79"/>
        </a:defRPr>
      </a:lvl4pPr>
      <a:lvl5pPr marL="1828800" indent="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0572BA"/>
          </a:solidFill>
          <a:latin typeface="Heebo" panose="00000500000000000000" pitchFamily="2" charset="-79"/>
          <a:ea typeface="+mn-ea"/>
          <a:cs typeface="Heebo" panose="00000500000000000000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כותרת 12">
            <a:extLst>
              <a:ext uri="{FF2B5EF4-FFF2-40B4-BE49-F238E27FC236}">
                <a16:creationId xmlns:a16="http://schemas.microsoft.com/office/drawing/2014/main" id="{EF2B6E7A-98C1-4776-93A9-5C21A8EC8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428" y="451247"/>
            <a:ext cx="8964613" cy="1104106"/>
          </a:xfrm>
        </p:spPr>
        <p:txBody>
          <a:bodyPr/>
          <a:lstStyle/>
          <a:p>
            <a:pPr algn="r">
              <a:defRPr/>
            </a:pPr>
            <a:br>
              <a:rPr lang="he-IL" sz="3200" dirty="0">
                <a:cs typeface="+mn-cs"/>
              </a:rPr>
            </a:br>
            <a:endParaRPr lang="he-IL" sz="2000" dirty="0">
              <a:cs typeface="+mn-cs"/>
            </a:endParaRPr>
          </a:p>
        </p:txBody>
      </p:sp>
      <p:sp>
        <p:nvSpPr>
          <p:cNvPr id="8" name="כותרת 2">
            <a:extLst>
              <a:ext uri="{FF2B5EF4-FFF2-40B4-BE49-F238E27FC236}">
                <a16:creationId xmlns:a16="http://schemas.microsoft.com/office/drawing/2014/main" id="{9BF11BD0-62CC-4624-A8E1-118F76798210}"/>
              </a:ext>
            </a:extLst>
          </p:cNvPr>
          <p:cNvSpPr txBox="1">
            <a:spLocks/>
          </p:cNvSpPr>
          <p:nvPr/>
        </p:nvSpPr>
        <p:spPr>
          <a:xfrm>
            <a:off x="2259013" y="717005"/>
            <a:ext cx="8229600" cy="110410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1" eaLnBrk="1" latinLnBrk="0" hangingPunct="1">
              <a:spcBef>
                <a:spcPct val="0"/>
              </a:spcBef>
              <a:buNone/>
              <a:defRPr kumimoji="0" lang="he-IL" sz="4400" kern="1200">
                <a:ln w="6350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4000" b="1" dirty="0">
                <a:solidFill>
                  <a:srgbClr val="0572BA"/>
                </a:solidFill>
                <a:latin typeface="David" panose="020E0502060401010101" pitchFamily="34" charset="-79"/>
                <a:cs typeface="Arial" panose="020B0604020202020204" pitchFamily="34" charset="0"/>
              </a:rPr>
              <a:t>החטיבה לגיוס משאבים</a:t>
            </a:r>
          </a:p>
          <a:p>
            <a:pPr algn="ctr"/>
            <a:endParaRPr lang="he-IL" sz="3000" b="1" dirty="0">
              <a:solidFill>
                <a:srgbClr val="0572BA"/>
              </a:solidFill>
              <a:latin typeface="David" panose="020E0502060401010101" pitchFamily="34" charset="-79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723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3A5A729-335A-461F-BEC0-2E1DE2BC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576" y="321582"/>
            <a:ext cx="9898224" cy="1325563"/>
          </a:xfrm>
        </p:spPr>
        <p:txBody>
          <a:bodyPr>
            <a:normAutofit/>
          </a:bodyPr>
          <a:lstStyle/>
          <a:p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עיקרי תכנית העבודה לשנת  2019</a:t>
            </a:r>
            <a:b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תחום קשרי חוץ ויחב"ל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1788F52-CFD4-4F50-A126-06B04F6A1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כנסים בינלאומיים מרכזיים (כנס נשיאי אירופה, מועצה בינלאומית מייעצת, ועוד).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ערב גאלה וטקס חנוכת מרכז המבקרים ע"ש </a:t>
            </a:r>
            <a:r>
              <a:rPr lang="he-IL" sz="2000" dirty="0" err="1">
                <a:latin typeface="Arial" panose="020B0604020202020204" pitchFamily="34" charset="0"/>
                <a:cs typeface="Arial" panose="020B0604020202020204" pitchFamily="34" charset="0"/>
              </a:rPr>
              <a:t>הרפר</a:t>
            </a: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BB9ABF6-C89B-4DAC-A510-AC402A731109}"/>
              </a:ext>
            </a:extLst>
          </p:cNvPr>
          <p:cNvSpPr txBox="1"/>
          <p:nvPr/>
        </p:nvSpPr>
        <p:spPr>
          <a:xfrm>
            <a:off x="8184172" y="6492875"/>
            <a:ext cx="40078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n w="6350">
                  <a:noFill/>
                </a:ln>
                <a:solidFill>
                  <a:srgbClr val="0572BA"/>
                </a:solidFill>
                <a:latin typeface="David" panose="020E0502060401010101" pitchFamily="34" charset="-79"/>
                <a:ea typeface="+mj-ea"/>
                <a:cs typeface="Arial" panose="020B0604020202020204" pitchFamily="34" charset="0"/>
              </a:rPr>
              <a:t>בקרה ת"ע 2018 והצגת ת"ע לשנת 2019</a:t>
            </a:r>
          </a:p>
        </p:txBody>
      </p:sp>
    </p:spTree>
    <p:extLst>
      <p:ext uri="{BB962C8B-B14F-4D97-AF65-F5344CB8AC3E}">
        <p14:creationId xmlns:p14="http://schemas.microsoft.com/office/powerpoint/2010/main" val="544605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3A5A729-335A-461F-BEC0-2E1DE2BC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576" y="321582"/>
            <a:ext cx="9898224" cy="1325563"/>
          </a:xfrm>
        </p:spPr>
        <p:txBody>
          <a:bodyPr>
            <a:normAutofit/>
          </a:bodyPr>
          <a:lstStyle/>
          <a:p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עיקרי תכנית העבודה לשנת 2019</a:t>
            </a:r>
            <a:b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e-I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BB9ABF6-C89B-4DAC-A510-AC402A731109}"/>
              </a:ext>
            </a:extLst>
          </p:cNvPr>
          <p:cNvSpPr txBox="1"/>
          <p:nvPr/>
        </p:nvSpPr>
        <p:spPr>
          <a:xfrm>
            <a:off x="8184172" y="6492875"/>
            <a:ext cx="40078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n w="6350">
                  <a:noFill/>
                </a:ln>
                <a:solidFill>
                  <a:srgbClr val="0572BA"/>
                </a:solidFill>
                <a:latin typeface="David" panose="020E0502060401010101" pitchFamily="34" charset="-79"/>
                <a:ea typeface="+mj-ea"/>
                <a:cs typeface="Arial" panose="020B0604020202020204" pitchFamily="34" charset="0"/>
              </a:rPr>
              <a:t>בקרה ת"ע 2018 והצגת ת"ע לשנת 2019</a:t>
            </a:r>
          </a:p>
        </p:txBody>
      </p:sp>
      <p:sp>
        <p:nvSpPr>
          <p:cNvPr id="7" name="מציין מיקום תוכן 5">
            <a:extLst>
              <a:ext uri="{FF2B5EF4-FFF2-40B4-BE49-F238E27FC236}">
                <a16:creationId xmlns:a16="http://schemas.microsoft.com/office/drawing/2014/main" id="{C369AF53-D09D-4269-9C04-3124B3E5E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62" y="2984724"/>
            <a:ext cx="10515600" cy="801665"/>
          </a:xfrm>
        </p:spPr>
        <p:txBody>
          <a:bodyPr>
            <a:normAutofit/>
          </a:bodyPr>
          <a:lstStyle/>
          <a:p>
            <a:pPr algn="ctr"/>
            <a:r>
              <a:rPr lang="he-IL" sz="4400" b="1" dirty="0">
                <a:latin typeface="Arial" panose="020B0604020202020204" pitchFamily="34" charset="0"/>
                <a:cs typeface="Arial" panose="020B0604020202020204" pitchFamily="34" charset="0"/>
              </a:rPr>
              <a:t>יחידות התרמה</a:t>
            </a:r>
          </a:p>
          <a:p>
            <a:endParaRPr lang="he-I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88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3A5A729-335A-461F-BEC0-2E1DE2BC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576" y="321582"/>
            <a:ext cx="9898224" cy="1325563"/>
          </a:xfrm>
        </p:spPr>
        <p:txBody>
          <a:bodyPr>
            <a:normAutofit/>
          </a:bodyPr>
          <a:lstStyle/>
          <a:p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עיקרי תכנית העבודה לשנת 2019</a:t>
            </a:r>
            <a:b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e-I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BB9ABF6-C89B-4DAC-A510-AC402A731109}"/>
              </a:ext>
            </a:extLst>
          </p:cNvPr>
          <p:cNvSpPr txBox="1"/>
          <p:nvPr/>
        </p:nvSpPr>
        <p:spPr>
          <a:xfrm>
            <a:off x="8184172" y="6492875"/>
            <a:ext cx="40078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n w="6350">
                  <a:noFill/>
                </a:ln>
                <a:solidFill>
                  <a:srgbClr val="0572BA"/>
                </a:solidFill>
                <a:latin typeface="David" panose="020E0502060401010101" pitchFamily="34" charset="-79"/>
                <a:ea typeface="+mj-ea"/>
                <a:cs typeface="Arial" panose="020B0604020202020204" pitchFamily="34" charset="0"/>
              </a:rPr>
              <a:t>בקרה ת"ע 2018 והצגת ת"ע לשנת 2019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369AF53-D09D-4269-9C04-3124B3E5E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62" y="2984724"/>
            <a:ext cx="10515600" cy="801665"/>
          </a:xfrm>
        </p:spPr>
        <p:txBody>
          <a:bodyPr>
            <a:normAutofit/>
          </a:bodyPr>
          <a:lstStyle/>
          <a:p>
            <a:pPr algn="ctr"/>
            <a:r>
              <a:rPr lang="he-IL" sz="4400" b="1" dirty="0">
                <a:latin typeface="Arial" panose="020B0604020202020204" pitchFamily="34" charset="0"/>
                <a:cs typeface="Arial" panose="020B0604020202020204" pitchFamily="34" charset="0"/>
              </a:rPr>
              <a:t>תחום אירואסיה</a:t>
            </a:r>
          </a:p>
          <a:p>
            <a:endParaRPr lang="he-I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703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3A5A729-335A-461F-BEC0-2E1DE2BC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576" y="321582"/>
            <a:ext cx="9898224" cy="1325563"/>
          </a:xfrm>
        </p:spPr>
        <p:txBody>
          <a:bodyPr>
            <a:normAutofit/>
          </a:bodyPr>
          <a:lstStyle/>
          <a:p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עיקרי תכנית העבודה לשנת 2019</a:t>
            </a:r>
            <a:b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תחום </a:t>
            </a:r>
            <a:r>
              <a:rPr lang="he-IL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אירואסיה</a:t>
            </a:r>
            <a:endParaRPr lang="he-I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BB9ABF6-C89B-4DAC-A510-AC402A731109}"/>
              </a:ext>
            </a:extLst>
          </p:cNvPr>
          <p:cNvSpPr txBox="1"/>
          <p:nvPr/>
        </p:nvSpPr>
        <p:spPr>
          <a:xfrm>
            <a:off x="8184172" y="6492875"/>
            <a:ext cx="40078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n w="6350">
                  <a:noFill/>
                </a:ln>
                <a:solidFill>
                  <a:srgbClr val="0572BA"/>
                </a:solidFill>
                <a:latin typeface="David" panose="020E0502060401010101" pitchFamily="34" charset="-79"/>
                <a:ea typeface="+mj-ea"/>
                <a:cs typeface="Arial" panose="020B0604020202020204" pitchFamily="34" charset="0"/>
              </a:rPr>
              <a:t>בקרה ת"ע 2018 והצגת ת"ע לשנת 2019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369AF53-D09D-4269-9C04-3124B3E5E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מיפוי ובניית מאגר תורמים פוטנציאליים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פעילות להסדרה משפטית וסטטוטורית של לשכות קק"ל במדינות </a:t>
            </a:r>
            <a:r>
              <a:rPr lang="he-IL" sz="2000" dirty="0" err="1">
                <a:latin typeface="Arial" panose="020B0604020202020204" pitchFamily="34" charset="0"/>
                <a:cs typeface="Arial" panose="020B0604020202020204" pitchFamily="34" charset="0"/>
              </a:rPr>
              <a:t>אירואסיה</a:t>
            </a: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460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3A5A729-335A-461F-BEC0-2E1DE2BC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576" y="321582"/>
            <a:ext cx="9898224" cy="1325563"/>
          </a:xfrm>
        </p:spPr>
        <p:txBody>
          <a:bodyPr>
            <a:normAutofit/>
          </a:bodyPr>
          <a:lstStyle/>
          <a:p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עיקרי תכנית העבודה לשנת 2019</a:t>
            </a:r>
            <a:b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e-I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BB9ABF6-C89B-4DAC-A510-AC402A731109}"/>
              </a:ext>
            </a:extLst>
          </p:cNvPr>
          <p:cNvSpPr txBox="1"/>
          <p:nvPr/>
        </p:nvSpPr>
        <p:spPr>
          <a:xfrm>
            <a:off x="8184172" y="6492875"/>
            <a:ext cx="40078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n w="6350">
                  <a:noFill/>
                </a:ln>
                <a:solidFill>
                  <a:srgbClr val="0572BA"/>
                </a:solidFill>
                <a:latin typeface="David" panose="020E0502060401010101" pitchFamily="34" charset="-79"/>
                <a:ea typeface="+mj-ea"/>
                <a:cs typeface="Arial" panose="020B0604020202020204" pitchFamily="34" charset="0"/>
              </a:rPr>
              <a:t>בקרה ת"ע 2018 והצגת ת"ע לשנת 2019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369AF53-D09D-4269-9C04-3124B3E5E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62" y="2984724"/>
            <a:ext cx="10515600" cy="801665"/>
          </a:xfrm>
        </p:spPr>
        <p:txBody>
          <a:bodyPr>
            <a:normAutofit/>
          </a:bodyPr>
          <a:lstStyle/>
          <a:p>
            <a:pPr algn="ctr"/>
            <a:r>
              <a:rPr lang="he-IL" sz="4400" b="1" dirty="0">
                <a:latin typeface="Arial" panose="020B0604020202020204" pitchFamily="34" charset="0"/>
                <a:cs typeface="Arial" panose="020B0604020202020204" pitchFamily="34" charset="0"/>
              </a:rPr>
              <a:t>תחום אמל"ט</a:t>
            </a:r>
          </a:p>
          <a:p>
            <a:endParaRPr lang="he-I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090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3A5A729-335A-461F-BEC0-2E1DE2BC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576" y="321582"/>
            <a:ext cx="9898224" cy="1325563"/>
          </a:xfrm>
        </p:spPr>
        <p:txBody>
          <a:bodyPr>
            <a:normAutofit/>
          </a:bodyPr>
          <a:lstStyle/>
          <a:p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עיקרי תכנית העבודה לשנת 2019</a:t>
            </a:r>
            <a:b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אמל"ט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BB9ABF6-C89B-4DAC-A510-AC402A731109}"/>
              </a:ext>
            </a:extLst>
          </p:cNvPr>
          <p:cNvSpPr txBox="1"/>
          <p:nvPr/>
        </p:nvSpPr>
        <p:spPr>
          <a:xfrm>
            <a:off x="8184172" y="6492875"/>
            <a:ext cx="40078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n w="6350">
                  <a:noFill/>
                </a:ln>
                <a:solidFill>
                  <a:srgbClr val="0572BA"/>
                </a:solidFill>
                <a:latin typeface="David" panose="020E0502060401010101" pitchFamily="34" charset="-79"/>
                <a:ea typeface="+mj-ea"/>
                <a:cs typeface="Arial" panose="020B0604020202020204" pitchFamily="34" charset="0"/>
              </a:rPr>
              <a:t>בקרה ת"ע 2018 והצגת ת"ע לשנת 2019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369AF53-D09D-4269-9C04-3124B3E5E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he-I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e-IL" sz="2000" b="1" dirty="0">
                <a:latin typeface="Arial" panose="020B0604020202020204" pitchFamily="34" charset="0"/>
                <a:cs typeface="Arial" panose="020B0604020202020204" pitchFamily="34" charset="0"/>
              </a:rPr>
              <a:t>אוונגליים</a:t>
            </a:r>
          </a:p>
          <a:p>
            <a:r>
              <a:rPr lang="he-IL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חיזוק ופיתוח קשרים בקרב קהילות אוונגליות ובפרט כמרים אוונגליים מובילים.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	קהילת האוונגליים במדינות אמל"ט מונה כ-150 מיליון מאמינים.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e-I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e-IL" sz="2000" b="1" dirty="0">
                <a:latin typeface="Arial" panose="020B0604020202020204" pitchFamily="34" charset="0"/>
                <a:cs typeface="Arial" panose="020B0604020202020204" pitchFamily="34" charset="0"/>
              </a:rPr>
              <a:t>תשתיות חדשות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	חיזוק ופיתוח תשתיות חדשות במדינות תחת מחלקת אמל"ט.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e-IL" sz="2000" b="1" dirty="0">
                <a:latin typeface="Arial" panose="020B0604020202020204" pitchFamily="34" charset="0"/>
                <a:cs typeface="Arial" panose="020B0604020202020204" pitchFamily="34" charset="0"/>
              </a:rPr>
              <a:t>מיצוב קק"ל במדינות אמל"ט</a:t>
            </a:r>
          </a:p>
          <a:p>
            <a:r>
              <a:rPr lang="he-IL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מיצוב קק"ל כארגון מוביל ומשפיע בתחומו בעזרת מדעני ומומחי קק"ל, עיתונאים ואנשי 	מפתח בעלי יכולת השפעה בקהילות ובממשל במדינות אמל"ט.</a:t>
            </a:r>
          </a:p>
        </p:txBody>
      </p:sp>
    </p:spTree>
    <p:extLst>
      <p:ext uri="{BB962C8B-B14F-4D97-AF65-F5344CB8AC3E}">
        <p14:creationId xmlns:p14="http://schemas.microsoft.com/office/powerpoint/2010/main" val="1541851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3A5A729-335A-461F-BEC0-2E1DE2BC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576" y="321582"/>
            <a:ext cx="9898224" cy="1325563"/>
          </a:xfrm>
        </p:spPr>
        <p:txBody>
          <a:bodyPr>
            <a:normAutofit/>
          </a:bodyPr>
          <a:lstStyle/>
          <a:p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עיקרי תכנית העבודה לשנת 2019</a:t>
            </a:r>
            <a:b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e-I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BB9ABF6-C89B-4DAC-A510-AC402A731109}"/>
              </a:ext>
            </a:extLst>
          </p:cNvPr>
          <p:cNvSpPr txBox="1"/>
          <p:nvPr/>
        </p:nvSpPr>
        <p:spPr>
          <a:xfrm>
            <a:off x="8184172" y="6492875"/>
            <a:ext cx="40078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n w="6350">
                  <a:noFill/>
                </a:ln>
                <a:solidFill>
                  <a:srgbClr val="0572BA"/>
                </a:solidFill>
                <a:latin typeface="David" panose="020E0502060401010101" pitchFamily="34" charset="-79"/>
                <a:ea typeface="+mj-ea"/>
                <a:cs typeface="Arial" panose="020B0604020202020204" pitchFamily="34" charset="0"/>
              </a:rPr>
              <a:t>בקרה ת"ע 2018 והצגת ת"ע לשנת 2019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369AF53-D09D-4269-9C04-3124B3E5E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62" y="2984724"/>
            <a:ext cx="10515600" cy="801665"/>
          </a:xfrm>
        </p:spPr>
        <p:txBody>
          <a:bodyPr>
            <a:normAutofit/>
          </a:bodyPr>
          <a:lstStyle/>
          <a:p>
            <a:pPr algn="ctr"/>
            <a:r>
              <a:rPr lang="he-IL" sz="4400" b="1" dirty="0">
                <a:latin typeface="Arial" panose="020B0604020202020204" pitchFamily="34" charset="0"/>
                <a:cs typeface="Arial" panose="020B0604020202020204" pitchFamily="34" charset="0"/>
              </a:rPr>
              <a:t>תחום אירופה</a:t>
            </a:r>
          </a:p>
          <a:p>
            <a:endParaRPr lang="he-I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142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3A5A729-335A-461F-BEC0-2E1DE2BC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576" y="321582"/>
            <a:ext cx="9898224" cy="1325563"/>
          </a:xfrm>
        </p:spPr>
        <p:txBody>
          <a:bodyPr>
            <a:normAutofit/>
          </a:bodyPr>
          <a:lstStyle/>
          <a:p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עיקרי תכנית העבודה לשנת 2019</a:t>
            </a:r>
            <a:b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דסק איטליה, בלגיה וצרפת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BB9ABF6-C89B-4DAC-A510-AC402A731109}"/>
              </a:ext>
            </a:extLst>
          </p:cNvPr>
          <p:cNvSpPr txBox="1"/>
          <p:nvPr/>
        </p:nvSpPr>
        <p:spPr>
          <a:xfrm>
            <a:off x="8184172" y="6492875"/>
            <a:ext cx="40078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n w="6350">
                  <a:noFill/>
                </a:ln>
                <a:solidFill>
                  <a:srgbClr val="0572BA"/>
                </a:solidFill>
                <a:latin typeface="David" panose="020E0502060401010101" pitchFamily="34" charset="-79"/>
                <a:ea typeface="+mj-ea"/>
                <a:cs typeface="Arial" panose="020B0604020202020204" pitchFamily="34" charset="0"/>
              </a:rPr>
              <a:t>בקרה ת"ע 2018 והצגת ת"ע לשנת 2019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369AF53-D09D-4269-9C04-3124B3E5E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מיצוי התחייבויות הלשכות להשלמת התרומות לפרויקטים כפי שהתחייבו.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מינוף המשלחות להגברת התרומות.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הצבת שליח חדש להגברת התרומות בדגש על צוואות ועיזבונות.</a:t>
            </a:r>
          </a:p>
          <a:p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280598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3A5A729-335A-461F-BEC0-2E1DE2BC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576" y="321582"/>
            <a:ext cx="9898224" cy="1325563"/>
          </a:xfrm>
        </p:spPr>
        <p:txBody>
          <a:bodyPr>
            <a:normAutofit/>
          </a:bodyPr>
          <a:lstStyle/>
          <a:p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עיקרי תכנית העבודה לשנת 2019</a:t>
            </a:r>
            <a:b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מדינות דוברות גרמנית וצ'כיה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BB9ABF6-C89B-4DAC-A510-AC402A731109}"/>
              </a:ext>
            </a:extLst>
          </p:cNvPr>
          <p:cNvSpPr txBox="1"/>
          <p:nvPr/>
        </p:nvSpPr>
        <p:spPr>
          <a:xfrm>
            <a:off x="8184172" y="6492875"/>
            <a:ext cx="40078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n w="6350">
                  <a:noFill/>
                </a:ln>
                <a:solidFill>
                  <a:srgbClr val="0572BA"/>
                </a:solidFill>
                <a:latin typeface="David" panose="020E0502060401010101" pitchFamily="34" charset="-79"/>
                <a:ea typeface="+mj-ea"/>
                <a:cs typeface="Arial" panose="020B0604020202020204" pitchFamily="34" charset="0"/>
              </a:rPr>
              <a:t>בקרה ת"ע 2018 והצגת ת"ע לשנת 2019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369AF53-D09D-4269-9C04-3124B3E5E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גיוס מנהל דסק למדינות דוברות גרמנית וצ'כיה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פיתוח ואימוץ תהליכי עבודה משותפים ובניית תוכנית עבודה להגברת התרומות עם כניסתה של שליחה חדשה לשוויץ</a:t>
            </a:r>
          </a:p>
          <a:p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622707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3A5A729-335A-461F-BEC0-2E1DE2BC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576" y="321582"/>
            <a:ext cx="9898224" cy="1325563"/>
          </a:xfrm>
        </p:spPr>
        <p:txBody>
          <a:bodyPr>
            <a:normAutofit/>
          </a:bodyPr>
          <a:lstStyle/>
          <a:p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עיקרי תכנית העבודה לשנת 2019</a:t>
            </a:r>
            <a:b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דסק הולנד והמדינות הנורדיות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BB9ABF6-C89B-4DAC-A510-AC402A731109}"/>
              </a:ext>
            </a:extLst>
          </p:cNvPr>
          <p:cNvSpPr txBox="1"/>
          <p:nvPr/>
        </p:nvSpPr>
        <p:spPr>
          <a:xfrm>
            <a:off x="8184172" y="6492875"/>
            <a:ext cx="40078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n w="6350">
                  <a:noFill/>
                </a:ln>
                <a:solidFill>
                  <a:srgbClr val="0572BA"/>
                </a:solidFill>
                <a:latin typeface="David" panose="020E0502060401010101" pitchFamily="34" charset="-79"/>
                <a:ea typeface="+mj-ea"/>
                <a:cs typeface="Arial" panose="020B0604020202020204" pitchFamily="34" charset="0"/>
              </a:rPr>
              <a:t>בקרה ת"ע 2018 והצגת ת"ע לשנת 2019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369AF53-D09D-4269-9C04-3124B3E5E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חילופי הנהגה בקק"ל הולנד - הזדמנות לשיפור מערך היחסים איתם.</a:t>
            </a:r>
            <a:b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היערכות להצבת שליח קק"ל בהולנד להגברת ההתרמות.</a:t>
            </a:r>
            <a:b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תכלול מאמצי ההתרמה בכל המדינות הנורדיות סביב קק"ל.</a:t>
            </a:r>
          </a:p>
        </p:txBody>
      </p:sp>
    </p:spTree>
    <p:extLst>
      <p:ext uri="{BB962C8B-B14F-4D97-AF65-F5344CB8AC3E}">
        <p14:creationId xmlns:p14="http://schemas.microsoft.com/office/powerpoint/2010/main" val="3152594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7791966" y="4595506"/>
            <a:ext cx="1792478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1600" dirty="0">
                <a:solidFill>
                  <a:srgbClr val="0572BA"/>
                </a:solidFill>
              </a:rPr>
              <a:t>ייצור </a:t>
            </a:r>
          </a:p>
          <a:p>
            <a:pPr algn="ctr"/>
            <a:r>
              <a:rPr lang="he-IL" sz="1600" dirty="0">
                <a:solidFill>
                  <a:srgbClr val="0572BA"/>
                </a:solidFill>
              </a:rPr>
              <a:t>פרויקטים להתרמה </a:t>
            </a:r>
          </a:p>
          <a:p>
            <a:pPr algn="ctr"/>
            <a:r>
              <a:rPr lang="he-IL" sz="1600" dirty="0">
                <a:solidFill>
                  <a:srgbClr val="0572BA"/>
                </a:solidFill>
              </a:rPr>
              <a:t>והכנתם לשיווק</a:t>
            </a:r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24EF9397-6DF1-41D9-9311-B96726A096DD}"/>
              </a:ext>
            </a:extLst>
          </p:cNvPr>
          <p:cNvGrpSpPr/>
          <p:nvPr/>
        </p:nvGrpSpPr>
        <p:grpSpPr>
          <a:xfrm>
            <a:off x="3106002" y="1051000"/>
            <a:ext cx="6135959" cy="4414648"/>
            <a:chOff x="1610597" y="1051000"/>
            <a:chExt cx="6135959" cy="4414648"/>
          </a:xfrm>
        </p:grpSpPr>
        <p:sp>
          <p:nvSpPr>
            <p:cNvPr id="49" name="Left Arrow 48"/>
            <p:cNvSpPr/>
            <p:nvPr/>
          </p:nvSpPr>
          <p:spPr>
            <a:xfrm>
              <a:off x="5523886" y="4763909"/>
              <a:ext cx="776306" cy="599146"/>
            </a:xfrm>
            <a:prstGeom prst="left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0572BA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984044" y="4634651"/>
              <a:ext cx="1519968" cy="83099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he-IL" sz="1600" dirty="0">
                  <a:solidFill>
                    <a:srgbClr val="0572BA"/>
                  </a:solidFill>
                </a:rPr>
                <a:t>גיוס תרומות</a:t>
              </a:r>
            </a:p>
            <a:p>
              <a:pPr algn="ctr"/>
              <a:r>
                <a:rPr lang="he-IL" sz="1600" dirty="0">
                  <a:solidFill>
                    <a:srgbClr val="0572BA"/>
                  </a:solidFill>
                </a:rPr>
                <a:t>בכל האיזורים </a:t>
              </a:r>
            </a:p>
            <a:p>
              <a:pPr algn="ctr"/>
              <a:r>
                <a:rPr lang="he-IL" sz="1600" dirty="0">
                  <a:solidFill>
                    <a:srgbClr val="0572BA"/>
                  </a:solidFill>
                </a:rPr>
                <a:t>ומכל קהלי היעד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10597" y="4752981"/>
              <a:ext cx="1426994" cy="584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ctr"/>
              <a:r>
                <a:rPr lang="he-IL" sz="1600" dirty="0">
                  <a:solidFill>
                    <a:srgbClr val="0572BA"/>
                  </a:solidFill>
                </a:rPr>
                <a:t>הוקרה </a:t>
              </a:r>
            </a:p>
            <a:p>
              <a:pPr algn="ctr"/>
              <a:r>
                <a:rPr lang="he-IL" sz="1600" dirty="0">
                  <a:solidFill>
                    <a:srgbClr val="0572BA"/>
                  </a:solidFill>
                </a:rPr>
                <a:t>ושימור תורמים</a:t>
              </a:r>
            </a:p>
          </p:txBody>
        </p:sp>
        <p:sp>
          <p:nvSpPr>
            <p:cNvPr id="33" name="Left Arrow 32"/>
            <p:cNvSpPr/>
            <p:nvPr/>
          </p:nvSpPr>
          <p:spPr>
            <a:xfrm>
              <a:off x="3096342" y="4774070"/>
              <a:ext cx="827586" cy="599146"/>
            </a:xfrm>
            <a:prstGeom prst="left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rgbClr val="0572BA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308018" y="110345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קבוצה 38">
              <a:extLst>
                <a:ext uri="{FF2B5EF4-FFF2-40B4-BE49-F238E27FC236}">
                  <a16:creationId xmlns:a16="http://schemas.microsoft.com/office/drawing/2014/main" id="{BE20E76E-BD59-4C50-8E5D-5487212FE041}"/>
                </a:ext>
              </a:extLst>
            </p:cNvPr>
            <p:cNvGrpSpPr/>
            <p:nvPr/>
          </p:nvGrpSpPr>
          <p:grpSpPr>
            <a:xfrm>
              <a:off x="1648268" y="1051000"/>
              <a:ext cx="6098288" cy="3135462"/>
              <a:chOff x="1648268" y="1051000"/>
              <a:chExt cx="6098288" cy="3135462"/>
            </a:xfrm>
          </p:grpSpPr>
          <p:sp>
            <p:nvSpPr>
              <p:cNvPr id="38" name="מלבן 38">
                <a:extLst>
                  <a:ext uri="{FF2B5EF4-FFF2-40B4-BE49-F238E27FC236}">
                    <a16:creationId xmlns:a16="http://schemas.microsoft.com/office/drawing/2014/main" id="{F4D60043-A300-4093-A7A7-F21B31930909}"/>
                  </a:ext>
                </a:extLst>
              </p:cNvPr>
              <p:cNvSpPr/>
              <p:nvPr/>
            </p:nvSpPr>
            <p:spPr>
              <a:xfrm>
                <a:off x="3322400" y="1051000"/>
                <a:ext cx="2874186" cy="92393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5F0C6D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he-IL" sz="1600" dirty="0">
                  <a:solidFill>
                    <a:srgbClr val="0572BA"/>
                  </a:solidFill>
                </a:endParaRPr>
              </a:p>
            </p:txBody>
          </p:sp>
          <p:grpSp>
            <p:nvGrpSpPr>
              <p:cNvPr id="36" name="קבוצה 35">
                <a:extLst>
                  <a:ext uri="{FF2B5EF4-FFF2-40B4-BE49-F238E27FC236}">
                    <a16:creationId xmlns:a16="http://schemas.microsoft.com/office/drawing/2014/main" id="{557B5C70-8966-4C28-A51C-356101C478BA}"/>
                  </a:ext>
                </a:extLst>
              </p:cNvPr>
              <p:cNvGrpSpPr/>
              <p:nvPr/>
            </p:nvGrpSpPr>
            <p:grpSpPr>
              <a:xfrm>
                <a:off x="1648268" y="1269650"/>
                <a:ext cx="6098288" cy="2916812"/>
                <a:chOff x="1475665" y="717443"/>
                <a:chExt cx="6098288" cy="2916812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3143684" y="717443"/>
                  <a:ext cx="2892138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r>
                    <a:rPr lang="he-IL" dirty="0">
                      <a:solidFill>
                        <a:srgbClr val="0572BA"/>
                      </a:solidFill>
                    </a:rPr>
                    <a:t>מנהל החטיבה לגיוס משאבים</a:t>
                  </a:r>
                </a:p>
              </p:txBody>
            </p:sp>
            <p:grpSp>
              <p:nvGrpSpPr>
                <p:cNvPr id="10" name="קבוצה 9">
                  <a:extLst>
                    <a:ext uri="{FF2B5EF4-FFF2-40B4-BE49-F238E27FC236}">
                      <a16:creationId xmlns:a16="http://schemas.microsoft.com/office/drawing/2014/main" id="{7C40CA02-41F9-4C56-A1C5-E8371CE45EC7}"/>
                    </a:ext>
                  </a:extLst>
                </p:cNvPr>
                <p:cNvGrpSpPr/>
                <p:nvPr/>
              </p:nvGrpSpPr>
              <p:grpSpPr>
                <a:xfrm>
                  <a:off x="5891091" y="1976950"/>
                  <a:ext cx="1682862" cy="1657305"/>
                  <a:chOff x="6032508" y="2872830"/>
                  <a:chExt cx="1682862" cy="1657305"/>
                </a:xfrm>
              </p:grpSpPr>
              <p:sp>
                <p:nvSpPr>
                  <p:cNvPr id="7" name="מלבן 38">
                    <a:extLst>
                      <a:ext uri="{FF2B5EF4-FFF2-40B4-BE49-F238E27FC236}">
                        <a16:creationId xmlns:a16="http://schemas.microsoft.com/office/drawing/2014/main" id="{F4D60043-A300-4093-A7A7-F21B31930909}"/>
                      </a:ext>
                    </a:extLst>
                  </p:cNvPr>
                  <p:cNvSpPr/>
                  <p:nvPr/>
                </p:nvSpPr>
                <p:spPr>
                  <a:xfrm>
                    <a:off x="6032508" y="2872830"/>
                    <a:ext cx="1682862" cy="1657305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2">
                        <a:lumMod val="75000"/>
                      </a:schemeClr>
                    </a:solidFill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endParaRPr lang="he-IL" sz="1600" dirty="0">
                      <a:solidFill>
                        <a:srgbClr val="0572BA"/>
                      </a:solidFill>
                    </a:endParaRP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6481843" y="3384262"/>
                    <a:ext cx="851515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pPr algn="ctr"/>
                    <a:r>
                      <a:rPr lang="he-IL" dirty="0">
                        <a:solidFill>
                          <a:srgbClr val="0572BA"/>
                        </a:solidFill>
                      </a:rPr>
                      <a:t>אגף</a:t>
                    </a:r>
                  </a:p>
                  <a:p>
                    <a:pPr algn="ctr"/>
                    <a:r>
                      <a:rPr lang="he-IL" dirty="0">
                        <a:solidFill>
                          <a:srgbClr val="0572BA"/>
                        </a:solidFill>
                      </a:rPr>
                      <a:t>השיווק</a:t>
                    </a:r>
                  </a:p>
                </p:txBody>
              </p:sp>
            </p:grpSp>
            <p:sp>
              <p:nvSpPr>
                <p:cNvPr id="24" name="TextBox 23"/>
                <p:cNvSpPr txBox="1"/>
                <p:nvPr/>
              </p:nvSpPr>
              <p:spPr>
                <a:xfrm>
                  <a:off x="3795024" y="2620936"/>
                  <a:ext cx="1649811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r>
                    <a:rPr lang="he-IL" dirty="0">
                      <a:solidFill>
                        <a:srgbClr val="0572BA"/>
                      </a:solidFill>
                    </a:rPr>
                    <a:t>יחידות ההתרמה</a:t>
                  </a:r>
                </a:p>
              </p:txBody>
            </p:sp>
            <p:grpSp>
              <p:nvGrpSpPr>
                <p:cNvPr id="13" name="קבוצה 12">
                  <a:extLst>
                    <a:ext uri="{FF2B5EF4-FFF2-40B4-BE49-F238E27FC236}">
                      <a16:creationId xmlns:a16="http://schemas.microsoft.com/office/drawing/2014/main" id="{F2CA0DBD-2394-4968-96E0-DA7E324273ED}"/>
                    </a:ext>
                  </a:extLst>
                </p:cNvPr>
                <p:cNvGrpSpPr/>
                <p:nvPr/>
              </p:nvGrpSpPr>
              <p:grpSpPr>
                <a:xfrm>
                  <a:off x="1475665" y="2002285"/>
                  <a:ext cx="1754944" cy="1631970"/>
                  <a:chOff x="1433827" y="3040366"/>
                  <a:chExt cx="1652565" cy="1631970"/>
                </a:xfrm>
              </p:grpSpPr>
              <p:sp>
                <p:nvSpPr>
                  <p:cNvPr id="8" name="מלבן 39">
                    <a:extLst>
                      <a:ext uri="{FF2B5EF4-FFF2-40B4-BE49-F238E27FC236}">
                        <a16:creationId xmlns:a16="http://schemas.microsoft.com/office/drawing/2014/main" id="{516D9DE0-A4BC-4DB1-86BC-38A997BF2EAA}"/>
                      </a:ext>
                    </a:extLst>
                  </p:cNvPr>
                  <p:cNvSpPr/>
                  <p:nvPr/>
                </p:nvSpPr>
                <p:spPr>
                  <a:xfrm>
                    <a:off x="1433827" y="3040366"/>
                    <a:ext cx="1652565" cy="163197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2">
                        <a:lumMod val="75000"/>
                      </a:schemeClr>
                    </a:solidFill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endParaRPr lang="en-US" sz="1600" dirty="0">
                      <a:solidFill>
                        <a:srgbClr val="0572BA"/>
                      </a:solidFill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1582952" y="3520517"/>
                    <a:ext cx="1354313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pPr algn="ctr"/>
                    <a:r>
                      <a:rPr lang="he-IL" dirty="0">
                        <a:solidFill>
                          <a:srgbClr val="0572BA"/>
                        </a:solidFill>
                      </a:rPr>
                      <a:t>אגף</a:t>
                    </a:r>
                  </a:p>
                  <a:p>
                    <a:pPr algn="ctr"/>
                    <a:r>
                      <a:rPr lang="he-IL" dirty="0">
                        <a:solidFill>
                          <a:srgbClr val="0572BA"/>
                        </a:solidFill>
                      </a:rPr>
                      <a:t>קשרי תורמים</a:t>
                    </a:r>
                  </a:p>
                </p:txBody>
              </p:sp>
            </p:grpSp>
            <p:cxnSp>
              <p:nvCxnSpPr>
                <p:cNvPr id="20" name="Straight Connector 19"/>
                <p:cNvCxnSpPr>
                  <a:cxnSpLocks/>
                </p:cNvCxnSpPr>
                <p:nvPr/>
              </p:nvCxnSpPr>
              <p:spPr>
                <a:xfrm>
                  <a:off x="2315674" y="1772816"/>
                  <a:ext cx="460851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6924186" y="1772816"/>
                  <a:ext cx="0" cy="2160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>
                  <a:cxnSpLocks/>
                </p:cNvCxnSpPr>
                <p:nvPr/>
              </p:nvCxnSpPr>
              <p:spPr>
                <a:xfrm>
                  <a:off x="2315674" y="1772816"/>
                  <a:ext cx="0" cy="2160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8" name="Straight Connector 17"/>
          <p:cNvCxnSpPr/>
          <p:nvPr/>
        </p:nvCxnSpPr>
        <p:spPr>
          <a:xfrm>
            <a:off x="6312024" y="1974933"/>
            <a:ext cx="0" cy="554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מלבן 39">
            <a:extLst>
              <a:ext uri="{FF2B5EF4-FFF2-40B4-BE49-F238E27FC236}">
                <a16:creationId xmlns:a16="http://schemas.microsoft.com/office/drawing/2014/main" id="{516D9DE0-A4BC-4DB1-86BC-38A997BF2EAA}"/>
              </a:ext>
            </a:extLst>
          </p:cNvPr>
          <p:cNvSpPr/>
          <p:nvPr/>
        </p:nvSpPr>
        <p:spPr>
          <a:xfrm>
            <a:off x="5463031" y="2552380"/>
            <a:ext cx="1754944" cy="16319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572BA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41808" y="3102268"/>
            <a:ext cx="99738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dirty="0">
                <a:solidFill>
                  <a:srgbClr val="0572BA"/>
                </a:solidFill>
              </a:rPr>
              <a:t>יחידות</a:t>
            </a:r>
          </a:p>
          <a:p>
            <a:pPr algn="ctr"/>
            <a:r>
              <a:rPr lang="he-IL" dirty="0">
                <a:solidFill>
                  <a:srgbClr val="0572BA"/>
                </a:solidFill>
              </a:rPr>
              <a:t>ההתרמה</a:t>
            </a:r>
          </a:p>
        </p:txBody>
      </p:sp>
    </p:spTree>
    <p:extLst>
      <p:ext uri="{BB962C8B-B14F-4D97-AF65-F5344CB8AC3E}">
        <p14:creationId xmlns:p14="http://schemas.microsoft.com/office/powerpoint/2010/main" val="1818206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3A5A729-335A-461F-BEC0-2E1DE2BC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576" y="321582"/>
            <a:ext cx="9898224" cy="1325563"/>
          </a:xfrm>
        </p:spPr>
        <p:txBody>
          <a:bodyPr>
            <a:normAutofit/>
          </a:bodyPr>
          <a:lstStyle/>
          <a:p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עיקרי תכנית העבודה לשנת 2019</a:t>
            </a:r>
            <a:b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דסק ישראל 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BB9ABF6-C89B-4DAC-A510-AC402A731109}"/>
              </a:ext>
            </a:extLst>
          </p:cNvPr>
          <p:cNvSpPr txBox="1"/>
          <p:nvPr/>
        </p:nvSpPr>
        <p:spPr>
          <a:xfrm>
            <a:off x="8184172" y="6492875"/>
            <a:ext cx="40078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n w="6350">
                  <a:noFill/>
                </a:ln>
                <a:solidFill>
                  <a:srgbClr val="0572BA"/>
                </a:solidFill>
                <a:latin typeface="David" panose="020E0502060401010101" pitchFamily="34" charset="-79"/>
                <a:ea typeface="+mj-ea"/>
                <a:cs typeface="Arial" panose="020B0604020202020204" pitchFamily="34" charset="0"/>
              </a:rPr>
              <a:t>בקרה ת"ע 2018 והצגת ת"ע לשנת 2019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369AF53-D09D-4269-9C04-3124B3E5E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השקת פלטפורמות התרמה דיגיטליות חדשות</a:t>
            </a:r>
            <a:b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פנייה לקהלי יעד חדשים לרבות מגזר התאגידים בישראל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471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3A5A729-335A-461F-BEC0-2E1DE2BC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576" y="321582"/>
            <a:ext cx="9898224" cy="1325563"/>
          </a:xfrm>
        </p:spPr>
        <p:txBody>
          <a:bodyPr>
            <a:normAutofit/>
          </a:bodyPr>
          <a:lstStyle/>
          <a:p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עיקרי תכנית העבודה לשנת 2019</a:t>
            </a:r>
            <a:b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e-I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BB9ABF6-C89B-4DAC-A510-AC402A731109}"/>
              </a:ext>
            </a:extLst>
          </p:cNvPr>
          <p:cNvSpPr txBox="1"/>
          <p:nvPr/>
        </p:nvSpPr>
        <p:spPr>
          <a:xfrm>
            <a:off x="8184172" y="6492875"/>
            <a:ext cx="40078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n w="6350">
                  <a:noFill/>
                </a:ln>
                <a:solidFill>
                  <a:srgbClr val="0572BA"/>
                </a:solidFill>
                <a:latin typeface="David" panose="020E0502060401010101" pitchFamily="34" charset="-79"/>
                <a:ea typeface="+mj-ea"/>
                <a:cs typeface="Arial" panose="020B0604020202020204" pitchFamily="34" charset="0"/>
              </a:rPr>
              <a:t>בקרה ת"ע 2018 והצגת ת"ע לשנת 2019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369AF53-D09D-4269-9C04-3124B3E5E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62" y="2984724"/>
            <a:ext cx="10515600" cy="801665"/>
          </a:xfrm>
        </p:spPr>
        <p:txBody>
          <a:bodyPr>
            <a:normAutofit/>
          </a:bodyPr>
          <a:lstStyle/>
          <a:p>
            <a:pPr algn="ctr"/>
            <a:r>
              <a:rPr lang="he-IL" sz="4400" b="1" dirty="0">
                <a:latin typeface="Arial" panose="020B0604020202020204" pitchFamily="34" charset="0"/>
                <a:cs typeface="Arial" panose="020B0604020202020204" pitchFamily="34" charset="0"/>
              </a:rPr>
              <a:t>תחום מדינות דוברות אנגלית</a:t>
            </a:r>
          </a:p>
          <a:p>
            <a:endParaRPr lang="he-I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62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3A5A729-335A-461F-BEC0-2E1DE2BC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576" y="321582"/>
            <a:ext cx="9898224" cy="1325563"/>
          </a:xfrm>
        </p:spPr>
        <p:txBody>
          <a:bodyPr>
            <a:normAutofit/>
          </a:bodyPr>
          <a:lstStyle/>
          <a:p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עיקרי תכנית העבודה לשנת 2019</a:t>
            </a:r>
            <a:b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דסק ארה"ב 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BB9ABF6-C89B-4DAC-A510-AC402A731109}"/>
              </a:ext>
            </a:extLst>
          </p:cNvPr>
          <p:cNvSpPr txBox="1"/>
          <p:nvPr/>
        </p:nvSpPr>
        <p:spPr>
          <a:xfrm>
            <a:off x="8184172" y="6492875"/>
            <a:ext cx="40078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n w="6350">
                  <a:noFill/>
                </a:ln>
                <a:solidFill>
                  <a:srgbClr val="0572BA"/>
                </a:solidFill>
                <a:latin typeface="David" panose="020E0502060401010101" pitchFamily="34" charset="-79"/>
                <a:ea typeface="+mj-ea"/>
                <a:cs typeface="Arial" panose="020B0604020202020204" pitchFamily="34" charset="0"/>
              </a:rPr>
              <a:t>בקרה ת"ע 2018 והצגת ת"ע לשנת 2019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369AF53-D09D-4269-9C04-3124B3E5E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איתור פרויקטים משותפים להתרמה.</a:t>
            </a:r>
            <a:b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המשך חיזוק שיתוף הפעולה עם הלשכות המקומיות.</a:t>
            </a:r>
          </a:p>
        </p:txBody>
      </p:sp>
    </p:spTree>
    <p:extLst>
      <p:ext uri="{BB962C8B-B14F-4D97-AF65-F5344CB8AC3E}">
        <p14:creationId xmlns:p14="http://schemas.microsoft.com/office/powerpoint/2010/main" val="3218494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3A5A729-335A-461F-BEC0-2E1DE2BC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576" y="321582"/>
            <a:ext cx="9898224" cy="1325563"/>
          </a:xfrm>
        </p:spPr>
        <p:txBody>
          <a:bodyPr>
            <a:normAutofit/>
          </a:bodyPr>
          <a:lstStyle/>
          <a:p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עיקרי תכנית העבודה לשנת 2019</a:t>
            </a:r>
            <a:b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דסק אנגליה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BB9ABF6-C89B-4DAC-A510-AC402A731109}"/>
              </a:ext>
            </a:extLst>
          </p:cNvPr>
          <p:cNvSpPr txBox="1"/>
          <p:nvPr/>
        </p:nvSpPr>
        <p:spPr>
          <a:xfrm>
            <a:off x="8184172" y="6492875"/>
            <a:ext cx="40078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n w="6350">
                  <a:noFill/>
                </a:ln>
                <a:solidFill>
                  <a:srgbClr val="0572BA"/>
                </a:solidFill>
                <a:latin typeface="David" panose="020E0502060401010101" pitchFamily="34" charset="-79"/>
                <a:ea typeface="+mj-ea"/>
                <a:cs typeface="Arial" panose="020B0604020202020204" pitchFamily="34" charset="0"/>
              </a:rPr>
              <a:t>בקרה ת"ע 2018 והצגת ת"ע לשנת 2019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369AF53-D09D-4269-9C04-3124B3E5E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איתור פרויקטים משותפים להתרמה.</a:t>
            </a:r>
            <a:b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הגברת שיתופי הפעולה בחינוך.</a:t>
            </a:r>
          </a:p>
        </p:txBody>
      </p:sp>
    </p:spTree>
    <p:extLst>
      <p:ext uri="{BB962C8B-B14F-4D97-AF65-F5344CB8AC3E}">
        <p14:creationId xmlns:p14="http://schemas.microsoft.com/office/powerpoint/2010/main" val="2429065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3A5A729-335A-461F-BEC0-2E1DE2BC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576" y="321582"/>
            <a:ext cx="9898224" cy="1325563"/>
          </a:xfrm>
        </p:spPr>
        <p:txBody>
          <a:bodyPr>
            <a:normAutofit/>
          </a:bodyPr>
          <a:lstStyle/>
          <a:p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עיקרי תכנית העבודה לשנת 2019</a:t>
            </a:r>
            <a:b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דסק אוסטרליה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BB9ABF6-C89B-4DAC-A510-AC402A731109}"/>
              </a:ext>
            </a:extLst>
          </p:cNvPr>
          <p:cNvSpPr txBox="1"/>
          <p:nvPr/>
        </p:nvSpPr>
        <p:spPr>
          <a:xfrm>
            <a:off x="8184172" y="6492875"/>
            <a:ext cx="40078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n w="6350">
                  <a:noFill/>
                </a:ln>
                <a:solidFill>
                  <a:srgbClr val="0572BA"/>
                </a:solidFill>
                <a:latin typeface="David" panose="020E0502060401010101" pitchFamily="34" charset="-79"/>
                <a:ea typeface="+mj-ea"/>
                <a:cs typeface="Arial" panose="020B0604020202020204" pitchFamily="34" charset="0"/>
              </a:rPr>
              <a:t>בקרה ת"ע 2018 והצגת ת"ע לשנת 2019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369AF53-D09D-4269-9C04-3124B3E5E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משלחת מנהיגות צעירה אוסטרליה .</a:t>
            </a:r>
            <a:b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מימוש עזבון </a:t>
            </a:r>
            <a:r>
              <a:rPr lang="he-IL" sz="2000" dirty="0" err="1">
                <a:latin typeface="Arial" panose="020B0604020202020204" pitchFamily="34" charset="0"/>
                <a:cs typeface="Arial" panose="020B0604020202020204" pitchFamily="34" charset="0"/>
              </a:rPr>
              <a:t>טאטר</a:t>
            </a: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 גרוס בשיתוף קרן היסוד.</a:t>
            </a:r>
          </a:p>
        </p:txBody>
      </p:sp>
    </p:spTree>
    <p:extLst>
      <p:ext uri="{BB962C8B-B14F-4D97-AF65-F5344CB8AC3E}">
        <p14:creationId xmlns:p14="http://schemas.microsoft.com/office/powerpoint/2010/main" val="2383278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3A5A729-335A-461F-BEC0-2E1DE2BC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576" y="321582"/>
            <a:ext cx="9898224" cy="1325563"/>
          </a:xfrm>
        </p:spPr>
        <p:txBody>
          <a:bodyPr>
            <a:normAutofit/>
          </a:bodyPr>
          <a:lstStyle/>
          <a:p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עיקרי תכנית העבודה לשנת 2019</a:t>
            </a:r>
            <a:b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דסק קנדה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BB9ABF6-C89B-4DAC-A510-AC402A731109}"/>
              </a:ext>
            </a:extLst>
          </p:cNvPr>
          <p:cNvSpPr txBox="1"/>
          <p:nvPr/>
        </p:nvSpPr>
        <p:spPr>
          <a:xfrm>
            <a:off x="8184172" y="6492875"/>
            <a:ext cx="40078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n w="6350">
                  <a:noFill/>
                </a:ln>
                <a:solidFill>
                  <a:srgbClr val="0572BA"/>
                </a:solidFill>
                <a:latin typeface="David" panose="020E0502060401010101" pitchFamily="34" charset="-79"/>
                <a:ea typeface="+mj-ea"/>
                <a:cs typeface="Arial" panose="020B0604020202020204" pitchFamily="34" charset="0"/>
              </a:rPr>
              <a:t>בקרה ת"ע 2018 והצגת ת"ע לשנת 2019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369AF53-D09D-4269-9C04-3124B3E5E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אירוע השקת מרכז המבקרים ע"ש </a:t>
            </a:r>
            <a:r>
              <a:rPr lang="he-IL" sz="2000" dirty="0" err="1">
                <a:latin typeface="Arial" panose="020B0604020202020204" pitchFamily="34" charset="0"/>
                <a:cs typeface="Arial" panose="020B0604020202020204" pitchFamily="34" charset="0"/>
              </a:rPr>
              <a:t>הרפר</a:t>
            </a: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 באגמון.</a:t>
            </a:r>
            <a:b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הסדרת התחייבויות העבר של קק"ל ופתיחת דף חדש בהתרמות בקנדה.</a:t>
            </a:r>
          </a:p>
        </p:txBody>
      </p:sp>
    </p:spTree>
    <p:extLst>
      <p:ext uri="{BB962C8B-B14F-4D97-AF65-F5344CB8AC3E}">
        <p14:creationId xmlns:p14="http://schemas.microsoft.com/office/powerpoint/2010/main" val="2469466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3A5A729-335A-461F-BEC0-2E1DE2BC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576" y="321582"/>
            <a:ext cx="9898224" cy="1325563"/>
          </a:xfrm>
        </p:spPr>
        <p:txBody>
          <a:bodyPr>
            <a:normAutofit/>
          </a:bodyPr>
          <a:lstStyle/>
          <a:p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עיקרי תכנית העבודה לשנת 2019</a:t>
            </a:r>
            <a:b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דסק "ידידי ישראל" (דסק נוצרים) 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BB9ABF6-C89B-4DAC-A510-AC402A731109}"/>
              </a:ext>
            </a:extLst>
          </p:cNvPr>
          <p:cNvSpPr txBox="1"/>
          <p:nvPr/>
        </p:nvSpPr>
        <p:spPr>
          <a:xfrm>
            <a:off x="8184172" y="6492875"/>
            <a:ext cx="40078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n w="6350">
                  <a:noFill/>
                </a:ln>
                <a:solidFill>
                  <a:srgbClr val="0572BA"/>
                </a:solidFill>
                <a:latin typeface="David" panose="020E0502060401010101" pitchFamily="34" charset="-79"/>
                <a:ea typeface="+mj-ea"/>
                <a:cs typeface="Arial" panose="020B0604020202020204" pitchFamily="34" charset="0"/>
              </a:rPr>
              <a:t>בקרה ת"ע 2018 והצגת ת"ע לשנת 2019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369AF53-D09D-4269-9C04-3124B3E5E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מיפוי קהילות ידידי ישראל בכל רחבי העולם.</a:t>
            </a:r>
            <a:b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בניית מתודולוגיה וגיבוש אסטרטגיה שיווקית לחיזוק הקשר עם קהילות ידידי ישראל בעולם.</a:t>
            </a:r>
          </a:p>
        </p:txBody>
      </p:sp>
    </p:spTree>
    <p:extLst>
      <p:ext uri="{BB962C8B-B14F-4D97-AF65-F5344CB8AC3E}">
        <p14:creationId xmlns:p14="http://schemas.microsoft.com/office/powerpoint/2010/main" val="365811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38">
            <a:extLst>
              <a:ext uri="{FF2B5EF4-FFF2-40B4-BE49-F238E27FC236}">
                <a16:creationId xmlns:a16="http://schemas.microsoft.com/office/drawing/2014/main" id="{F4D60043-A300-4093-A7A7-F21B31930909}"/>
              </a:ext>
            </a:extLst>
          </p:cNvPr>
          <p:cNvSpPr/>
          <p:nvPr/>
        </p:nvSpPr>
        <p:spPr>
          <a:xfrm>
            <a:off x="2693108" y="1771674"/>
            <a:ext cx="1469608" cy="10092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5F0C6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endParaRPr lang="he-IL" sz="1600" dirty="0">
              <a:solidFill>
                <a:srgbClr val="0572BA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" name="מלבן 39">
            <a:extLst>
              <a:ext uri="{FF2B5EF4-FFF2-40B4-BE49-F238E27FC236}">
                <a16:creationId xmlns:a16="http://schemas.microsoft.com/office/drawing/2014/main" id="{516D9DE0-A4BC-4DB1-86BC-38A997BF2EAA}"/>
              </a:ext>
            </a:extLst>
          </p:cNvPr>
          <p:cNvSpPr/>
          <p:nvPr/>
        </p:nvSpPr>
        <p:spPr>
          <a:xfrm>
            <a:off x="5989178" y="1767028"/>
            <a:ext cx="1517082" cy="1005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5F0C6D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572BA"/>
              </a:solidFill>
              <a:latin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94419" y="2992268"/>
            <a:ext cx="1959407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1450" indent="-171450" algn="r" rtl="1">
              <a:buFont typeface="Wingdings" panose="05000000000000000000" pitchFamily="2" charset="2"/>
              <a:buChar char="v"/>
              <a:defRPr/>
            </a:pPr>
            <a:r>
              <a:rPr lang="he-IL" sz="1200" dirty="0">
                <a:solidFill>
                  <a:srgbClr val="0572BA"/>
                </a:solidFill>
                <a:latin typeface="Calibri"/>
                <a:cs typeface="Arial" panose="020B0604020202020204" pitchFamily="34" charset="0"/>
              </a:rPr>
              <a:t>מח' בקרת פרויקטים מותרמים</a:t>
            </a:r>
          </a:p>
          <a:p>
            <a:pPr marL="171450" indent="-171450" algn="r" rtl="1">
              <a:buFont typeface="Wingdings" panose="05000000000000000000" pitchFamily="2" charset="2"/>
              <a:buChar char="v"/>
              <a:defRPr/>
            </a:pPr>
            <a:r>
              <a:rPr lang="he-IL" sz="1200" dirty="0">
                <a:solidFill>
                  <a:srgbClr val="0572BA"/>
                </a:solidFill>
                <a:latin typeface="Calibri"/>
                <a:cs typeface="Arial" panose="020B0604020202020204" pitchFamily="34" charset="0"/>
              </a:rPr>
              <a:t>מח' אירוח תורמים ומשלחות</a:t>
            </a:r>
          </a:p>
          <a:p>
            <a:pPr marL="171450" indent="-171450" algn="r" rtl="1">
              <a:buFont typeface="Wingdings" panose="05000000000000000000" pitchFamily="2" charset="2"/>
              <a:buChar char="v"/>
              <a:defRPr/>
            </a:pPr>
            <a:r>
              <a:rPr lang="he-IL" sz="1200" dirty="0">
                <a:solidFill>
                  <a:srgbClr val="0572BA"/>
                </a:solidFill>
                <a:latin typeface="Calibri"/>
                <a:cs typeface="Arial" panose="020B0604020202020204" pitchFamily="34" charset="0"/>
              </a:rPr>
              <a:t>מח' שילוט והוקרה</a:t>
            </a:r>
          </a:p>
          <a:p>
            <a:pPr marL="171450" indent="-171450" algn="r" rtl="1">
              <a:buFont typeface="Wingdings" panose="05000000000000000000" pitchFamily="2" charset="2"/>
              <a:buChar char="v"/>
            </a:pPr>
            <a:r>
              <a:rPr lang="he-IL" sz="1200" dirty="0">
                <a:solidFill>
                  <a:srgbClr val="0572BA"/>
                </a:solidFill>
                <a:latin typeface="Calibri"/>
                <a:cs typeface="Arial" panose="020B0604020202020204" pitchFamily="34" charset="0"/>
              </a:rPr>
              <a:t>מח' טע-עץ</a:t>
            </a:r>
          </a:p>
          <a:p>
            <a:pPr marL="171450" indent="-171450" algn="r" rtl="1">
              <a:buFont typeface="Wingdings" panose="05000000000000000000" pitchFamily="2" charset="2"/>
              <a:buChar char="v"/>
              <a:defRPr/>
            </a:pPr>
            <a:r>
              <a:rPr lang="he-IL" sz="1200" dirty="0">
                <a:solidFill>
                  <a:srgbClr val="0572BA"/>
                </a:solidFill>
                <a:latin typeface="Calibri"/>
                <a:cs typeface="Arial" panose="020B0604020202020204" pitchFamily="34" charset="0"/>
              </a:rPr>
              <a:t>מח' טקסי תורמים וספרי כבוד</a:t>
            </a:r>
          </a:p>
          <a:p>
            <a:pPr algn="r" rtl="1">
              <a:defRPr/>
            </a:pPr>
            <a:endParaRPr lang="he-IL" sz="1200" dirty="0">
              <a:solidFill>
                <a:srgbClr val="0572BA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מלבן 50">
            <a:extLst>
              <a:ext uri="{FF2B5EF4-FFF2-40B4-BE49-F238E27FC236}">
                <a16:creationId xmlns:a16="http://schemas.microsoft.com/office/drawing/2014/main" id="{6267E5AF-9129-4593-AF92-59E4B075ECDE}"/>
              </a:ext>
            </a:extLst>
          </p:cNvPr>
          <p:cNvSpPr/>
          <p:nvPr/>
        </p:nvSpPr>
        <p:spPr>
          <a:xfrm>
            <a:off x="4319601" y="1772817"/>
            <a:ext cx="1560257" cy="10092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endParaRPr lang="en-US" sz="1600" dirty="0">
              <a:solidFill>
                <a:srgbClr val="0572BA"/>
              </a:solidFill>
              <a:latin typeface="Calibri"/>
            </a:endParaRPr>
          </a:p>
        </p:txBody>
      </p: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CCB8D4BD-A0AF-4D1B-86AD-6208AAD860AA}"/>
              </a:ext>
            </a:extLst>
          </p:cNvPr>
          <p:cNvGrpSpPr/>
          <p:nvPr/>
        </p:nvGrpSpPr>
        <p:grpSpPr>
          <a:xfrm>
            <a:off x="2887393" y="666810"/>
            <a:ext cx="7775844" cy="4553437"/>
            <a:chOff x="1528733" y="967173"/>
            <a:chExt cx="7775844" cy="4553437"/>
          </a:xfrm>
        </p:grpSpPr>
        <p:sp>
          <p:nvSpPr>
            <p:cNvPr id="38" name="מלבן 38">
              <a:extLst>
                <a:ext uri="{FF2B5EF4-FFF2-40B4-BE49-F238E27FC236}">
                  <a16:creationId xmlns:a16="http://schemas.microsoft.com/office/drawing/2014/main" id="{F4D60043-A300-4093-A7A7-F21B31930909}"/>
                </a:ext>
              </a:extLst>
            </p:cNvPr>
            <p:cNvSpPr/>
            <p:nvPr/>
          </p:nvSpPr>
          <p:spPr>
            <a:xfrm>
              <a:off x="3187824" y="967173"/>
              <a:ext cx="2874186" cy="618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5F0C6D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defRPr/>
              </a:pPr>
              <a:endParaRPr lang="he-IL" sz="1600" dirty="0">
                <a:solidFill>
                  <a:srgbClr val="0572B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35754" y="1070379"/>
              <a:ext cx="2778325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defRPr/>
              </a:pPr>
              <a:r>
                <a:rPr lang="he-IL" dirty="0">
                  <a:solidFill>
                    <a:srgbClr val="0572B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מנהל החטיבה לגיוס משאבים</a:t>
              </a:r>
            </a:p>
            <a:p>
              <a:pPr algn="ctr">
                <a:defRPr/>
              </a:pPr>
              <a:r>
                <a:rPr lang="he-IL" dirty="0">
                  <a:solidFill>
                    <a:srgbClr val="0572B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9" name="קבוצה 18">
              <a:extLst>
                <a:ext uri="{FF2B5EF4-FFF2-40B4-BE49-F238E27FC236}">
                  <a16:creationId xmlns:a16="http://schemas.microsoft.com/office/drawing/2014/main" id="{829161EC-A083-4524-B804-DE172A98DF76}"/>
                </a:ext>
              </a:extLst>
            </p:cNvPr>
            <p:cNvGrpSpPr/>
            <p:nvPr/>
          </p:nvGrpSpPr>
          <p:grpSpPr>
            <a:xfrm>
              <a:off x="1528733" y="2264953"/>
              <a:ext cx="7775844" cy="3255657"/>
              <a:chOff x="1528733" y="2264953"/>
              <a:chExt cx="7775844" cy="3255657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883147" y="2393034"/>
                <a:ext cx="1038655" cy="3085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1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b="1" i="0" u="none" strike="noStrike" cap="none" spc="0" normalizeH="0" baseline="0">
                    <a:ln>
                      <a:noFill/>
                    </a:ln>
                    <a:solidFill>
                      <a:schemeClr val="accent3">
                        <a:lumMod val="50000"/>
                      </a:schemeClr>
                    </a:solidFill>
                    <a:effectLst/>
                    <a:uLnTx/>
                    <a:uFillTx/>
                    <a:latin typeface="Calibri"/>
                    <a:cs typeface="Arial" panose="020B0604020202020204" pitchFamily="34" charset="0"/>
                  </a:defRPr>
                </a:lvl1pPr>
              </a:lstStyle>
              <a:p>
                <a:pPr algn="r"/>
                <a:r>
                  <a:rPr lang="he-IL" sz="1400" dirty="0">
                    <a:solidFill>
                      <a:srgbClr val="0572BA"/>
                    </a:solidFill>
                    <a:latin typeface="Arial" panose="020B0604020202020204" pitchFamily="34" charset="0"/>
                  </a:rPr>
                  <a:t>אגף השיווק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071461" y="2393759"/>
                <a:ext cx="137249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1">
                <a:spAutoFit/>
              </a:bodyPr>
              <a:lstStyle/>
              <a:p>
                <a:pPr>
                  <a:defRPr/>
                </a:pPr>
                <a:r>
                  <a:rPr lang="he-IL" sz="1400" b="1" dirty="0">
                    <a:solidFill>
                      <a:srgbClr val="0572B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יחידות</a:t>
                </a:r>
                <a:r>
                  <a:rPr lang="he-IL" sz="1400" dirty="0">
                    <a:solidFill>
                      <a:srgbClr val="0572B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he-IL" sz="1400" b="1" dirty="0">
                    <a:solidFill>
                      <a:srgbClr val="0572B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ההתרמה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528733" y="2264953"/>
                <a:ext cx="1143262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1">
                <a:spAutoFit/>
              </a:bodyPr>
              <a:lstStyle/>
              <a:p>
                <a:pPr algn="ctr">
                  <a:defRPr/>
                </a:pPr>
                <a:r>
                  <a:rPr lang="he-IL" sz="1400" b="1" dirty="0">
                    <a:solidFill>
                      <a:srgbClr val="0572B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אגף</a:t>
                </a:r>
                <a:r>
                  <a:rPr lang="he-IL" sz="1400" dirty="0">
                    <a:solidFill>
                      <a:srgbClr val="0572B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defRPr/>
                </a:pPr>
                <a:r>
                  <a:rPr lang="he-IL" sz="1400" b="1" dirty="0">
                    <a:solidFill>
                      <a:srgbClr val="0572B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קשרי תורמים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518984" y="3249087"/>
                <a:ext cx="1401492" cy="12003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171450" indent="-171450" algn="r" rtl="1">
                  <a:buFont typeface="Wingdings" panose="05000000000000000000" pitchFamily="2" charset="2"/>
                  <a:buChar char="v"/>
                  <a:defRPr/>
                </a:pPr>
                <a:r>
                  <a:rPr lang="he-IL" sz="1200" dirty="0" err="1">
                    <a:solidFill>
                      <a:srgbClr val="0572B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מפ"ק</a:t>
                </a:r>
                <a:endParaRPr lang="he-IL" sz="1200" dirty="0">
                  <a:solidFill>
                    <a:srgbClr val="0572B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450" indent="-171450" algn="r" rtl="1">
                  <a:buFont typeface="Wingdings" panose="05000000000000000000" pitchFamily="2" charset="2"/>
                  <a:buChar char="v"/>
                  <a:defRPr/>
                </a:pPr>
                <a:r>
                  <a:rPr lang="he-IL" sz="1200" dirty="0">
                    <a:solidFill>
                      <a:srgbClr val="0572B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חינוך</a:t>
                </a:r>
              </a:p>
              <a:p>
                <a:pPr marL="171450" indent="-171450" algn="r" rtl="1">
                  <a:buFont typeface="Wingdings" panose="05000000000000000000" pitchFamily="2" charset="2"/>
                  <a:buChar char="v"/>
                  <a:defRPr/>
                </a:pPr>
                <a:r>
                  <a:rPr lang="he-IL" sz="1200" dirty="0">
                    <a:solidFill>
                      <a:srgbClr val="0572B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מדען ראשי</a:t>
                </a:r>
              </a:p>
              <a:p>
                <a:pPr marL="171450" indent="-171450" algn="r" rtl="1">
                  <a:buFont typeface="Wingdings" panose="05000000000000000000" pitchFamily="2" charset="2"/>
                  <a:buChar char="v"/>
                  <a:defRPr/>
                </a:pPr>
                <a:r>
                  <a:rPr lang="he-IL" sz="1200" dirty="0" err="1">
                    <a:solidFill>
                      <a:srgbClr val="0572B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הימנותא</a:t>
                </a:r>
                <a:endParaRPr lang="he-IL" sz="1200" dirty="0">
                  <a:solidFill>
                    <a:srgbClr val="0572B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450" indent="-171450" algn="r" rtl="1">
                  <a:buFont typeface="Wingdings" panose="05000000000000000000" pitchFamily="2" charset="2"/>
                  <a:buChar char="v"/>
                  <a:defRPr/>
                </a:pPr>
                <a:r>
                  <a:rPr lang="he-IL" sz="1200" dirty="0">
                    <a:solidFill>
                      <a:srgbClr val="0572B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קול קורא מתגלגל</a:t>
                </a:r>
              </a:p>
              <a:p>
                <a:pPr marL="171450" indent="-171450" algn="r" rtl="1">
                  <a:buFont typeface="Wingdings" panose="05000000000000000000" pitchFamily="2" charset="2"/>
                  <a:buChar char="v"/>
                  <a:defRPr/>
                </a:pPr>
                <a:r>
                  <a:rPr lang="he-IL" sz="1200" dirty="0" err="1">
                    <a:solidFill>
                      <a:srgbClr val="0572B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שת"פים</a:t>
                </a:r>
                <a:endParaRPr lang="he-IL" sz="1200" dirty="0">
                  <a:solidFill>
                    <a:srgbClr val="0572B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994816" y="4358857"/>
                <a:ext cx="165756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171450" indent="-171450" algn="r" rtl="1">
                  <a:buFont typeface="Wingdings" panose="05000000000000000000" pitchFamily="2" charset="2"/>
                  <a:buChar char="v"/>
                  <a:defRPr/>
                </a:pPr>
                <a:r>
                  <a:rPr lang="he-IL" sz="1200" dirty="0">
                    <a:solidFill>
                      <a:srgbClr val="0572B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כנסים ואירועים בינ"ל</a:t>
                </a:r>
              </a:p>
              <a:p>
                <a:pPr marL="171450" indent="-171450" algn="r" rtl="1">
                  <a:buFont typeface="Wingdings" panose="05000000000000000000" pitchFamily="2" charset="2"/>
                  <a:buChar char="v"/>
                  <a:defRPr/>
                </a:pPr>
                <a:r>
                  <a:rPr lang="he-IL" sz="1200" dirty="0">
                    <a:solidFill>
                      <a:srgbClr val="0572B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קשרי חוץ </a:t>
                </a:r>
              </a:p>
              <a:p>
                <a:pPr marL="171450" indent="-171450" algn="r" rtl="1">
                  <a:buFont typeface="Wingdings" panose="05000000000000000000" pitchFamily="2" charset="2"/>
                  <a:buChar char="v"/>
                  <a:defRPr/>
                </a:pPr>
                <a:r>
                  <a:rPr lang="he-IL" sz="1200" dirty="0">
                    <a:solidFill>
                      <a:srgbClr val="0572B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קשרי ממשל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618634" y="4320281"/>
                <a:ext cx="1685943" cy="12003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171450" indent="-171450" algn="r" rtl="1">
                  <a:buFont typeface="Wingdings" panose="05000000000000000000" pitchFamily="2" charset="2"/>
                  <a:buChar char="v"/>
                  <a:defRPr/>
                </a:pPr>
                <a:r>
                  <a:rPr lang="he-IL" sz="1200" dirty="0">
                    <a:solidFill>
                      <a:srgbClr val="0572B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קהלי יעד חדשים</a:t>
                </a:r>
              </a:p>
              <a:p>
                <a:pPr marL="171450" indent="-171450" algn="r" rtl="1">
                  <a:buFont typeface="Wingdings" panose="05000000000000000000" pitchFamily="2" charset="2"/>
                  <a:buChar char="v"/>
                  <a:defRPr/>
                </a:pPr>
                <a:r>
                  <a:rPr lang="he-IL" sz="1200" dirty="0">
                    <a:solidFill>
                      <a:srgbClr val="0572B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איתור מגה תורמים</a:t>
                </a:r>
              </a:p>
              <a:p>
                <a:pPr marL="171450" indent="-171450" algn="r" rtl="1">
                  <a:buFont typeface="Wingdings" panose="05000000000000000000" pitchFamily="2" charset="2"/>
                  <a:buChar char="v"/>
                  <a:defRPr/>
                </a:pPr>
                <a:r>
                  <a:rPr lang="he-IL" sz="1200" dirty="0">
                    <a:solidFill>
                      <a:srgbClr val="0572B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מודיעין עסקי</a:t>
                </a:r>
              </a:p>
              <a:p>
                <a:pPr marL="171450" indent="-171450" algn="r" rtl="1">
                  <a:buFont typeface="Wingdings" panose="05000000000000000000" pitchFamily="2" charset="2"/>
                  <a:buChar char="v"/>
                  <a:defRPr/>
                </a:pPr>
                <a:r>
                  <a:rPr lang="he-IL" sz="1200" dirty="0">
                    <a:solidFill>
                      <a:srgbClr val="0572B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מיקור חוץ</a:t>
                </a:r>
              </a:p>
              <a:p>
                <a:pPr marL="171450" indent="-171450" algn="r" rtl="1">
                  <a:buFont typeface="Wingdings" panose="05000000000000000000" pitchFamily="2" charset="2"/>
                  <a:buChar char="v"/>
                  <a:defRPr/>
                </a:pPr>
                <a:r>
                  <a:rPr lang="he-IL" sz="1200" dirty="0">
                    <a:solidFill>
                      <a:srgbClr val="0572B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שיטות התרמה חדשות</a:t>
                </a:r>
              </a:p>
              <a:p>
                <a:pPr marL="171450" indent="-171450" algn="r" rtl="1">
                  <a:buFont typeface="Wingdings" panose="05000000000000000000" pitchFamily="2" charset="2"/>
                  <a:buChar char="v"/>
                  <a:defRPr/>
                </a:pPr>
                <a:r>
                  <a:rPr lang="he-IL" sz="1200" dirty="0">
                    <a:solidFill>
                      <a:srgbClr val="0572B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אמצעי הוקרה</a:t>
                </a: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4372706" y="4357953"/>
            <a:ext cx="157927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171450" indent="-171450" algn="r" rtl="1">
              <a:buFont typeface="Wingdings" panose="05000000000000000000" pitchFamily="2" charset="2"/>
              <a:buChar char="v"/>
            </a:pPr>
            <a:r>
              <a:rPr lang="he-IL" sz="1200" dirty="0">
                <a:solidFill>
                  <a:srgbClr val="0572BA"/>
                </a:solidFill>
              </a:rPr>
              <a:t>מח' ידידי ישראל</a:t>
            </a:r>
          </a:p>
          <a:p>
            <a:pPr marL="171450" indent="-171450" algn="r" rtl="1">
              <a:buFont typeface="Wingdings" panose="05000000000000000000" pitchFamily="2" charset="2"/>
              <a:buChar char="v"/>
            </a:pPr>
            <a:r>
              <a:rPr lang="he-IL" sz="1200" dirty="0">
                <a:solidFill>
                  <a:srgbClr val="0572BA"/>
                </a:solidFill>
              </a:rPr>
              <a:t>מח' צוואות ועזבונות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74200" y="2972958"/>
            <a:ext cx="147778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1450" indent="-171450" algn="r" rtl="1">
              <a:buFont typeface="Wingdings" panose="05000000000000000000" pitchFamily="2" charset="2"/>
              <a:buChar char="v"/>
            </a:pPr>
            <a:r>
              <a:rPr lang="he-IL" sz="1200" dirty="0">
                <a:solidFill>
                  <a:srgbClr val="057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תחום ארצות </a:t>
            </a:r>
            <a:r>
              <a:rPr lang="he-IL" sz="1200" b="1" dirty="0">
                <a:solidFill>
                  <a:srgbClr val="057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דוברות אנגלית</a:t>
            </a:r>
          </a:p>
          <a:p>
            <a:pPr marL="171450" indent="-171450" algn="r" rtl="1">
              <a:buFont typeface="Wingdings" panose="05000000000000000000" pitchFamily="2" charset="2"/>
              <a:buChar char="v"/>
            </a:pPr>
            <a:r>
              <a:rPr lang="he-IL" sz="1200" dirty="0">
                <a:solidFill>
                  <a:srgbClr val="057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תחום </a:t>
            </a:r>
            <a:r>
              <a:rPr lang="he-IL" sz="1200" b="1" dirty="0">
                <a:solidFill>
                  <a:srgbClr val="057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אירופה</a:t>
            </a:r>
          </a:p>
          <a:p>
            <a:pPr marL="171450" indent="-171450" algn="r" rtl="1">
              <a:buFont typeface="Wingdings" panose="05000000000000000000" pitchFamily="2" charset="2"/>
              <a:buChar char="v"/>
            </a:pPr>
            <a:r>
              <a:rPr lang="he-IL" sz="1200" dirty="0">
                <a:solidFill>
                  <a:srgbClr val="057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תחום </a:t>
            </a:r>
            <a:r>
              <a:rPr lang="he-IL" sz="1200" b="1" dirty="0">
                <a:solidFill>
                  <a:srgbClr val="057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אמל"ט</a:t>
            </a:r>
          </a:p>
          <a:p>
            <a:pPr marL="171450" indent="-171450" algn="r" rtl="1">
              <a:buFont typeface="Wingdings" panose="05000000000000000000" pitchFamily="2" charset="2"/>
              <a:buChar char="v"/>
            </a:pPr>
            <a:r>
              <a:rPr lang="he-IL" sz="1200" dirty="0">
                <a:solidFill>
                  <a:srgbClr val="057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תחום </a:t>
            </a:r>
            <a:r>
              <a:rPr lang="he-IL" sz="1200" b="1" dirty="0">
                <a:solidFill>
                  <a:srgbClr val="057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אירואסיה</a:t>
            </a:r>
          </a:p>
          <a:p>
            <a:pPr marL="171450" indent="-171450" algn="r" rtl="1">
              <a:buFont typeface="Wingdings" panose="05000000000000000000" pitchFamily="2" charset="2"/>
              <a:buChar char="v"/>
            </a:pPr>
            <a:r>
              <a:rPr lang="he-IL" sz="1200" dirty="0">
                <a:solidFill>
                  <a:srgbClr val="057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תחום </a:t>
            </a:r>
            <a:r>
              <a:rPr lang="he-IL" sz="1200" b="1" dirty="0">
                <a:solidFill>
                  <a:srgbClr val="057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ישראל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063798" y="1556792"/>
            <a:ext cx="78486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050391" y="1567476"/>
            <a:ext cx="2" cy="1322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503713" y="1539388"/>
            <a:ext cx="1" cy="233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231905" y="1556792"/>
            <a:ext cx="1" cy="233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816081" y="1556792"/>
            <a:ext cx="1" cy="233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472267" y="1556792"/>
            <a:ext cx="20521" cy="1263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9912427" y="1539388"/>
            <a:ext cx="8921" cy="1268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16643" y="1285110"/>
            <a:ext cx="0" cy="271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9225972" y="2872313"/>
            <a:ext cx="1410654" cy="91247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0572BA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274151" y="3061080"/>
            <a:ext cx="12994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1400" b="1" dirty="0">
                <a:solidFill>
                  <a:srgbClr val="0572BA"/>
                </a:solidFill>
                <a:latin typeface="Calibri"/>
                <a:cs typeface="Arial" panose="020B0604020202020204" pitchFamily="34" charset="0"/>
              </a:rPr>
              <a:t>אגף פיתוח עסקי</a:t>
            </a:r>
          </a:p>
        </p:txBody>
      </p:sp>
      <p:sp>
        <p:nvSpPr>
          <p:cNvPr id="48" name="Oval 47"/>
          <p:cNvSpPr/>
          <p:nvPr/>
        </p:nvSpPr>
        <p:spPr>
          <a:xfrm>
            <a:off x="7732153" y="2870909"/>
            <a:ext cx="1410654" cy="91247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0572BA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435184" y="2937722"/>
            <a:ext cx="20233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he-IL" sz="1400" b="1" dirty="0">
                <a:solidFill>
                  <a:srgbClr val="057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תחום</a:t>
            </a:r>
            <a:r>
              <a:rPr lang="he-IL" sz="1400" b="1" dirty="0">
                <a:solidFill>
                  <a:srgbClr val="0572BA"/>
                </a:solidFill>
              </a:rPr>
              <a:t> </a:t>
            </a:r>
          </a:p>
          <a:p>
            <a:pPr lvl="0" algn="ctr">
              <a:defRPr/>
            </a:pPr>
            <a:r>
              <a:rPr lang="he-IL" sz="1400" b="1" dirty="0">
                <a:solidFill>
                  <a:srgbClr val="0572BA"/>
                </a:solidFill>
              </a:rPr>
              <a:t>קשרי חוץ  </a:t>
            </a:r>
          </a:p>
          <a:p>
            <a:pPr lvl="0" algn="ctr">
              <a:defRPr/>
            </a:pPr>
            <a:r>
              <a:rPr lang="he-IL" sz="1400" b="1" dirty="0">
                <a:solidFill>
                  <a:srgbClr val="0572BA"/>
                </a:solidFill>
              </a:rPr>
              <a:t>ויחסים בינ"ל</a:t>
            </a:r>
          </a:p>
        </p:txBody>
      </p:sp>
      <p:sp>
        <p:nvSpPr>
          <p:cNvPr id="50" name="Oval 49"/>
          <p:cNvSpPr/>
          <p:nvPr/>
        </p:nvSpPr>
        <p:spPr>
          <a:xfrm>
            <a:off x="1346113" y="2862276"/>
            <a:ext cx="1410654" cy="91247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0572BA"/>
              </a:solidFill>
            </a:endParaRPr>
          </a:p>
        </p:txBody>
      </p:sp>
      <p:sp>
        <p:nvSpPr>
          <p:cNvPr id="51" name="תיבת טקסט 12">
            <a:extLst>
              <a:ext uri="{FF2B5EF4-FFF2-40B4-BE49-F238E27FC236}">
                <a16:creationId xmlns:a16="http://schemas.microsoft.com/office/drawing/2014/main" id="{FFA3655A-996C-40C3-9E3C-50CB0B4D6DA7}"/>
              </a:ext>
            </a:extLst>
          </p:cNvPr>
          <p:cNvSpPr txBox="1"/>
          <p:nvPr/>
        </p:nvSpPr>
        <p:spPr>
          <a:xfrm>
            <a:off x="1659413" y="3151416"/>
            <a:ext cx="781552" cy="30777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defRPr>
            </a:lvl1pPr>
          </a:lstStyle>
          <a:p>
            <a:r>
              <a:rPr lang="he-IL" sz="1400" b="1" dirty="0">
                <a:solidFill>
                  <a:srgbClr val="0572BA"/>
                </a:solidFill>
              </a:rPr>
              <a:t>כספים</a:t>
            </a:r>
          </a:p>
        </p:txBody>
      </p:sp>
    </p:spTree>
    <p:extLst>
      <p:ext uri="{BB962C8B-B14F-4D97-AF65-F5344CB8AC3E}">
        <p14:creationId xmlns:p14="http://schemas.microsoft.com/office/powerpoint/2010/main" val="456349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3A5A729-335A-461F-BEC0-2E1DE2BC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576" y="321582"/>
            <a:ext cx="9898224" cy="1325563"/>
          </a:xfrm>
        </p:spPr>
        <p:txBody>
          <a:bodyPr>
            <a:normAutofit/>
          </a:bodyPr>
          <a:lstStyle/>
          <a:p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עיקרי תכנית העבודה לשנת 2019 </a:t>
            </a:r>
            <a:b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e-I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BB9ABF6-C89B-4DAC-A510-AC402A731109}"/>
              </a:ext>
            </a:extLst>
          </p:cNvPr>
          <p:cNvSpPr txBox="1"/>
          <p:nvPr/>
        </p:nvSpPr>
        <p:spPr>
          <a:xfrm>
            <a:off x="8184172" y="6492875"/>
            <a:ext cx="40078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n w="6350">
                  <a:noFill/>
                </a:ln>
                <a:solidFill>
                  <a:srgbClr val="0572BA"/>
                </a:solidFill>
                <a:latin typeface="David" panose="020E0502060401010101" pitchFamily="34" charset="-79"/>
                <a:ea typeface="+mj-ea"/>
                <a:cs typeface="Arial" panose="020B0604020202020204" pitchFamily="34" charset="0"/>
              </a:rPr>
              <a:t>בקרה ת"ע 2018 והצגת ת"ע לשנת 2019</a:t>
            </a:r>
          </a:p>
        </p:txBody>
      </p:sp>
      <p:sp>
        <p:nvSpPr>
          <p:cNvPr id="7" name="מציין מיקום תוכן 5">
            <a:extLst>
              <a:ext uri="{FF2B5EF4-FFF2-40B4-BE49-F238E27FC236}">
                <a16:creationId xmlns:a16="http://schemas.microsoft.com/office/drawing/2014/main" id="{C369AF53-D09D-4269-9C04-3124B3E5E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62" y="2984724"/>
            <a:ext cx="10515600" cy="801665"/>
          </a:xfrm>
        </p:spPr>
        <p:txBody>
          <a:bodyPr>
            <a:normAutofit/>
          </a:bodyPr>
          <a:lstStyle/>
          <a:p>
            <a:pPr algn="ctr"/>
            <a:r>
              <a:rPr lang="he-IL" sz="4400" b="1" dirty="0">
                <a:latin typeface="Arial" panose="020B0604020202020204" pitchFamily="34" charset="0"/>
                <a:cs typeface="Arial" panose="020B0604020202020204" pitchFamily="34" charset="0"/>
              </a:rPr>
              <a:t>אגף/תחום שיווק פרויקטים להתרמה</a:t>
            </a:r>
          </a:p>
          <a:p>
            <a:endParaRPr lang="he-I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62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3A5A729-335A-461F-BEC0-2E1DE2BC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576" y="321582"/>
            <a:ext cx="9898224" cy="1325563"/>
          </a:xfrm>
        </p:spPr>
        <p:txBody>
          <a:bodyPr>
            <a:normAutofit/>
          </a:bodyPr>
          <a:lstStyle/>
          <a:p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עיקרי תכנית העבודה לשנת  2019</a:t>
            </a:r>
            <a:b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אגף/תחום שווק פרויקטים להתרמה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1788F52-CFD4-4F50-A126-06B04F6A1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he-IL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e-IL" sz="2000" dirty="0"/>
              <a:t>הכנת חומרי התרמה לפרויקטים במסגרת 2040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he-IL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e-IL" sz="2000" dirty="0"/>
              <a:t>אתר החטיבה החדש- סיום הפלטפורמה ויישומה </a:t>
            </a:r>
          </a:p>
          <a:p>
            <a:endParaRPr lang="he-IL" sz="2000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BB9ABF6-C89B-4DAC-A510-AC402A731109}"/>
              </a:ext>
            </a:extLst>
          </p:cNvPr>
          <p:cNvSpPr txBox="1"/>
          <p:nvPr/>
        </p:nvSpPr>
        <p:spPr>
          <a:xfrm>
            <a:off x="8184172" y="6492875"/>
            <a:ext cx="40078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n w="6350">
                  <a:noFill/>
                </a:ln>
                <a:solidFill>
                  <a:srgbClr val="0572BA"/>
                </a:solidFill>
                <a:latin typeface="David" panose="020E0502060401010101" pitchFamily="34" charset="-79"/>
                <a:ea typeface="+mj-ea"/>
                <a:cs typeface="Arial" panose="020B0604020202020204" pitchFamily="34" charset="0"/>
              </a:rPr>
              <a:t>בקרה ת"ע 2018 והצגת ת"ע לשנת 2019</a:t>
            </a:r>
          </a:p>
        </p:txBody>
      </p:sp>
    </p:spTree>
    <p:extLst>
      <p:ext uri="{BB962C8B-B14F-4D97-AF65-F5344CB8AC3E}">
        <p14:creationId xmlns:p14="http://schemas.microsoft.com/office/powerpoint/2010/main" val="68891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3A5A729-335A-461F-BEC0-2E1DE2BC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576" y="321582"/>
            <a:ext cx="9898224" cy="1325563"/>
          </a:xfrm>
        </p:spPr>
        <p:txBody>
          <a:bodyPr>
            <a:normAutofit/>
          </a:bodyPr>
          <a:lstStyle/>
          <a:p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עיקרי תכנית העבודה לשנת 2019 </a:t>
            </a:r>
            <a:b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e-I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BB9ABF6-C89B-4DAC-A510-AC402A731109}"/>
              </a:ext>
            </a:extLst>
          </p:cNvPr>
          <p:cNvSpPr txBox="1"/>
          <p:nvPr/>
        </p:nvSpPr>
        <p:spPr>
          <a:xfrm>
            <a:off x="8184172" y="6492875"/>
            <a:ext cx="40078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n w="6350">
                  <a:noFill/>
                </a:ln>
                <a:solidFill>
                  <a:srgbClr val="0572BA"/>
                </a:solidFill>
                <a:latin typeface="David" panose="020E0502060401010101" pitchFamily="34" charset="-79"/>
                <a:ea typeface="+mj-ea"/>
                <a:cs typeface="Arial" panose="020B0604020202020204" pitchFamily="34" charset="0"/>
              </a:rPr>
              <a:t>בקרה ת"ע 2018 והצגת ת"ע לשנת 2019</a:t>
            </a:r>
          </a:p>
        </p:txBody>
      </p:sp>
      <p:sp>
        <p:nvSpPr>
          <p:cNvPr id="7" name="מציין מיקום תוכן 5">
            <a:extLst>
              <a:ext uri="{FF2B5EF4-FFF2-40B4-BE49-F238E27FC236}">
                <a16:creationId xmlns:a16="http://schemas.microsoft.com/office/drawing/2014/main" id="{C369AF53-D09D-4269-9C04-3124B3E5E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62" y="2984724"/>
            <a:ext cx="10515600" cy="801665"/>
          </a:xfrm>
        </p:spPr>
        <p:txBody>
          <a:bodyPr>
            <a:normAutofit/>
          </a:bodyPr>
          <a:lstStyle/>
          <a:p>
            <a:pPr algn="ctr"/>
            <a:r>
              <a:rPr lang="he-IL" sz="4400" b="1" dirty="0">
                <a:latin typeface="Arial" panose="020B0604020202020204" pitchFamily="34" charset="0"/>
                <a:cs typeface="Arial" panose="020B0604020202020204" pitchFamily="34" charset="0"/>
              </a:rPr>
              <a:t>אגף קשרי תורמים</a:t>
            </a:r>
          </a:p>
          <a:p>
            <a:endParaRPr lang="he-I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00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3A5A729-335A-461F-BEC0-2E1DE2BC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576" y="321582"/>
            <a:ext cx="9898224" cy="1325563"/>
          </a:xfrm>
        </p:spPr>
        <p:txBody>
          <a:bodyPr>
            <a:normAutofit/>
          </a:bodyPr>
          <a:lstStyle/>
          <a:p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הקמת מרכז נטיעות לאומי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BB9ABF6-C89B-4DAC-A510-AC402A731109}"/>
              </a:ext>
            </a:extLst>
          </p:cNvPr>
          <p:cNvSpPr txBox="1"/>
          <p:nvPr/>
        </p:nvSpPr>
        <p:spPr>
          <a:xfrm>
            <a:off x="8184172" y="6492875"/>
            <a:ext cx="40078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n w="6350">
                  <a:noFill/>
                </a:ln>
                <a:solidFill>
                  <a:srgbClr val="0572BA"/>
                </a:solidFill>
                <a:latin typeface="David" panose="020E0502060401010101" pitchFamily="34" charset="-79"/>
                <a:ea typeface="+mj-ea"/>
                <a:cs typeface="Arial" panose="020B0604020202020204" pitchFamily="34" charset="0"/>
              </a:rPr>
              <a:t>בקרה ת"ע 2018 והצגת ת"ע לשנת 2019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03D458BA-A561-4CC1-A3ED-35B4B3F31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מוצר הדגל של קק"ל בעולם הינו תחום הייעור.</a:t>
            </a:r>
          </a:p>
          <a:p>
            <a:pPr algn="just">
              <a:lnSpc>
                <a:spcPct val="200000"/>
              </a:lnSpc>
            </a:pPr>
            <a:r>
              <a:rPr lang="he-IL" sz="2000" b="1" dirty="0">
                <a:latin typeface="Arial" panose="020B0604020202020204" pitchFamily="34" charset="0"/>
                <a:cs typeface="Arial" panose="020B0604020202020204" pitchFamily="34" charset="0"/>
              </a:rPr>
              <a:t>המשימה</a:t>
            </a: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: הקמת מרכז נטיעות גדול ומשמעותי שיאפשר לכל משתתפי המשלחות של קק"ל, לתורמים ולתיירים לטעת עצים. </a:t>
            </a:r>
          </a:p>
          <a:p>
            <a:pPr algn="just">
              <a:lnSpc>
                <a:spcPct val="200000"/>
              </a:lnSpc>
            </a:pPr>
            <a:r>
              <a:rPr lang="he-IL" sz="2000" b="1" dirty="0">
                <a:latin typeface="Arial" panose="020B0604020202020204" pitchFamily="34" charset="0"/>
                <a:cs typeface="Arial" panose="020B0604020202020204" pitchFamily="34" charset="0"/>
              </a:rPr>
              <a:t>תפוקות קק"ל</a:t>
            </a: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: הכנסה מתרומות עצים, העשרת מסד הנתונים בתורמים ובתורמים עתידיים, שיפור דימוי קק"ל כגוף ציוני ירוק.</a:t>
            </a:r>
          </a:p>
          <a:p>
            <a:pPr algn="just">
              <a:lnSpc>
                <a:spcPct val="200000"/>
              </a:lnSpc>
            </a:pPr>
            <a:r>
              <a:rPr lang="he-IL" sz="2000" b="1" dirty="0">
                <a:latin typeface="Arial" panose="020B0604020202020204" pitchFamily="34" charset="0"/>
                <a:cs typeface="Arial" panose="020B0604020202020204" pitchFamily="34" charset="0"/>
              </a:rPr>
              <a:t>שותפי תפקיד</a:t>
            </a: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: אגף התכנון </a:t>
            </a:r>
            <a:r>
              <a:rPr lang="he-IL" sz="2000" dirty="0" err="1">
                <a:latin typeface="Arial" panose="020B0604020202020204" pitchFamily="34" charset="0"/>
                <a:cs typeface="Arial" panose="020B0604020202020204" pitchFamily="34" charset="0"/>
              </a:rPr>
              <a:t>במפ"ק</a:t>
            </a: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74461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3A5A729-335A-461F-BEC0-2E1DE2BC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576" y="321582"/>
            <a:ext cx="9898224" cy="1325563"/>
          </a:xfrm>
        </p:spPr>
        <p:txBody>
          <a:bodyPr>
            <a:normAutofit/>
          </a:bodyPr>
          <a:lstStyle/>
          <a:p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הקמת מסד נתונים עולמי של תורמים ותומכים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BB9ABF6-C89B-4DAC-A510-AC402A731109}"/>
              </a:ext>
            </a:extLst>
          </p:cNvPr>
          <p:cNvSpPr txBox="1"/>
          <p:nvPr/>
        </p:nvSpPr>
        <p:spPr>
          <a:xfrm>
            <a:off x="8184172" y="6492875"/>
            <a:ext cx="40078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n w="6350">
                  <a:noFill/>
                </a:ln>
                <a:solidFill>
                  <a:srgbClr val="0572BA"/>
                </a:solidFill>
                <a:latin typeface="David" panose="020E0502060401010101" pitchFamily="34" charset="-79"/>
                <a:ea typeface="+mj-ea"/>
                <a:cs typeface="Arial" panose="020B0604020202020204" pitchFamily="34" charset="0"/>
              </a:rPr>
              <a:t>בקרה ת"ע 2018 והצגת ת"ע לשנת 2019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03D458BA-A561-4CC1-A3ED-35B4B3F31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מסד נתונים הנו כלי ראשון במעלה שיאפשר פניה לתורמים וקיום קשר שוטף איתם לשם תרומה חוזרת.</a:t>
            </a:r>
          </a:p>
          <a:p>
            <a:pPr>
              <a:lnSpc>
                <a:spcPct val="200000"/>
              </a:lnSpc>
            </a:pPr>
            <a:r>
              <a:rPr lang="he-IL" sz="2000" b="1" dirty="0">
                <a:latin typeface="Arial" panose="020B0604020202020204" pitchFamily="34" charset="0"/>
                <a:cs typeface="Arial" panose="020B0604020202020204" pitchFamily="34" charset="0"/>
              </a:rPr>
              <a:t>המשימה</a:t>
            </a: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: הקמת מסד נתונים שיכלול נתוני תורמים ותרומה היסטוריים, שיאפשר הוספת נתוני תורמים חדשים ועדכונם, ניתוח הנתונים לפי פרמטרים שיווקיים וביצוע של פעולות שיווקיות. </a:t>
            </a:r>
          </a:p>
          <a:p>
            <a:pPr>
              <a:lnSpc>
                <a:spcPct val="200000"/>
              </a:lnSpc>
            </a:pPr>
            <a:r>
              <a:rPr lang="he-IL" sz="2000" b="1" dirty="0">
                <a:latin typeface="Arial" panose="020B0604020202020204" pitchFamily="34" charset="0"/>
                <a:cs typeface="Arial" panose="020B0604020202020204" pitchFamily="34" charset="0"/>
              </a:rPr>
              <a:t>תפוקות קק"ל</a:t>
            </a: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: הגברת ההכנסות מתרומות, שיפור אימון התורמים בקק"ל.</a:t>
            </a:r>
          </a:p>
          <a:p>
            <a:pPr>
              <a:lnSpc>
                <a:spcPct val="200000"/>
              </a:lnSpc>
            </a:pPr>
            <a:r>
              <a:rPr lang="he-IL" sz="2000" b="1" dirty="0">
                <a:latin typeface="Arial" panose="020B0604020202020204" pitchFamily="34" charset="0"/>
                <a:cs typeface="Arial" panose="020B0604020202020204" pitchFamily="34" charset="0"/>
              </a:rPr>
              <a:t>שותפי תפקיד</a:t>
            </a: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: אגף מערכות מידע</a:t>
            </a:r>
          </a:p>
          <a:p>
            <a:pPr>
              <a:lnSpc>
                <a:spcPct val="200000"/>
              </a:lnSpc>
            </a:pP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261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3A5A729-335A-461F-BEC0-2E1DE2BC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576" y="321582"/>
            <a:ext cx="9898224" cy="1325563"/>
          </a:xfrm>
        </p:spPr>
        <p:txBody>
          <a:bodyPr>
            <a:normAutofit/>
          </a:bodyPr>
          <a:lstStyle/>
          <a:p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עיקרי תכנית העבודה לשנת 2019</a:t>
            </a:r>
            <a:b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e-I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BB9ABF6-C89B-4DAC-A510-AC402A731109}"/>
              </a:ext>
            </a:extLst>
          </p:cNvPr>
          <p:cNvSpPr txBox="1"/>
          <p:nvPr/>
        </p:nvSpPr>
        <p:spPr>
          <a:xfrm>
            <a:off x="8184172" y="6492875"/>
            <a:ext cx="40078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ln w="6350">
                  <a:noFill/>
                </a:ln>
                <a:solidFill>
                  <a:srgbClr val="0572BA"/>
                </a:solidFill>
                <a:latin typeface="David" panose="020E0502060401010101" pitchFamily="34" charset="-79"/>
                <a:ea typeface="+mj-ea"/>
                <a:cs typeface="Arial" panose="020B0604020202020204" pitchFamily="34" charset="0"/>
              </a:rPr>
              <a:t>בקרה ת"ע 2018 והצגת ת"ע לשנת 2019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369AF53-D09D-4269-9C04-3124B3E5E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262" y="2984724"/>
            <a:ext cx="10515600" cy="801665"/>
          </a:xfrm>
        </p:spPr>
        <p:txBody>
          <a:bodyPr>
            <a:normAutofit/>
          </a:bodyPr>
          <a:lstStyle/>
          <a:p>
            <a:pPr algn="ctr"/>
            <a:r>
              <a:rPr lang="he-IL" sz="4400" b="1" dirty="0">
                <a:latin typeface="Arial" panose="020B0604020202020204" pitchFamily="34" charset="0"/>
                <a:cs typeface="Arial" panose="020B0604020202020204" pitchFamily="34" charset="0"/>
              </a:rPr>
              <a:t>תחום קשרי חוץ ויחב"ל</a:t>
            </a:r>
          </a:p>
          <a:p>
            <a:endParaRPr lang="he-I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619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GAM">
      <a:majorFont>
        <a:latin typeface="Heebo Black"/>
        <a:ea typeface=""/>
        <a:cs typeface="Heebo Black"/>
      </a:majorFont>
      <a:minorFont>
        <a:latin typeface="Heebo"/>
        <a:ea typeface=""/>
        <a:cs typeface="Heeb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19461</TotalTime>
  <Words>691</Words>
  <Application>Microsoft Office PowerPoint</Application>
  <PresentationFormat>מסך רחב</PresentationFormat>
  <Paragraphs>174</Paragraphs>
  <Slides>26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26</vt:i4>
      </vt:variant>
    </vt:vector>
  </HeadingPairs>
  <TitlesOfParts>
    <vt:vector size="33" baseType="lpstr">
      <vt:lpstr>Heebo Black</vt:lpstr>
      <vt:lpstr>David</vt:lpstr>
      <vt:lpstr>Calibri</vt:lpstr>
      <vt:lpstr>Wingdings</vt:lpstr>
      <vt:lpstr>Heebo</vt:lpstr>
      <vt:lpstr>Arial</vt:lpstr>
      <vt:lpstr>Office Theme</vt:lpstr>
      <vt:lpstr> </vt:lpstr>
      <vt:lpstr>מצגת של PowerPoint‏</vt:lpstr>
      <vt:lpstr>מצגת של PowerPoint‏</vt:lpstr>
      <vt:lpstr>עיקרי תכנית העבודה לשנת 2019  </vt:lpstr>
      <vt:lpstr>עיקרי תכנית העבודה לשנת  2019 אגף/תחום שווק פרויקטים להתרמה</vt:lpstr>
      <vt:lpstr>עיקרי תכנית העבודה לשנת 2019  </vt:lpstr>
      <vt:lpstr>הקמת מרכז נטיעות לאומי</vt:lpstr>
      <vt:lpstr>הקמת מסד נתונים עולמי של תורמים ותומכים</vt:lpstr>
      <vt:lpstr>עיקרי תכנית העבודה לשנת 2019 </vt:lpstr>
      <vt:lpstr>עיקרי תכנית העבודה לשנת  2019 תחום קשרי חוץ ויחב"ל</vt:lpstr>
      <vt:lpstr>עיקרי תכנית העבודה לשנת 2019 </vt:lpstr>
      <vt:lpstr>עיקרי תכנית העבודה לשנת 2019 </vt:lpstr>
      <vt:lpstr>עיקרי תכנית העבודה לשנת 2019 תחום אירואסיה</vt:lpstr>
      <vt:lpstr>עיקרי תכנית העבודה לשנת 2019 </vt:lpstr>
      <vt:lpstr>עיקרי תכנית העבודה לשנת 2019 אמל"ט</vt:lpstr>
      <vt:lpstr>עיקרי תכנית העבודה לשנת 2019 </vt:lpstr>
      <vt:lpstr>עיקרי תכנית העבודה לשנת 2019 דסק איטליה, בלגיה וצרפת</vt:lpstr>
      <vt:lpstr>עיקרי תכנית העבודה לשנת 2019 מדינות דוברות גרמנית וצ'כיה</vt:lpstr>
      <vt:lpstr>עיקרי תכנית העבודה לשנת 2019 דסק הולנד והמדינות הנורדיות</vt:lpstr>
      <vt:lpstr>עיקרי תכנית העבודה לשנת 2019 דסק ישראל </vt:lpstr>
      <vt:lpstr>עיקרי תכנית העבודה לשנת 2019 </vt:lpstr>
      <vt:lpstr>עיקרי תכנית העבודה לשנת 2019 דסק ארה"ב </vt:lpstr>
      <vt:lpstr>עיקרי תכנית העבודה לשנת 2019 דסק אנגליה</vt:lpstr>
      <vt:lpstr>עיקרי תכנית העבודה לשנת 2019 דסק אוסטרליה</vt:lpstr>
      <vt:lpstr>עיקרי תכנית העבודה לשנת 2019 דסק קנדה</vt:lpstr>
      <vt:lpstr>עיקרי תכנית העבודה לשנת 2019 דסק "ידידי ישראל" (דסק נוצרים)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PrezentSimple - Kakal</dc:title>
  <dc:creator>Liad;PrezentSimple</dc:creator>
  <cp:keywords>PrezentSimple.com</cp:keywords>
  <cp:lastModifiedBy>שריאל גון</cp:lastModifiedBy>
  <cp:revision>824</cp:revision>
  <cp:lastPrinted>2019-05-20T06:04:51Z</cp:lastPrinted>
  <dcterms:created xsi:type="dcterms:W3CDTF">2017-08-08T09:42:16Z</dcterms:created>
  <dcterms:modified xsi:type="dcterms:W3CDTF">2019-05-30T09:05:48Z</dcterms:modified>
</cp:coreProperties>
</file>