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80" r:id="rId3"/>
    <p:sldId id="272" r:id="rId4"/>
    <p:sldId id="283" r:id="rId5"/>
    <p:sldId id="282" r:id="rId6"/>
    <p:sldId id="275" r:id="rId7"/>
    <p:sldId id="276" r:id="rId8"/>
    <p:sldId id="289" r:id="rId9"/>
    <p:sldId id="290" r:id="rId10"/>
    <p:sldId id="286" r:id="rId11"/>
    <p:sldId id="291" r:id="rId12"/>
    <p:sldId id="277" r:id="rId13"/>
    <p:sldId id="288" r:id="rId14"/>
    <p:sldId id="278" r:id="rId15"/>
    <p:sldId id="270" r:id="rId16"/>
    <p:sldId id="271" r:id="rId17"/>
    <p:sldId id="279" r:id="rId18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7C"/>
    <a:srgbClr val="9BCA47"/>
    <a:srgbClr val="253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068" autoAdjust="0"/>
    <p:restoredTop sz="82996" autoAdjust="0"/>
  </p:normalViewPr>
  <p:slideViewPr>
    <p:cSldViewPr snapToGrid="0">
      <p:cViewPr varScale="1">
        <p:scale>
          <a:sx n="55" d="100"/>
          <a:sy n="55" d="100"/>
        </p:scale>
        <p:origin x="140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774BB92-1E37-4D08-9EEC-90EF17736AE8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83F86EB-BCAB-46AD-B98C-0BCA0BDC7E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246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32D8E57-E442-4FBB-9241-84342EBE5CF3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D8EDAB5-40FD-4BD5-BB77-C182C6B1B7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9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18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9963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858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236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694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5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200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96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13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82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DAB5-40FD-4BD5-BB77-C182C6B1B756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25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6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7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7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2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AA0E-35DC-42A4-8E51-A54BBF77ED0D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FD79-5F87-436A-9E82-D2B46A3BFB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4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malaplus.net/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500" y="2712115"/>
            <a:ext cx="6429427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17467C"/>
                </a:solidFill>
                <a:latin typeface="Assistant SemiBold" panose="00000700000000000000" pitchFamily="2" charset="-79"/>
              </a:rPr>
              <a:t>הערכת עובדים לשנת 2020</a:t>
            </a:r>
          </a:p>
          <a:p>
            <a:pPr algn="ctr"/>
            <a:r>
              <a:rPr lang="he-IL" sz="3600" b="1" dirty="0">
                <a:solidFill>
                  <a:srgbClr val="17467C"/>
                </a:solidFill>
                <a:latin typeface="Assistant" panose="00000500000000000000" pitchFamily="2" charset="-79"/>
              </a:rPr>
              <a:t>מדריך משתמש מערכת</a:t>
            </a:r>
          </a:p>
        </p:txBody>
      </p:sp>
    </p:spTree>
    <p:extLst>
      <p:ext uri="{BB962C8B-B14F-4D97-AF65-F5344CB8AC3E}">
        <p14:creationId xmlns:p14="http://schemas.microsoft.com/office/powerpoint/2010/main" val="231947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3564" y="92705"/>
            <a:ext cx="223971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סיום התהליך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52054" y="1195588"/>
            <a:ext cx="3603063" cy="101979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לחיצה על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"סיים"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תתחיל את השלב הבא בתהליך למוערך זה.</a:t>
            </a:r>
          </a:p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שים לב, בסיום שיחת המשוב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ישלח מייל למוערך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עם קישור לצפייה בטופס שלו.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50" y="2801547"/>
            <a:ext cx="3501699" cy="15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8D4FAE-CEDC-4916-BE96-CB5B263122A7}"/>
              </a:ext>
            </a:extLst>
          </p:cNvPr>
          <p:cNvSpPr txBox="1"/>
          <p:nvPr/>
        </p:nvSpPr>
        <p:spPr>
          <a:xfrm>
            <a:off x="613459" y="1851949"/>
            <a:ext cx="11227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כאן נגמר ההסבר הטכני של מילוי הטפסים</a:t>
            </a:r>
          </a:p>
          <a:p>
            <a:pPr algn="ctr"/>
            <a:endParaRPr lang="he-I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בשקפים הבאים, מוצגים שקפים עם דוחות שניתן להפיק מהמערכת.</a:t>
            </a:r>
          </a:p>
          <a:p>
            <a:pPr algn="ctr"/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בעזרת דוחות אלו תוכלו לנתח ולהשוות נתונים ביחידה שלכם.</a:t>
            </a:r>
          </a:p>
        </p:txBody>
      </p:sp>
    </p:spTree>
    <p:extLst>
      <p:ext uri="{BB962C8B-B14F-4D97-AF65-F5344CB8AC3E}">
        <p14:creationId xmlns:p14="http://schemas.microsoft.com/office/powerpoint/2010/main" val="262907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5399" y="92705"/>
            <a:ext cx="232788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דוחות הערכה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251" y="561672"/>
            <a:ext cx="6909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ניתן לגשת לדוחות מתוך לוח הבקרה או מתחת לשונית "דוחות" בתפריט הצד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91910" y="5909149"/>
            <a:ext cx="2149929" cy="767286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בדוח הרצוי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מבחינתך על מנת להכנס למצב תצוגה בדוח</a:t>
            </a:r>
          </a:p>
        </p:txBody>
      </p:sp>
      <p:cxnSp>
        <p:nvCxnSpPr>
          <p:cNvPr id="39" name="Straight Arrow Connector 38"/>
          <p:cNvCxnSpPr>
            <a:cxnSpLocks/>
            <a:stCxn id="38" idx="0"/>
          </p:cNvCxnSpPr>
          <p:nvPr/>
        </p:nvCxnSpPr>
        <p:spPr>
          <a:xfrm flipH="1" flipV="1">
            <a:off x="7266874" y="4886960"/>
            <a:ext cx="1" cy="1022189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53" y="1466850"/>
            <a:ext cx="9648493" cy="42227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525" y="1466850"/>
            <a:ext cx="15144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3701" y="92705"/>
            <a:ext cx="173957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לוח בקרה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28185" y="906080"/>
            <a:ext cx="19078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דוחות בלוח הבקרה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3145" y="4931844"/>
            <a:ext cx="3753015" cy="892183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u="sng" dirty="0">
                <a:solidFill>
                  <a:srgbClr val="253138"/>
                </a:solidFill>
                <a:latin typeface="Assistant SemiBold" panose="00000700000000000000" pitchFamily="2" charset="-79"/>
              </a:rPr>
              <a:t>צפייה בדוחות-</a:t>
            </a:r>
            <a:r>
              <a:rPr lang="en-US" sz="1400" u="sng" dirty="0">
                <a:solidFill>
                  <a:srgbClr val="253138"/>
                </a:solidFill>
                <a:latin typeface="Assistant SemiBold" panose="00000700000000000000" pitchFamily="2" charset="-79"/>
              </a:rPr>
              <a:t> </a:t>
            </a:r>
            <a:endParaRPr lang="he-IL" sz="1400" u="sng" dirty="0">
              <a:solidFill>
                <a:srgbClr val="253138"/>
              </a:solidFill>
              <a:latin typeface="Assistant SemiBold" panose="00000700000000000000" pitchFamily="2" charset="-79"/>
            </a:endParaRPr>
          </a:p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ניתן לראות "הצצה" לנתוני דוחות בתחתית לוח הבקרה. לחיצה על הגרף תעביר אותך לתצוגה מורחבת של הדוח.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5118860" y="4854650"/>
            <a:ext cx="1615096" cy="497886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493962"/>
            <a:ext cx="119253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6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80446" y="2207987"/>
            <a:ext cx="10471868" cy="3615678"/>
            <a:chOff x="580446" y="2207987"/>
            <a:chExt cx="10471868" cy="3615678"/>
          </a:xfrm>
        </p:grpSpPr>
        <p:grpSp>
          <p:nvGrpSpPr>
            <p:cNvPr id="17" name="Group 16"/>
            <p:cNvGrpSpPr/>
            <p:nvPr/>
          </p:nvGrpSpPr>
          <p:grpSpPr>
            <a:xfrm>
              <a:off x="580446" y="2207987"/>
              <a:ext cx="10471868" cy="3615678"/>
              <a:chOff x="580446" y="1046812"/>
              <a:chExt cx="10471868" cy="47768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0446" y="1046812"/>
                <a:ext cx="10471868" cy="437607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4213" y="1671215"/>
                <a:ext cx="1802857" cy="415245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7958" y="2504992"/>
              <a:ext cx="2276255" cy="18580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734668" y="92705"/>
            <a:ext cx="33586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השוואה בין מוערכים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251" y="561672"/>
            <a:ext cx="6909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הדוח מציג השוואה בין מוערכים בציון מדד נבחר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3253050" y="3383523"/>
            <a:ext cx="108217" cy="894741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78085" y="4278263"/>
            <a:ext cx="2149929" cy="56408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השוואה גרפית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בין העובדים הנבחרים במדד  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9875520" y="4746929"/>
            <a:ext cx="225213" cy="961328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290855" y="5708257"/>
            <a:ext cx="2149929" cy="56408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את העובדים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אותם תרצה להשוות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9814231" y="3973347"/>
            <a:ext cx="1130803" cy="476970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016707" y="4450317"/>
            <a:ext cx="2149929" cy="56408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את המדד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אותו תרצה לבחון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7589955" y="5391535"/>
            <a:ext cx="693814" cy="601395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32940" y="5710889"/>
            <a:ext cx="3157015" cy="56408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לחץ על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רענן דוח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על מנת לרענן את הנתונים המוצגים בהתאם לשינוי בחירתך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6273562" y="1953571"/>
            <a:ext cx="2142106" cy="586017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20462" y="1374112"/>
            <a:ext cx="2506200" cy="56408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דוח אחר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 מכאן או לחיצה בשנית על "דוחות" בתפריט הצידי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00733" y="3409266"/>
            <a:ext cx="2026545" cy="448673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את התהליך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אותו תרצה לבחון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9839484" y="3155742"/>
            <a:ext cx="447516" cy="253524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7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345" y="2212544"/>
            <a:ext cx="11394219" cy="3301548"/>
            <a:chOff x="270345" y="1146447"/>
            <a:chExt cx="11394219" cy="43676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345" y="1146447"/>
              <a:ext cx="11394219" cy="43676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7116" y="1587363"/>
              <a:ext cx="1771650" cy="2793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8766" y="1919482"/>
              <a:ext cx="1841379" cy="73905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023209" y="92705"/>
            <a:ext cx="307007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השוואה בין יחידות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4251" y="561672"/>
            <a:ext cx="6909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הדוח מציג השוואה של ציוני המדדים בין המחלקות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597400" y="3784821"/>
            <a:ext cx="101820" cy="915255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58215" y="4700076"/>
            <a:ext cx="2515116" cy="659496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השוואה גרפית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בין המחלקות הנבחרות בכל המדדים ובממוצע המדדים</a:t>
            </a:r>
          </a:p>
        </p:txBody>
      </p:sp>
      <p:cxnSp>
        <p:nvCxnSpPr>
          <p:cNvPr id="9" name="Straight Arrow Connector 8"/>
          <p:cNvCxnSpPr>
            <a:cxnSpLocks/>
            <a:stCxn id="10" idx="1"/>
          </p:cNvCxnSpPr>
          <p:nvPr/>
        </p:nvCxnSpPr>
        <p:spPr>
          <a:xfrm flipH="1">
            <a:off x="760281" y="2416112"/>
            <a:ext cx="767300" cy="236809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7581" y="2212544"/>
            <a:ext cx="1774679" cy="40713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ניתן לשנות את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סוג הגרף</a:t>
            </a:r>
            <a:endParaRPr lang="he-IL" sz="1400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835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71276" y="2192609"/>
            <a:ext cx="10320793" cy="3826869"/>
            <a:chOff x="771276" y="2192609"/>
            <a:chExt cx="10320793" cy="38268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276" y="2192609"/>
              <a:ext cx="10320793" cy="372834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667" y="2552938"/>
              <a:ext cx="1818416" cy="1860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4267" y="2789575"/>
              <a:ext cx="1616175" cy="322990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784635" y="92705"/>
            <a:ext cx="23086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דוח התפלגות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9043" y="561672"/>
            <a:ext cx="103042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הדוח מציג חלוקה של ציוני המוערכים לטווחים: מתחת לציפיות (1-2.5), בתחום הציפיות (2.5-4), מעל לציפיות ()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1235626" y="2379913"/>
            <a:ext cx="767300" cy="236809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90099" y="2000862"/>
            <a:ext cx="1774679" cy="40713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ניתן לשנות את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סוג הגרף</a:t>
            </a:r>
            <a:endParaRPr lang="he-IL" sz="1400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895843" y="5403161"/>
            <a:ext cx="2028466" cy="1042499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66141" y="6136392"/>
            <a:ext cx="2164080" cy="40713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פירוט שמי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של המוערכים בכל טווח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9825756" y="3996772"/>
            <a:ext cx="710881" cy="457961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439436" y="4225752"/>
            <a:ext cx="1408044" cy="40713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את המדד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להצגה בדוח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9858339" y="4646480"/>
            <a:ext cx="750402" cy="302705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033219" y="4930364"/>
            <a:ext cx="1408044" cy="99058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בחר את המוערכים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הרלוונטיים להצגה בדוח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8520004" y="5782733"/>
            <a:ext cx="73663" cy="343876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32347" y="6112696"/>
            <a:ext cx="3157015" cy="56408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לחץ על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רענן דוח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על מנת לרענן את הנתונים המוצגים בהתאם לשינוי בחירתך</a:t>
            </a:r>
          </a:p>
        </p:txBody>
      </p:sp>
      <p:cxnSp>
        <p:nvCxnSpPr>
          <p:cNvPr id="26" name="Straight Arrow Connector 25"/>
          <p:cNvCxnSpPr>
            <a:cxnSpLocks/>
            <a:stCxn id="27" idx="0"/>
          </p:cNvCxnSpPr>
          <p:nvPr/>
        </p:nvCxnSpPr>
        <p:spPr>
          <a:xfrm flipH="1" flipV="1">
            <a:off x="2925493" y="4327343"/>
            <a:ext cx="1136704" cy="366134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163368" y="4693477"/>
            <a:ext cx="1797657" cy="40713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אחוז וכמות המוערכים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בסוגריים בכל טווח</a:t>
            </a:r>
          </a:p>
        </p:txBody>
      </p:sp>
    </p:spTree>
    <p:extLst>
      <p:ext uri="{BB962C8B-B14F-4D97-AF65-F5344CB8AC3E}">
        <p14:creationId xmlns:p14="http://schemas.microsoft.com/office/powerpoint/2010/main" val="186898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0" y="2343182"/>
            <a:ext cx="646429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>
                <a:solidFill>
                  <a:srgbClr val="17467C"/>
                </a:solidFill>
                <a:latin typeface="Assistant SemiBold" panose="00000700000000000000" pitchFamily="2" charset="-79"/>
              </a:rPr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37029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0256" y="92705"/>
            <a:ext cx="144302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התהליך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1798" y="859709"/>
            <a:ext cx="886098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53138"/>
                </a:solidFill>
                <a:latin typeface="Assistant Light" panose="00000400000000000000" pitchFamily="2" charset="-79"/>
              </a:rPr>
              <a:t>תהליך ההערכה מורכב מ-2 שלבים.</a:t>
            </a:r>
          </a:p>
          <a:p>
            <a:pPr algn="r" rtl="1"/>
            <a:endParaRPr lang="he-IL" sz="2000" dirty="0">
              <a:solidFill>
                <a:srgbClr val="253138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498" y="3153980"/>
            <a:ext cx="8486682" cy="39395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srgbClr val="17467C"/>
                </a:solidFill>
                <a:latin typeface="Assistant SemiBold" panose="00000700000000000000" pitchFamily="2" charset="-79"/>
              </a:rPr>
              <a:t>שלב 1</a:t>
            </a:r>
          </a:p>
          <a:p>
            <a:pPr algn="r" rtl="1"/>
            <a:r>
              <a:rPr lang="he-IL" sz="2000" u="sng" dirty="0">
                <a:solidFill>
                  <a:srgbClr val="253138"/>
                </a:solidFill>
                <a:latin typeface="Assistant Light" panose="00000400000000000000" pitchFamily="2" charset="-79"/>
              </a:rPr>
              <a:t>הערכת מנהל ישיר- </a:t>
            </a:r>
            <a:r>
              <a:rPr lang="he-IL" sz="2000" dirty="0">
                <a:solidFill>
                  <a:srgbClr val="253138"/>
                </a:solidFill>
                <a:latin typeface="Assistant Light" panose="00000400000000000000" pitchFamily="2" charset="-79"/>
              </a:rPr>
              <a:t>טופס הערכה שימולא ע"י המעריך הישיר לכל עובד מוערך.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srgbClr val="17467C"/>
                </a:solidFill>
                <a:latin typeface="Assistant SemiBold" panose="00000700000000000000" pitchFamily="2" charset="-79"/>
              </a:rPr>
              <a:t>שלב 2</a:t>
            </a:r>
          </a:p>
          <a:p>
            <a:pPr algn="r" rtl="1"/>
            <a:r>
              <a:rPr lang="he-IL" sz="2000" u="sng" dirty="0">
                <a:solidFill>
                  <a:srgbClr val="253138"/>
                </a:solidFill>
                <a:latin typeface="Assistant Light" panose="00000400000000000000" pitchFamily="2" charset="-79"/>
              </a:rPr>
              <a:t>שיחת משוב- </a:t>
            </a:r>
            <a:r>
              <a:rPr lang="he-IL" sz="2000" dirty="0">
                <a:solidFill>
                  <a:srgbClr val="253138"/>
                </a:solidFill>
                <a:latin typeface="Assistant Light" panose="00000400000000000000" pitchFamily="2" charset="-79"/>
              </a:rPr>
              <a:t>בשלב זה המנהל הישיר מזמן את העובד לשיחת המשוב הפרונטאלית.</a:t>
            </a:r>
          </a:p>
          <a:p>
            <a:pPr algn="r" rtl="1"/>
            <a:r>
              <a:rPr lang="he-IL" sz="2000" dirty="0">
                <a:solidFill>
                  <a:srgbClr val="253138"/>
                </a:solidFill>
                <a:latin typeface="Assistant Light" panose="00000400000000000000" pitchFamily="2" charset="-79"/>
              </a:rPr>
              <a:t>בסיום יש לוודא מילוי טופס סיכום השיחה במערכת הממחושבת.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he-IL" sz="2000" dirty="0">
              <a:solidFill>
                <a:srgbClr val="253138"/>
              </a:solidFill>
              <a:latin typeface="Assistant Light" panose="00000400000000000000" pitchFamily="2" charset="-79"/>
            </a:endParaRPr>
          </a:p>
          <a:p>
            <a:pPr algn="r" rtl="1"/>
            <a:r>
              <a:rPr lang="he-IL" sz="2000" dirty="0">
                <a:solidFill>
                  <a:srgbClr val="253138"/>
                </a:solidFill>
                <a:latin typeface="Assistant Light" panose="00000400000000000000" pitchFamily="2" charset="-79"/>
              </a:rPr>
              <a:t>יש להדפיס את הטופס המלא בסיום התהליך ולמסור למוערך.</a:t>
            </a:r>
          </a:p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000" dirty="0">
                <a:solidFill>
                  <a:srgbClr val="253138"/>
                </a:solidFill>
                <a:latin typeface="Assistant Light" panose="00000400000000000000" pitchFamily="2" charset="-79"/>
              </a:rPr>
              <a:t>בסיום התהליך העובד מקבל מייל עם הטופס לחתימה</a:t>
            </a:r>
          </a:p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  <a:cs typeface="Assistant Light" panose="00000400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2124" y="2518405"/>
            <a:ext cx="22076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שלבי הערכה</a:t>
            </a:r>
          </a:p>
        </p:txBody>
      </p:sp>
    </p:spTree>
    <p:extLst>
      <p:ext uri="{BB962C8B-B14F-4D97-AF65-F5344CB8AC3E}">
        <p14:creationId xmlns:p14="http://schemas.microsoft.com/office/powerpoint/2010/main" val="108646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0214" y="92705"/>
            <a:ext cx="253306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כניסה למערכת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8532" y="677480"/>
            <a:ext cx="727474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כל מנהל מעריך מקבל מייל אישי עם קישור ופרטי התחברות.</a:t>
            </a:r>
          </a:p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לנחיותך, תוכל להכנס גם מהקישור הבא- </a:t>
            </a:r>
            <a:r>
              <a:rPr lang="en-US" dirty="0">
                <a:solidFill>
                  <a:srgbClr val="253138"/>
                </a:solidFill>
                <a:latin typeface="Assistant Light" panose="00000400000000000000" pitchFamily="2" charset="-79"/>
                <a:hlinkClick r:id="rId3"/>
              </a:rPr>
              <a:t>https://nemalaplus.net/aw</a:t>
            </a:r>
            <a:endParaRPr lang="en-US" dirty="0">
              <a:solidFill>
                <a:srgbClr val="253138"/>
              </a:solidFill>
              <a:latin typeface="Assistant Light" panose="00000400000000000000" pitchFamily="2" charset="-79"/>
            </a:endParaRPr>
          </a:p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924" y="2836670"/>
            <a:ext cx="3012136" cy="234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904" y="2827145"/>
            <a:ext cx="3052191" cy="240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47" y="2836670"/>
            <a:ext cx="3052191" cy="239528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8076482" y="4010281"/>
            <a:ext cx="644056" cy="1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005243" y="4010280"/>
            <a:ext cx="644056" cy="1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537340" y="2218420"/>
            <a:ext cx="341906" cy="278295"/>
          </a:xfrm>
          <a:prstGeom prst="ellipse">
            <a:avLst/>
          </a:prstGeom>
          <a:solidFill>
            <a:srgbClr val="9BC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56108" y="2218420"/>
            <a:ext cx="19372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dirty="0" err="1">
                <a:latin typeface="Assistant Light" panose="00000400000000000000" pitchFamily="2" charset="-79"/>
              </a:rPr>
              <a:t>kkl</a:t>
            </a:r>
            <a:r>
              <a:rPr lang="he-IL" sz="1400" dirty="0">
                <a:latin typeface="Assistant Light" panose="00000400000000000000" pitchFamily="2" charset="-79"/>
              </a:rPr>
              <a:t>הזן קוד חשבון - </a:t>
            </a:r>
          </a:p>
        </p:txBody>
      </p:sp>
      <p:sp>
        <p:nvSpPr>
          <p:cNvPr id="15" name="Oval 14"/>
          <p:cNvSpPr/>
          <p:nvPr/>
        </p:nvSpPr>
        <p:spPr>
          <a:xfrm>
            <a:off x="7594820" y="2218420"/>
            <a:ext cx="341906" cy="278295"/>
          </a:xfrm>
          <a:prstGeom prst="ellipse">
            <a:avLst/>
          </a:prstGeom>
          <a:solidFill>
            <a:srgbClr val="9BC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8103" y="2218420"/>
            <a:ext cx="23426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latin typeface="Assistant Light" panose="00000400000000000000" pitchFamily="2" charset="-79"/>
              </a:rPr>
              <a:t>הזן שם משתמש –</a:t>
            </a:r>
            <a:r>
              <a:rPr lang="he-IL" sz="1400" b="1" dirty="0">
                <a:latin typeface="Assistant Light" panose="00000400000000000000" pitchFamily="2" charset="-79"/>
              </a:rPr>
              <a:t>מספר עובד </a:t>
            </a:r>
            <a:r>
              <a:rPr lang="he-IL" sz="1400" dirty="0">
                <a:latin typeface="Assistant Light" panose="00000400000000000000" pitchFamily="2" charset="-79"/>
              </a:rPr>
              <a:t>מומלץ לסמן "זכור אותי"</a:t>
            </a:r>
          </a:p>
        </p:txBody>
      </p:sp>
      <p:sp>
        <p:nvSpPr>
          <p:cNvPr id="17" name="Oval 16"/>
          <p:cNvSpPr/>
          <p:nvPr/>
        </p:nvSpPr>
        <p:spPr>
          <a:xfrm>
            <a:off x="3509176" y="2218420"/>
            <a:ext cx="341906" cy="278295"/>
          </a:xfrm>
          <a:prstGeom prst="ellipse">
            <a:avLst/>
          </a:prstGeom>
          <a:solidFill>
            <a:srgbClr val="9BC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Assistant Light" panose="00000400000000000000" pitchFamily="2" charset="-79"/>
                <a:cs typeface="Assistant Light" panose="00000400000000000000" pitchFamily="2" charset="-79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100" y="2192609"/>
            <a:ext cx="3155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latin typeface="Assistant Light" panose="00000400000000000000" pitchFamily="2" charset="-79"/>
              </a:rPr>
              <a:t>הזן סיסמא- בכניסה ראשונית למערכת תקבל דוא"ל עם קישור ליצירת סיסמא</a:t>
            </a:r>
            <a:endParaRPr lang="he-IL" sz="1400" b="1" dirty="0">
              <a:latin typeface="Assistant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19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2300" y="92705"/>
            <a:ext cx="2492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יצירת סיסמא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37" y="1701800"/>
            <a:ext cx="4200525" cy="41608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7" y="1708150"/>
            <a:ext cx="40862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612" y="1962150"/>
            <a:ext cx="8410575" cy="4533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53701" y="92705"/>
            <a:ext cx="173957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לוח בקרה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0206" y="677480"/>
            <a:ext cx="46730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המסך הראשי במערכת מורכב ממספר חלקים: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3800" y="723500"/>
            <a:ext cx="3808295" cy="1219599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u="sng" dirty="0">
                <a:solidFill>
                  <a:srgbClr val="253138"/>
                </a:solidFill>
                <a:latin typeface="Assistant SemiBold" panose="00000700000000000000" pitchFamily="2" charset="-79"/>
              </a:rPr>
              <a:t>סטטוס הערכות-</a:t>
            </a:r>
          </a:p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מציג את כמות המוערכים הנמצאים כרגע בכל הערכה. בלחיצה על "הערכה מנהל ישיר" נוכל לראות את העובדים שכרגע ממתינים להערכת המנהל, כמו כן גם את העובדים שהסתיימה הערכתם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943289" y="2002349"/>
            <a:ext cx="2402711" cy="687925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4284820" y="4311222"/>
            <a:ext cx="2904451" cy="516120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0700" y="4096354"/>
            <a:ext cx="3753015" cy="961348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u="sng" dirty="0">
                <a:solidFill>
                  <a:srgbClr val="253138"/>
                </a:solidFill>
                <a:latin typeface="Assistant SemiBold" panose="00000700000000000000" pitchFamily="2" charset="-79"/>
              </a:rPr>
              <a:t>כניסה להערכות עובדים-</a:t>
            </a:r>
          </a:p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תוכל לגשת לטופס הערכה של כל עובד ע"י לחיצה על שמו. עובדים שממתינים להערכה שלך </a:t>
            </a:r>
            <a:r>
              <a:rPr lang="he-IL" sz="1400" u="sng" dirty="0">
                <a:solidFill>
                  <a:srgbClr val="253138"/>
                </a:solidFill>
                <a:latin typeface="Assistant Light" panose="00000400000000000000" pitchFamily="2" charset="-79"/>
              </a:rPr>
              <a:t>ברגע זה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 מסומנים בעיגול ירוק.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45061" y="1078794"/>
            <a:ext cx="3645240" cy="838906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u="sng" dirty="0">
                <a:solidFill>
                  <a:srgbClr val="253138"/>
                </a:solidFill>
                <a:latin typeface="Assistant Light" panose="00000400000000000000" pitchFamily="2" charset="-79"/>
              </a:rPr>
              <a:t>תהליך ההערכה השנתי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– כולל שני תהליכים מקבילים – הערכת מנהל ישיר ושיחת משוב</a:t>
            </a:r>
          </a:p>
        </p:txBody>
      </p:sp>
    </p:spTree>
    <p:extLst>
      <p:ext uri="{BB962C8B-B14F-4D97-AF65-F5344CB8AC3E}">
        <p14:creationId xmlns:p14="http://schemas.microsoft.com/office/powerpoint/2010/main" val="342762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44" y="1823196"/>
            <a:ext cx="10769655" cy="380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5847" y="73655"/>
            <a:ext cx="443743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שלב א'- מילוי טופס הערכה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72178" y="3427518"/>
            <a:ext cx="1601103" cy="546533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שם העובד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מופיע כאן</a:t>
            </a:r>
          </a:p>
        </p:txBody>
      </p:sp>
      <p:cxnSp>
        <p:nvCxnSpPr>
          <p:cNvPr id="34" name="Straight Arrow Connector 33"/>
          <p:cNvCxnSpPr>
            <a:cxnSpLocks/>
            <a:stCxn id="33" idx="1"/>
          </p:cNvCxnSpPr>
          <p:nvPr/>
        </p:nvCxnSpPr>
        <p:spPr>
          <a:xfrm flipH="1" flipV="1">
            <a:off x="10221927" y="3338301"/>
            <a:ext cx="250251" cy="362484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1455" y="607134"/>
            <a:ext cx="950452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הכניסה לטופס המענה של כל עובד היא מתוך לוח הבקרה תחת "סטטוס תהליך הערכת עובדים"</a:t>
            </a:r>
          </a:p>
          <a:p>
            <a:pPr algn="r" rtl="1"/>
            <a:r>
              <a:rPr lang="he-IL" dirty="0">
                <a:solidFill>
                  <a:srgbClr val="2531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לחיצה על העובד תעביר אותך ישירות לטופס ההערכה שלו</a:t>
            </a:r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2599" y="1436036"/>
            <a:ext cx="2212638" cy="469702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חזור למסך הראשי ע"י לחיצה על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לוח בקרה</a:t>
            </a:r>
            <a:endParaRPr lang="he-IL" sz="1400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0068737" y="1702952"/>
            <a:ext cx="1086096" cy="723260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92801" y="2618655"/>
            <a:ext cx="2289088" cy="522577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בחר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בטופס ההערכה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שבו תרצה לצפות/לערוך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7055999" y="2981544"/>
            <a:ext cx="2162754" cy="423646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22682" y="894091"/>
            <a:ext cx="2220781" cy="522577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תוכל 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לחפש טופס הערכה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של עובד אחר ע"י הקלדת שמו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878282" y="1426036"/>
            <a:ext cx="0" cy="1387318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838866" y="3739630"/>
            <a:ext cx="2220781" cy="644844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כל העובדים</a:t>
            </a:r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 הממתינים לך להערכה ברגע זה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מוצגים ברשימה כאן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864266" y="3087690"/>
            <a:ext cx="662098" cy="653411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54783" y="5296543"/>
            <a:ext cx="2220781" cy="368751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הדפס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 את הטופס לעובד מכאן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1164503" y="3871775"/>
            <a:ext cx="0" cy="1373968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3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484312"/>
            <a:ext cx="9296400" cy="5057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82418" y="92705"/>
            <a:ext cx="221086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טופס הערכה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629" y="579904"/>
            <a:ext cx="74069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המנהל יענה על טופס הערכה לפני הגעה לשיחת המשוב</a:t>
            </a:r>
          </a:p>
          <a:p>
            <a:pPr algn="r" rtl="1"/>
            <a:r>
              <a:rPr lang="he-IL" b="1" dirty="0">
                <a:solidFill>
                  <a:srgbClr val="253138"/>
                </a:solidFill>
                <a:latin typeface="Assistant Light" panose="00000400000000000000" pitchFamily="2" charset="-79"/>
              </a:rPr>
              <a:t>דוגמה לטופס הערכה: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15039" y="2277534"/>
            <a:ext cx="1624694" cy="457199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שאלות חובה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מסומנות בכוכבית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4639733" y="2527300"/>
            <a:ext cx="2421467" cy="186266"/>
          </a:xfrm>
          <a:prstGeom prst="straightConnector1">
            <a:avLst/>
          </a:prstGeom>
          <a:ln w="28575">
            <a:solidFill>
              <a:srgbClr val="9B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32629" y="4191000"/>
            <a:ext cx="2656871" cy="986655"/>
          </a:xfrm>
          <a:prstGeom prst="rect">
            <a:avLst/>
          </a:prstGeom>
          <a:solidFill>
            <a:schemeClr val="bg1"/>
          </a:solidFill>
          <a:ln w="28575">
            <a:solidFill>
              <a:srgbClr val="9B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253138"/>
                </a:solidFill>
                <a:latin typeface="Assistant SemiBold" panose="00000700000000000000" pitchFamily="2" charset="-79"/>
              </a:rPr>
              <a:t>שמירת התשובות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בטופס מתבצעת </a:t>
            </a:r>
            <a:r>
              <a:rPr lang="he-IL" sz="1400" u="sng" dirty="0">
                <a:solidFill>
                  <a:srgbClr val="253138"/>
                </a:solidFill>
                <a:latin typeface="Assistant Light" panose="00000400000000000000" pitchFamily="2" charset="-79"/>
              </a:rPr>
              <a:t>באופן אוטומטי </a:t>
            </a:r>
            <a:r>
              <a:rPr lang="he-IL" sz="1400" dirty="0">
                <a:solidFill>
                  <a:srgbClr val="253138"/>
                </a:solidFill>
                <a:latin typeface="Assistant Light" panose="00000400000000000000" pitchFamily="2" charset="-79"/>
              </a:rPr>
              <a:t>בכל שינוי שתבצע</a:t>
            </a:r>
          </a:p>
        </p:txBody>
      </p:sp>
    </p:spTree>
    <p:extLst>
      <p:ext uri="{BB962C8B-B14F-4D97-AF65-F5344CB8AC3E}">
        <p14:creationId xmlns:p14="http://schemas.microsoft.com/office/powerpoint/2010/main" val="426806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8563" y="73655"/>
            <a:ext cx="34147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שלב ב'- שיחת משוב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5891" y="607134"/>
            <a:ext cx="73500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מגיעים לשיחת המשוב עם הטופס שמילאתם ועוברים עליו ביחד עם העובד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22ED1D8-746A-4D1E-9149-2403451C0E9C}"/>
              </a:ext>
            </a:extLst>
          </p:cNvPr>
          <p:cNvSpPr txBox="1"/>
          <p:nvPr/>
        </p:nvSpPr>
        <p:spPr>
          <a:xfrm>
            <a:off x="2047875" y="1381125"/>
            <a:ext cx="10038106" cy="49633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דגשים לשיחת משוב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השרו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 אווירה נעימה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וודאו 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כי העובד יודע לקראת מה הוא מגיע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הקשיבו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 לעובד ולצרכיו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הדגישו 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את החוזקות של העובד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אמרו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 את הנקודות לשיפור בצורה נעימה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קבעו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 ביחד יעדים לשנה הבאה והוסיפו לטופס</a:t>
            </a:r>
          </a:p>
        </p:txBody>
      </p:sp>
    </p:spTree>
    <p:extLst>
      <p:ext uri="{BB962C8B-B14F-4D97-AF65-F5344CB8AC3E}">
        <p14:creationId xmlns:p14="http://schemas.microsoft.com/office/powerpoint/2010/main" val="242647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8563" y="73655"/>
            <a:ext cx="34147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3200" dirty="0">
                <a:solidFill>
                  <a:srgbClr val="17467C"/>
                </a:solidFill>
                <a:latin typeface="Assistant SemiBold" panose="00000700000000000000" pitchFamily="2" charset="-79"/>
              </a:rPr>
              <a:t>שלב ב'- שיחת משוב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8550" y="6774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he-IL" dirty="0">
              <a:solidFill>
                <a:srgbClr val="253138"/>
              </a:solidFill>
              <a:latin typeface="Assistant Light" panose="000004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4231" y="607134"/>
            <a:ext cx="31117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253138"/>
                </a:solidFill>
                <a:latin typeface="Assistant Light" panose="00000400000000000000" pitchFamily="2" charset="-79"/>
              </a:rPr>
              <a:t>מגדירים ביחד יעדים לשנה הבאה</a:t>
            </a:r>
          </a:p>
        </p:txBody>
      </p:sp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667337C-5170-4CBE-B66C-878DE0A9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0" y="1191909"/>
            <a:ext cx="10751103" cy="47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</TotalTime>
  <Words>659</Words>
  <Application>Microsoft Office PowerPoint</Application>
  <PresentationFormat>מסך רחב</PresentationFormat>
  <Paragraphs>105</Paragraphs>
  <Slides>17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6" baseType="lpstr">
      <vt:lpstr>Arial</vt:lpstr>
      <vt:lpstr>Assistant</vt:lpstr>
      <vt:lpstr>Assistant Light</vt:lpstr>
      <vt:lpstr>Assistant SemiBold</vt:lpstr>
      <vt:lpstr>Calibri</vt:lpstr>
      <vt:lpstr>Calibri Light</vt:lpstr>
      <vt:lpstr>Segoe UI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Noam Cohen Or</dc:creator>
  <cp:lastModifiedBy>עמית כהן</cp:lastModifiedBy>
  <cp:revision>88</cp:revision>
  <dcterms:created xsi:type="dcterms:W3CDTF">2017-01-25T07:44:16Z</dcterms:created>
  <dcterms:modified xsi:type="dcterms:W3CDTF">2020-12-22T10:27:38Z</dcterms:modified>
</cp:coreProperties>
</file>