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47" r:id="rId5"/>
    <p:sldMasterId id="2147484664" r:id="rId6"/>
    <p:sldMasterId id="2147484669" r:id="rId7"/>
  </p:sldMasterIdLst>
  <p:notesMasterIdLst>
    <p:notesMasterId r:id="rId28"/>
  </p:notesMasterIdLst>
  <p:handoutMasterIdLst>
    <p:handoutMasterId r:id="rId29"/>
  </p:handoutMasterIdLst>
  <p:sldIdLst>
    <p:sldId id="494" r:id="rId8"/>
    <p:sldId id="506" r:id="rId9"/>
    <p:sldId id="497" r:id="rId10"/>
    <p:sldId id="501" r:id="rId11"/>
    <p:sldId id="508" r:id="rId12"/>
    <p:sldId id="505" r:id="rId13"/>
    <p:sldId id="511" r:id="rId14"/>
    <p:sldId id="516" r:id="rId15"/>
    <p:sldId id="509" r:id="rId16"/>
    <p:sldId id="512" r:id="rId17"/>
    <p:sldId id="513" r:id="rId18"/>
    <p:sldId id="514" r:id="rId19"/>
    <p:sldId id="515" r:id="rId20"/>
    <p:sldId id="510" r:id="rId21"/>
    <p:sldId id="518" r:id="rId22"/>
    <p:sldId id="517" r:id="rId23"/>
    <p:sldId id="519" r:id="rId24"/>
    <p:sldId id="498" r:id="rId25"/>
    <p:sldId id="503" r:id="rId26"/>
    <p:sldId id="504" r:id="rId27"/>
  </p:sldIdLst>
  <p:sldSz cx="12192000" cy="6858000"/>
  <p:notesSz cx="6797675" cy="9926638"/>
  <p:custDataLst>
    <p:tags r:id="rId30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54" userDrawn="1">
          <p15:clr>
            <a:srgbClr val="A4A3A4"/>
          </p15:clr>
        </p15:guide>
        <p15:guide id="4" orient="horz" pos="2995" userDrawn="1">
          <p15:clr>
            <a:srgbClr val="A4A3A4"/>
          </p15:clr>
        </p15:guide>
        <p15:guide id="5" orient="horz" pos="1920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  <p15:guide id="7" orient="horz" pos="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49C"/>
    <a:srgbClr val="797979"/>
    <a:srgbClr val="D9D9D9"/>
    <a:srgbClr val="262626"/>
    <a:srgbClr val="85C2FF"/>
    <a:srgbClr val="EEF1FA"/>
    <a:srgbClr val="5F0C6D"/>
    <a:srgbClr val="742282"/>
    <a:srgbClr val="00B0F0"/>
    <a:srgbClr val="76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18" autoAdjust="0"/>
    <p:restoredTop sz="96395" autoAdjust="0"/>
  </p:normalViewPr>
  <p:slideViewPr>
    <p:cSldViewPr>
      <p:cViewPr varScale="1">
        <p:scale>
          <a:sx n="53" d="100"/>
          <a:sy n="53" d="100"/>
        </p:scale>
        <p:origin x="516" y="52"/>
      </p:cViewPr>
      <p:guideLst>
        <p:guide orient="horz" pos="3565"/>
        <p:guide pos="3840"/>
        <p:guide orient="horz" pos="2454"/>
        <p:guide orient="horz" pos="2995"/>
        <p:guide orient="horz" pos="1920"/>
        <p:guide orient="horz" pos="1392"/>
        <p:guide orient="horz" pos="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0606A0-01B1-4859-B34B-0AAF72ADDCB3}" type="datetime8">
              <a:rPr lang="he-IL" smtClean="0"/>
              <a:t>08 אוגוסט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8E0953-9953-4FBE-9857-DA888A1BBA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6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854DC-1B2E-46AC-BBB0-3E751404A451}" type="datetime8">
              <a:rPr lang="he-IL" smtClean="0"/>
              <a:t>08 אוגוסט 21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FDF7A-FE5E-4F25-907C-372227AEBE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157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פנימי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379200" y="2294431"/>
            <a:ext cx="0" cy="867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A506E9-4B38-4BEC-B60B-94C3162C5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30325"/>
            <a:ext cx="11353794" cy="50509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endParaRPr lang="x-none" dirty="0"/>
          </a:p>
        </p:txBody>
      </p:sp>
      <p:sp>
        <p:nvSpPr>
          <p:cNvPr id="12" name="Prostokąt 14">
            <a:extLst>
              <a:ext uri="{FF2B5EF4-FFF2-40B4-BE49-F238E27FC236}">
                <a16:creationId xmlns:a16="http://schemas.microsoft.com/office/drawing/2014/main" id="{AEAF4C3E-1641-498D-82E9-5E99898AFF51}"/>
              </a:ext>
            </a:extLst>
          </p:cNvPr>
          <p:cNvSpPr/>
          <p:nvPr userDrawn="1"/>
        </p:nvSpPr>
        <p:spPr>
          <a:xfrm>
            <a:off x="0" y="1571"/>
            <a:ext cx="12192000" cy="912829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2F2F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3" name="Prostokąt 14">
            <a:extLst>
              <a:ext uri="{FF2B5EF4-FFF2-40B4-BE49-F238E27FC236}">
                <a16:creationId xmlns:a16="http://schemas.microsoft.com/office/drawing/2014/main" id="{8AA0D9BB-E095-4EC7-A843-30D7DDC7BFE8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2F2F2"/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C905D119-D7EE-4F69-9C13-14CFFBA78B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3" y="60316"/>
            <a:ext cx="11353794" cy="795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51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פנימי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>
          <a:xfrm>
            <a:off x="-22077" y="2057400"/>
            <a:ext cx="12214077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33364"/>
            <a:ext cx="2769100" cy="1563046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0DF4289-8879-4B12-9ECF-112A4FFFFA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4" y="309404"/>
            <a:ext cx="9829796" cy="79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431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פנימי חל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92" y="540"/>
            <a:ext cx="1017409" cy="5328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04800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9605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פנימי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>
          <a:xfrm>
            <a:off x="-22077" y="2057400"/>
            <a:ext cx="12214077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33364"/>
            <a:ext cx="2769100" cy="1563046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0DF4289-8879-4B12-9ECF-112A4FFFFA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4" y="309404"/>
            <a:ext cx="9829796" cy="79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171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פנימי חל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92" y="540"/>
            <a:ext cx="1017409" cy="5328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04800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7798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פנימי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0566403" y="228600"/>
            <a:ext cx="7115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7" y="540"/>
            <a:ext cx="1017409" cy="53286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1785600" y="304800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4"/>
          <p:cNvSpPr/>
          <p:nvPr userDrawn="1"/>
        </p:nvSpPr>
        <p:spPr>
          <a:xfrm>
            <a:off x="0" y="-18274"/>
            <a:ext cx="12192000" cy="44195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ACDF3-8CAC-4B53-9C09-B1AF9FB11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29555" r="20197" b="23278"/>
          <a:stretch/>
        </p:blipFill>
        <p:spPr>
          <a:xfrm>
            <a:off x="294267" y="5618940"/>
            <a:ext cx="2296533" cy="1003667"/>
          </a:xfrm>
          <a:prstGeom prst="rect">
            <a:avLst/>
          </a:prstGeom>
        </p:spPr>
      </p:pic>
      <p:pic>
        <p:nvPicPr>
          <p:cNvPr id="10" name="תמונה 0" descr="לוגו קקל חדש.jpg">
            <a:extLst>
              <a:ext uri="{FF2B5EF4-FFF2-40B4-BE49-F238E27FC236}">
                <a16:creationId xmlns:a16="http://schemas.microsoft.com/office/drawing/2014/main" id="{C571B2ED-B903-4BE0-963A-2E7F4CE47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46" y="5334000"/>
            <a:ext cx="1007754" cy="12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6BFEC6C-FC95-4FA9-B6C5-9F61F15CB0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42533" y="546100"/>
            <a:ext cx="9575800" cy="795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C06AF4-4AC2-4FA8-B613-DC965369A2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0445" y="2362200"/>
            <a:ext cx="4051110" cy="658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  <p:pic>
        <p:nvPicPr>
          <p:cNvPr id="12" name="Obraz 15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4"/>
            <a:ext cx="12192000" cy="44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פנימי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379200" y="2294431"/>
            <a:ext cx="0" cy="867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A506E9-4B38-4BEC-B60B-94C3162C5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30325"/>
            <a:ext cx="11353794" cy="50509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endParaRPr lang="x-none" dirty="0"/>
          </a:p>
        </p:txBody>
      </p:sp>
      <p:sp>
        <p:nvSpPr>
          <p:cNvPr id="12" name="Prostokąt 14">
            <a:extLst>
              <a:ext uri="{FF2B5EF4-FFF2-40B4-BE49-F238E27FC236}">
                <a16:creationId xmlns:a16="http://schemas.microsoft.com/office/drawing/2014/main" id="{AEAF4C3E-1641-498D-82E9-5E99898AFF51}"/>
              </a:ext>
            </a:extLst>
          </p:cNvPr>
          <p:cNvSpPr/>
          <p:nvPr userDrawn="1"/>
        </p:nvSpPr>
        <p:spPr>
          <a:xfrm>
            <a:off x="0" y="1571"/>
            <a:ext cx="12192000" cy="912829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sp>
        <p:nvSpPr>
          <p:cNvPr id="13" name="Prostokąt 14">
            <a:extLst>
              <a:ext uri="{FF2B5EF4-FFF2-40B4-BE49-F238E27FC236}">
                <a16:creationId xmlns:a16="http://schemas.microsoft.com/office/drawing/2014/main" id="{8AA0D9BB-E095-4EC7-A843-30D7DDC7BFE8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C905D119-D7EE-4F69-9C13-14CFFBA78B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3" y="60316"/>
            <a:ext cx="11353794" cy="795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886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פנימי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4"/>
          <a:stretch/>
        </p:blipFill>
        <p:spPr>
          <a:xfrm>
            <a:off x="-22077" y="2057400"/>
            <a:ext cx="12214077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33364"/>
            <a:ext cx="2769100" cy="1563046"/>
          </a:xfrm>
          <a:prstGeom prst="rect">
            <a:avLst/>
          </a:prstGeo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20DF4289-8879-4B12-9ECF-112A4FFFFA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4" y="309404"/>
            <a:ext cx="9829796" cy="79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646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פנימי חל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92" y="540"/>
            <a:ext cx="1017409" cy="5328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04800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27774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פנימי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0566403" y="228600"/>
            <a:ext cx="7115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7" y="540"/>
            <a:ext cx="1017409" cy="53286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1785600" y="304800"/>
            <a:ext cx="40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4"/>
          <p:cNvSpPr/>
          <p:nvPr userDrawn="1"/>
        </p:nvSpPr>
        <p:spPr>
          <a:xfrm>
            <a:off x="0" y="-18274"/>
            <a:ext cx="12192000" cy="44195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ACDF3-8CAC-4B53-9C09-B1AF9FB11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29555" r="20197" b="23278"/>
          <a:stretch/>
        </p:blipFill>
        <p:spPr>
          <a:xfrm>
            <a:off x="294267" y="5618940"/>
            <a:ext cx="2296533" cy="1003667"/>
          </a:xfrm>
          <a:prstGeom prst="rect">
            <a:avLst/>
          </a:prstGeom>
        </p:spPr>
      </p:pic>
      <p:pic>
        <p:nvPicPr>
          <p:cNvPr id="10" name="תמונה 0" descr="לוגו קקל חדש.jpg">
            <a:extLst>
              <a:ext uri="{FF2B5EF4-FFF2-40B4-BE49-F238E27FC236}">
                <a16:creationId xmlns:a16="http://schemas.microsoft.com/office/drawing/2014/main" id="{C571B2ED-B903-4BE0-963A-2E7F4CE47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46" y="5334000"/>
            <a:ext cx="1007754" cy="12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6BFEC6C-FC95-4FA9-B6C5-9F61F15CB0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42533" y="546100"/>
            <a:ext cx="9575800" cy="795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C06AF4-4AC2-4FA8-B613-DC965369A2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0445" y="2362200"/>
            <a:ext cx="4051110" cy="658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  <p:pic>
        <p:nvPicPr>
          <p:cNvPr id="12" name="Obraz 15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4"/>
            <a:ext cx="12192000" cy="44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ף פנימי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379200" y="2294431"/>
            <a:ext cx="0" cy="867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CA506E9-4B38-4BEC-B60B-94C3162C5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330325"/>
            <a:ext cx="11353794" cy="50509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 sz="240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endParaRPr lang="x-none" dirty="0"/>
          </a:p>
        </p:txBody>
      </p:sp>
      <p:sp>
        <p:nvSpPr>
          <p:cNvPr id="12" name="Prostokąt 14">
            <a:extLst>
              <a:ext uri="{FF2B5EF4-FFF2-40B4-BE49-F238E27FC236}">
                <a16:creationId xmlns:a16="http://schemas.microsoft.com/office/drawing/2014/main" id="{AEAF4C3E-1641-498D-82E9-5E99898AFF51}"/>
              </a:ext>
            </a:extLst>
          </p:cNvPr>
          <p:cNvSpPr/>
          <p:nvPr userDrawn="1"/>
        </p:nvSpPr>
        <p:spPr>
          <a:xfrm>
            <a:off x="0" y="1571"/>
            <a:ext cx="12192000" cy="912829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sp>
        <p:nvSpPr>
          <p:cNvPr id="13" name="Prostokąt 14">
            <a:extLst>
              <a:ext uri="{FF2B5EF4-FFF2-40B4-BE49-F238E27FC236}">
                <a16:creationId xmlns:a16="http://schemas.microsoft.com/office/drawing/2014/main" id="{8AA0D9BB-E095-4EC7-A843-30D7DDC7BFE8}"/>
              </a:ext>
            </a:extLst>
          </p:cNvPr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Arial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C905D119-D7EE-4F69-9C13-14CFFBA78B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3" y="60316"/>
            <a:ext cx="11353794" cy="795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725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600" y="6628032"/>
            <a:ext cx="1076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content is the property and proprietary interest of matrix IT;  The removal of any proprietary notices, including attribution information, is strictly prohibited.</a:t>
            </a:r>
            <a:endParaRPr lang="en-US" sz="9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6294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59" r:id="rId2"/>
    <p:sldLayoutId id="2147484662" r:id="rId3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600" y="6628032"/>
            <a:ext cx="1076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content is the property and proprietary interest of matrix IT;  The removal of any proprietary notices, including attribution information, is strictly prohibited.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6294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6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600" y="6628032"/>
            <a:ext cx="1076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content is the property and proprietary interest of matrix IT;  The removal of any proprietary notices, including attribution information, is strictly prohibited.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6294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9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3F9B85-F694-4CD0-9DA8-4A8C6A7BC841}"/>
              </a:ext>
            </a:extLst>
          </p:cNvPr>
          <p:cNvSpPr txBox="1">
            <a:spLocks/>
          </p:cNvSpPr>
          <p:nvPr/>
        </p:nvSpPr>
        <p:spPr>
          <a:xfrm>
            <a:off x="1676400" y="914400"/>
            <a:ext cx="9372600" cy="1193006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e-IL" sz="4400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פורום </a:t>
            </a:r>
            <a:r>
              <a:rPr lang="he-IL" sz="4400" dirty="0" err="1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רפרנטי</a:t>
            </a:r>
            <a:r>
              <a:rPr lang="he-IL" sz="4400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התקשרויות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מפגש ראשון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יולי 2019</a:t>
            </a:r>
          </a:p>
        </p:txBody>
      </p:sp>
    </p:spTree>
    <p:extLst>
      <p:ext uri="{BB962C8B-B14F-4D97-AF65-F5344CB8AC3E}">
        <p14:creationId xmlns:p14="http://schemas.microsoft.com/office/powerpoint/2010/main" val="2297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u="sng" dirty="0"/>
              <a:t>מכרזים ובקשות </a:t>
            </a:r>
            <a:r>
              <a:rPr lang="he-IL" dirty="0"/>
              <a:t>– משמש את כלל משתמשי המערכת עבור הגשת הבקשות לוועדות המכרזים השונות (מכרזים, שותפויות, מחקרים, עליונה)</a:t>
            </a:r>
          </a:p>
          <a:p>
            <a:endParaRPr lang="he-IL" dirty="0"/>
          </a:p>
          <a:p>
            <a:r>
              <a:rPr lang="he-IL" u="sng" dirty="0"/>
              <a:t>דוחות</a:t>
            </a:r>
            <a:r>
              <a:rPr lang="he-IL" dirty="0"/>
              <a:t> – מאפשר הפקת סדרי יום, פרוטוקולים, וכן דוחות כללים עבור התקשרויות קטנות.</a:t>
            </a:r>
          </a:p>
          <a:p>
            <a:endParaRPr lang="he-IL" dirty="0"/>
          </a:p>
          <a:p>
            <a:r>
              <a:rPr lang="he-IL" u="sng" dirty="0"/>
              <a:t>חוזים</a:t>
            </a:r>
            <a:r>
              <a:rPr lang="he-IL" dirty="0"/>
              <a:t> – משמש כמודול כללי ופרטני.</a:t>
            </a:r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b="1" dirty="0"/>
              <a:t>כללי</a:t>
            </a:r>
            <a:r>
              <a:rPr lang="he-IL" dirty="0"/>
              <a:t> – חוזים לצפייה, מיועדים לכל המעוניין בפרטי חוזה באשר הוא.</a:t>
            </a:r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b="1" dirty="0"/>
              <a:t>פרטני</a:t>
            </a:r>
            <a:r>
              <a:rPr lang="he-IL" dirty="0"/>
              <a:t> - תור עבודות – מיועד לרפרנטים לצורך העלאת  חוזה, עדכון תאריכי 	התקשרות, ומאפשר עדכון ח.פ. מציע והוספת דרישות רכש במידת הצורך.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u="sng" dirty="0"/>
              <a:t>התקשרויות קטנות </a:t>
            </a:r>
            <a:r>
              <a:rPr lang="he-IL" dirty="0"/>
              <a:t>– פתוח לכלל הארגון לצורך דיווח התקשרות קטנה כמפורט בנוהל.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מודולים – מערכת מכרזים</a:t>
            </a:r>
          </a:p>
        </p:txBody>
      </p:sp>
    </p:spTree>
    <p:extLst>
      <p:ext uri="{BB962C8B-B14F-4D97-AF65-F5344CB8AC3E}">
        <p14:creationId xmlns:p14="http://schemas.microsoft.com/office/powerpoint/2010/main" val="37285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u="sng" dirty="0"/>
              <a:t>הגשת בקשה \ טרום ועדה</a:t>
            </a:r>
          </a:p>
          <a:p>
            <a:r>
              <a:rPr lang="he-IL" dirty="0"/>
              <a:t>על מנת להעלות בקשה לוועדות המכרזים השונות יש לצרף דרישת רכש.</a:t>
            </a:r>
          </a:p>
          <a:p>
            <a:r>
              <a:rPr lang="he-IL" dirty="0"/>
              <a:t>דרישות הרכש נשלפות לתצוגה עבור המשתמש בהתאם לחטיבה עליה מוגדרת הבקשה.</a:t>
            </a:r>
          </a:p>
          <a:p>
            <a:r>
              <a:rPr lang="he-IL" dirty="0"/>
              <a:t>רק דרישות רכש פתוחות ומאושרות סופית יוצגו למשתמש לצורך בחירה.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b="1" u="sng" dirty="0"/>
              <a:t>לאחר ועדה</a:t>
            </a:r>
          </a:p>
          <a:p>
            <a:r>
              <a:rPr lang="he-IL" dirty="0"/>
              <a:t>כלל הבקשות המוגדרות  מועברות למערכות הפיננסיות, בקשות אשר מסיבה כזו או אחרת חסרות דרישת רכש ואינן מוגדרות כבקשות ממכרזי מסגרת ייתקלו בבעיה.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 err="1"/>
              <a:t>מימשק</a:t>
            </a:r>
            <a:r>
              <a:rPr lang="he-IL" dirty="0"/>
              <a:t> מערכת מכרזים למערכת הכספים</a:t>
            </a:r>
          </a:p>
        </p:txBody>
      </p:sp>
    </p:spTree>
    <p:extLst>
      <p:ext uri="{BB962C8B-B14F-4D97-AF65-F5344CB8AC3E}">
        <p14:creationId xmlns:p14="http://schemas.microsoft.com/office/powerpoint/2010/main" val="16745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אנו נותני שירות עבור מערכות מידע ומתמחים במתן סיוע ממוחשב.</a:t>
            </a:r>
          </a:p>
          <a:p>
            <a:endParaRPr lang="he-IL" dirty="0"/>
          </a:p>
          <a:p>
            <a:r>
              <a:rPr lang="he-IL" dirty="0"/>
              <a:t>אין מסמכותנו לתת מידע \ תשובות \הסברים אשר אינם נכנסים תחת קטגוריית סיוע במערכת המחשוב.</a:t>
            </a:r>
          </a:p>
          <a:p>
            <a:endParaRPr lang="he-IL" dirty="0"/>
          </a:p>
          <a:p>
            <a:r>
              <a:rPr lang="he-IL" dirty="0"/>
              <a:t>כל שאלה אשר בתוכנה מכילה התייעצות בעניין אחר, מקומה מול אגף התקשרויות.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הגדרות תמיכת מערכות מידע</a:t>
            </a:r>
          </a:p>
        </p:txBody>
      </p:sp>
    </p:spTree>
    <p:extLst>
      <p:ext uri="{BB962C8B-B14F-4D97-AF65-F5344CB8AC3E}">
        <p14:creationId xmlns:p14="http://schemas.microsoft.com/office/powerpoint/2010/main" val="20008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לכל ספק קיימת האפשרות להתקשר עם קק"ל על סך 140 אלף ₪ ל12 חודשים.</a:t>
            </a:r>
          </a:p>
          <a:p>
            <a:r>
              <a:rPr lang="he-IL" dirty="0"/>
              <a:t>להלן סוגי הבקשות אשר במידה ונידונו בוועדות המכרזים השונות ייכנסו לחישוב 140:</a:t>
            </a:r>
          </a:p>
          <a:p>
            <a:pPr lvl="3"/>
            <a:r>
              <a:rPr lang="he-IL" sz="2000" dirty="0"/>
              <a:t>בקשות הקיימות בהתקשרויות קטנות.</a:t>
            </a:r>
            <a:endParaRPr lang="en-US" sz="2000" dirty="0"/>
          </a:p>
          <a:p>
            <a:pPr lvl="3"/>
            <a:r>
              <a:rPr lang="he-IL" sz="2000" dirty="0"/>
              <a:t>הרחבת \ הארכת התקשרות.</a:t>
            </a:r>
            <a:endParaRPr lang="en-US" sz="2000" dirty="0"/>
          </a:p>
          <a:p>
            <a:pPr lvl="3"/>
            <a:r>
              <a:rPr lang="he-IL" sz="2000" dirty="0"/>
              <a:t>פטור ספק יחיד.</a:t>
            </a:r>
            <a:endParaRPr lang="en-US" sz="2000" dirty="0"/>
          </a:p>
          <a:p>
            <a:pPr lvl="3"/>
            <a:r>
              <a:rPr lang="he-IL" sz="2000" dirty="0"/>
              <a:t>התקשרות בפטור.</a:t>
            </a:r>
            <a:endParaRPr lang="en-US" sz="2000" dirty="0"/>
          </a:p>
          <a:p>
            <a:pPr lvl="3"/>
            <a:r>
              <a:rPr lang="he-IL" sz="2000" dirty="0"/>
              <a:t>שיתוף פעולה.</a:t>
            </a:r>
            <a:endParaRPr lang="en-US" sz="2000" dirty="0"/>
          </a:p>
          <a:p>
            <a:pPr lvl="3"/>
            <a:r>
              <a:rPr lang="he-IL" sz="2000" dirty="0"/>
              <a:t>מתן חסות.</a:t>
            </a:r>
            <a:endParaRPr lang="en-US" sz="2000" dirty="0"/>
          </a:p>
          <a:p>
            <a:pPr lvl="3"/>
            <a:r>
              <a:rPr lang="he-IL" sz="2000" dirty="0"/>
              <a:t>אישור זוכה בהליך הצעות מחיר.</a:t>
            </a:r>
            <a:endParaRPr lang="en-US" sz="2000" dirty="0"/>
          </a:p>
          <a:p>
            <a:pPr lvl="3"/>
            <a:r>
              <a:rPr lang="he-IL" sz="2000" dirty="0"/>
              <a:t>התקשרות בדיעבד</a:t>
            </a:r>
          </a:p>
          <a:p>
            <a:pPr lvl="3"/>
            <a:r>
              <a:rPr lang="he-IL" sz="2000" dirty="0"/>
              <a:t>אישור זוכה שלא הובא לפני הוועדה.</a:t>
            </a:r>
          </a:p>
          <a:p>
            <a:pPr lvl="3"/>
            <a:r>
              <a:rPr lang="he-IL" sz="2000"/>
              <a:t>אישור תוצאות קול קורא</a:t>
            </a:r>
          </a:p>
          <a:p>
            <a:pPr lvl="3"/>
            <a:endParaRPr lang="he-IL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>
          <a:xfrm>
            <a:off x="609600" y="0"/>
            <a:ext cx="11353794" cy="795337"/>
          </a:xfrm>
        </p:spPr>
        <p:txBody>
          <a:bodyPr/>
          <a:lstStyle/>
          <a:p>
            <a:r>
              <a:rPr lang="he-IL" dirty="0"/>
              <a:t>הדגשים </a:t>
            </a:r>
            <a:r>
              <a:rPr lang="he-IL"/>
              <a:t>עבור התקשרויות קטנות</a:t>
            </a:r>
          </a:p>
        </p:txBody>
      </p:sp>
    </p:spTree>
    <p:extLst>
      <p:ext uri="{BB962C8B-B14F-4D97-AF65-F5344CB8AC3E}">
        <p14:creationId xmlns:p14="http://schemas.microsoft.com/office/powerpoint/2010/main" val="42189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15E17A-EC68-4EDA-AF05-C77EF7830B72}"/>
              </a:ext>
            </a:extLst>
          </p:cNvPr>
          <p:cNvSpPr/>
          <p:nvPr/>
        </p:nvSpPr>
        <p:spPr>
          <a:xfrm>
            <a:off x="2286000" y="1371600"/>
            <a:ext cx="8534400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200" b="1" dirty="0">
                <a:solidFill>
                  <a:schemeClr val="accent1"/>
                </a:solidFill>
              </a:rPr>
              <a:t>כספים </a:t>
            </a:r>
            <a:endParaRPr lang="x-none" sz="4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393703" y="1066800"/>
            <a:ext cx="11353794" cy="5050952"/>
          </a:xfrm>
        </p:spPr>
        <p:txBody>
          <a:bodyPr/>
          <a:lstStyle/>
          <a:p>
            <a:pPr marL="0" indent="0">
              <a:buNone/>
            </a:pPr>
            <a:r>
              <a:rPr lang="he-IL" sz="3600" b="1" u="sng" dirty="0"/>
              <a:t>מטרת הממשק </a:t>
            </a:r>
            <a:endParaRPr lang="he-IL" sz="2800" b="1" u="sng" dirty="0"/>
          </a:p>
          <a:p>
            <a:r>
              <a:rPr lang="he-IL" dirty="0"/>
              <a:t>בקרת תשלומים בכפוף לנהלי קק"ל.</a:t>
            </a:r>
          </a:p>
          <a:p>
            <a:r>
              <a:rPr lang="he-IL" dirty="0"/>
              <a:t>ניטור ביצוע ברמת ההליך</a:t>
            </a:r>
            <a:r>
              <a:rPr lang="he-IL" sz="2000" dirty="0"/>
              <a:t>.</a:t>
            </a:r>
          </a:p>
          <a:p>
            <a:r>
              <a:rPr lang="he-IL" dirty="0"/>
              <a:t>מנגנון התראות ובקרה – יושלם בהמשך..</a:t>
            </a:r>
          </a:p>
          <a:p>
            <a:endParaRPr lang="he-IL" sz="2000" dirty="0"/>
          </a:p>
          <a:p>
            <a:pPr marL="0" indent="0">
              <a:buNone/>
            </a:pPr>
            <a:r>
              <a:rPr lang="he-IL" b="1" u="sng" dirty="0"/>
              <a:t>איך זה עובד?</a:t>
            </a:r>
          </a:p>
          <a:p>
            <a:pPr marL="0" indent="0">
              <a:buNone/>
            </a:pPr>
            <a:r>
              <a:rPr lang="he-IL" dirty="0"/>
              <a:t>הממשק "מתרגם" את החלטת הוועדה לנתונים הרלבנטיים עבור מערכת הכספים.</a:t>
            </a:r>
          </a:p>
          <a:p>
            <a:pPr>
              <a:buFontTx/>
              <a:buChar char="-"/>
            </a:pPr>
            <a:r>
              <a:rPr lang="he-IL" dirty="0"/>
              <a:t>סכום</a:t>
            </a:r>
          </a:p>
          <a:p>
            <a:pPr>
              <a:buFontTx/>
              <a:buChar char="-"/>
            </a:pPr>
            <a:r>
              <a:rPr lang="he-IL" dirty="0"/>
              <a:t>תוקף</a:t>
            </a:r>
          </a:p>
          <a:p>
            <a:pPr>
              <a:buFontTx/>
              <a:buChar char="-"/>
            </a:pPr>
            <a:r>
              <a:rPr lang="he-IL" dirty="0"/>
              <a:t>ספק מאושר</a:t>
            </a:r>
          </a:p>
          <a:p>
            <a:pPr>
              <a:buFontTx/>
              <a:buChar char="-"/>
            </a:pPr>
            <a:r>
              <a:rPr lang="he-IL" dirty="0"/>
              <a:t>דרישות רכש, יחידה מזמינה וכו'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 err="1"/>
              <a:t>מימשק</a:t>
            </a:r>
            <a:r>
              <a:rPr lang="he-IL" dirty="0"/>
              <a:t> מערכת מכרזים למערכת הכספים</a:t>
            </a:r>
          </a:p>
        </p:txBody>
      </p:sp>
    </p:spTree>
    <p:extLst>
      <p:ext uri="{BB962C8B-B14F-4D97-AF65-F5344CB8AC3E}">
        <p14:creationId xmlns:p14="http://schemas.microsoft.com/office/powerpoint/2010/main" val="25683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3200" b="1" u="sng" dirty="0"/>
              <a:t>תהליך הרכש במערכת הפיננסית: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		1. </a:t>
            </a:r>
            <a:r>
              <a:rPr lang="he-IL" sz="3200" u="sng" dirty="0"/>
              <a:t>דרישת רכש </a:t>
            </a:r>
            <a:r>
              <a:rPr lang="he-IL" dirty="0"/>
              <a:t>– שריון תקציב כללי לדיון בוועדות מכרזים.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	2. </a:t>
            </a:r>
            <a:r>
              <a:rPr lang="he-IL" sz="3200" u="sng" dirty="0"/>
              <a:t>הזמנת רכש </a:t>
            </a:r>
            <a:r>
              <a:rPr lang="he-IL" dirty="0"/>
              <a:t>– לאחר בחירת הספק וסכום מאושר.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		3. </a:t>
            </a:r>
            <a:r>
              <a:rPr lang="he-IL" sz="3200" u="sng" dirty="0"/>
              <a:t>קבלת השירות וקליטת החשבונית </a:t>
            </a:r>
            <a:r>
              <a:rPr lang="he-IL" dirty="0"/>
              <a:t>– מתוך ההזמנה.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תהליך רכש במערכת הכספים</a:t>
            </a:r>
          </a:p>
        </p:txBody>
      </p:sp>
    </p:spTree>
    <p:extLst>
      <p:ext uri="{BB962C8B-B14F-4D97-AF65-F5344CB8AC3E}">
        <p14:creationId xmlns:p14="http://schemas.microsoft.com/office/powerpoint/2010/main" val="4667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he-IL" b="1" u="sng" dirty="0"/>
          </a:p>
          <a:p>
            <a:pPr marL="0" indent="0">
              <a:buNone/>
            </a:pPr>
            <a:r>
              <a:rPr lang="he-IL" b="1" u="sng" dirty="0"/>
              <a:t>השלמת הממשק </a:t>
            </a:r>
          </a:p>
          <a:p>
            <a:pPr marL="0" indent="0">
              <a:buNone/>
            </a:pPr>
            <a:endParaRPr lang="he-IL" b="1" u="sng" dirty="0"/>
          </a:p>
          <a:p>
            <a:r>
              <a:rPr lang="he-IL" dirty="0"/>
              <a:t>תשלום החורג מגבולות ההליך, דוגמת תפוקת עץ, גידור וכו'</a:t>
            </a:r>
          </a:p>
          <a:p>
            <a:r>
              <a:rPr lang="he-IL" dirty="0"/>
              <a:t>תשלומים שלא דורשים הליך רכש והסכם (הסכמי פשרה, ארנונות, תשלום </a:t>
            </a:r>
            <a:r>
              <a:rPr lang="he-IL" dirty="0" err="1"/>
              <a:t>מכח</a:t>
            </a:r>
            <a:r>
              <a:rPr lang="he-IL" dirty="0"/>
              <a:t> חוק)</a:t>
            </a:r>
          </a:p>
          <a:p>
            <a:r>
              <a:rPr lang="he-IL" dirty="0"/>
              <a:t>החלטות וועדות מכרזים "מורכבות".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 err="1"/>
              <a:t>מימשק</a:t>
            </a:r>
            <a:r>
              <a:rPr lang="he-IL" dirty="0"/>
              <a:t> מערכת מכרזים למערכת הכספים</a:t>
            </a:r>
          </a:p>
        </p:txBody>
      </p:sp>
    </p:spTree>
    <p:extLst>
      <p:ext uri="{BB962C8B-B14F-4D97-AF65-F5344CB8AC3E}">
        <p14:creationId xmlns:p14="http://schemas.microsoft.com/office/powerpoint/2010/main" val="33639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C4BA-C00E-402E-8251-C37CC3E9AF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מה תפקידו של הרפרנט היחידתי? </a:t>
            </a:r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4B739E-31EA-4859-A6F9-3F5CBE65FD7D}"/>
              </a:ext>
            </a:extLst>
          </p:cNvPr>
          <p:cNvSpPr/>
          <p:nvPr/>
        </p:nvSpPr>
        <p:spPr>
          <a:xfrm>
            <a:off x="5453740" y="1066800"/>
            <a:ext cx="2286000" cy="1262743"/>
          </a:xfrm>
          <a:prstGeom prst="ellipse">
            <a:avLst/>
          </a:prstGeom>
          <a:solidFill>
            <a:srgbClr val="7D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רפרנט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יחידתי </a:t>
            </a:r>
            <a:endParaRPr lang="x-none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48C180-40A2-4EEC-AF5C-FD08F8AAF92A}"/>
              </a:ext>
            </a:extLst>
          </p:cNvPr>
          <p:cNvSpPr/>
          <p:nvPr/>
        </p:nvSpPr>
        <p:spPr>
          <a:xfrm>
            <a:off x="8953497" y="1066800"/>
            <a:ext cx="2286000" cy="12627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b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אגף התקשרויות</a:t>
            </a:r>
            <a:r>
              <a:rPr lang="he-IL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x-none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BCF331D9-A2DE-4144-934B-C1B495DE81DB}"/>
              </a:ext>
            </a:extLst>
          </p:cNvPr>
          <p:cNvSpPr/>
          <p:nvPr/>
        </p:nvSpPr>
        <p:spPr>
          <a:xfrm>
            <a:off x="7962897" y="1463892"/>
            <a:ext cx="849086" cy="500743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AE1CD-67D9-4881-B75E-FE774BABFD0A}"/>
              </a:ext>
            </a:extLst>
          </p:cNvPr>
          <p:cNvSpPr txBox="1"/>
          <p:nvPr/>
        </p:nvSpPr>
        <p:spPr>
          <a:xfrm>
            <a:off x="4419601" y="2356047"/>
            <a:ext cx="3532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הכתובת המקצועית בנושאי התקשרויות עבור היחידה שלו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הגורם המוסמך להגשת נושאים לוועדה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לסווג את הבקשות בהתאם למוגדר בנוהל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לבדיקה ובקרה על שלמות הבקשה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למעקב ובקרה אחר מימוש החלטות ועדה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להעביר את המידע הדרוש לפרסום בהתאם לדרישות הנוהל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על בקרה ושלמות החוזה, חתימת חוזה, הזנת החוזה למערכת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אחראי לעדכן את הגורמים הרלוונטיים ביחידה באופן שוטף על סטאטוס תהליכי ההתקשרויות הפתוחים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x-non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6E4AF2-EE08-4F46-8ED0-3017DD5FEAB6}"/>
              </a:ext>
            </a:extLst>
          </p:cNvPr>
          <p:cNvSpPr/>
          <p:nvPr/>
        </p:nvSpPr>
        <p:spPr>
          <a:xfrm>
            <a:off x="1600200" y="1066800"/>
            <a:ext cx="2286000" cy="12627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עובדי ומנהלי היחידה </a:t>
            </a:r>
            <a:endParaRPr lang="x-none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5BC0869-80A9-49B3-8117-6AEC8BC7B268}"/>
              </a:ext>
            </a:extLst>
          </p:cNvPr>
          <p:cNvSpPr/>
          <p:nvPr/>
        </p:nvSpPr>
        <p:spPr>
          <a:xfrm>
            <a:off x="4239983" y="1447800"/>
            <a:ext cx="849086" cy="500743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06792-5CFE-475E-8180-04391383B621}"/>
              </a:ext>
            </a:extLst>
          </p:cNvPr>
          <p:cNvSpPr txBox="1"/>
          <p:nvPr/>
        </p:nvSpPr>
        <p:spPr>
          <a:xfrm>
            <a:off x="-381000" y="2356047"/>
            <a:ext cx="462098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500" dirty="0">
                <a:latin typeface="Gisha" panose="020B0502040204020203" pitchFamily="34" charset="-79"/>
                <a:cs typeface="Gisha" panose="020B0502040204020203" pitchFamily="34" charset="-79"/>
              </a:rPr>
              <a:t>יוזמים בקשות להתקשרויות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500" dirty="0">
                <a:latin typeface="Gisha" panose="020B0502040204020203" pitchFamily="34" charset="-79"/>
                <a:cs typeface="Gisha" panose="020B0502040204020203" pitchFamily="34" charset="-79"/>
              </a:rPr>
              <a:t>פונים להתייעצות מקצועית בנושאי התקשרויות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x-none" sz="15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35542-3DB1-4C4C-BCCA-98678B6E9552}"/>
              </a:ext>
            </a:extLst>
          </p:cNvPr>
          <p:cNvSpPr txBox="1"/>
          <p:nvPr/>
        </p:nvSpPr>
        <p:spPr>
          <a:xfrm>
            <a:off x="8052705" y="2371564"/>
            <a:ext cx="4087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אוטוריטה מקצועית בנושא התקשרויות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התווית מדיניות ונהלים בנושא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החוט המקשר בין היחידות </a:t>
            </a:r>
            <a:r>
              <a:rPr lang="he-IL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לועדות</a:t>
            </a: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 השונות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ביצוע בקרה עליונה על תקינות ההליכים מקצה לקצה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ביצוע </a:t>
            </a:r>
            <a:r>
              <a:rPr lang="he-IL" sz="1400" dirty="0" err="1">
                <a:latin typeface="Gisha" panose="020B0502040204020203" pitchFamily="34" charset="-79"/>
                <a:cs typeface="Gisha" panose="020B0502040204020203" pitchFamily="34" charset="-79"/>
              </a:rPr>
              <a:t>רענונים</a:t>
            </a: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/ הדרכות לרפרנטים היחידתיים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x-non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34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C79072-1336-473A-86D5-B6F853742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11353794" cy="5050952"/>
          </a:xfrm>
        </p:spPr>
        <p:txBody>
          <a:bodyPr/>
          <a:lstStyle/>
          <a:p>
            <a:r>
              <a:rPr lang="he-IL" dirty="0"/>
              <a:t>פניה למערכות מידע תתבצע רק עבור </a:t>
            </a:r>
            <a:r>
              <a:rPr lang="he-IL" u="sng" dirty="0"/>
              <a:t>תפעול המערכות בלבד. </a:t>
            </a:r>
            <a:r>
              <a:rPr lang="he-IL" dirty="0"/>
              <a:t>אנשי מערכות מידע </a:t>
            </a:r>
            <a:r>
              <a:rPr lang="he-IL" u="sng" dirty="0"/>
              <a:t>אינם</a:t>
            </a:r>
            <a:r>
              <a:rPr lang="he-IL" dirty="0"/>
              <a:t> כתובת מקצועית בנושאי התקשרויות.</a:t>
            </a:r>
          </a:p>
          <a:p>
            <a:endParaRPr lang="he-IL" dirty="0"/>
          </a:p>
          <a:p>
            <a:r>
              <a:rPr lang="he-IL" dirty="0"/>
              <a:t>פניה בסוגיות משפטיות בהליך </a:t>
            </a:r>
            <a:r>
              <a:rPr lang="he-IL" dirty="0" err="1"/>
              <a:t>ההתקשורתי</a:t>
            </a:r>
            <a:r>
              <a:rPr lang="he-IL" dirty="0"/>
              <a:t> תופנה ללשכה המשפטית.</a:t>
            </a:r>
          </a:p>
          <a:p>
            <a:endParaRPr lang="he-IL" dirty="0"/>
          </a:p>
          <a:p>
            <a:r>
              <a:rPr lang="he-IL" dirty="0"/>
              <a:t>פניה בסוגיות של דרישות רכש ותקציב תופנה לחטיבת הכספים.</a:t>
            </a:r>
          </a:p>
          <a:p>
            <a:endParaRPr lang="he-IL" dirty="0">
              <a:solidFill>
                <a:srgbClr val="FF0000"/>
              </a:solidFill>
            </a:endParaRPr>
          </a:p>
          <a:p>
            <a:r>
              <a:rPr lang="he-IL" dirty="0"/>
              <a:t>כל פניה בנושא שלא הוזכר לעיל תופנה לאגף התקשרויות.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2EC0-A3E6-44AE-81AF-88BEDF51A0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למי פונים?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15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343F-0129-421D-AF17-161CDC64D1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סדר יום 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89F83-4C6D-4F82-A10A-9C4564E4DDBD}"/>
              </a:ext>
            </a:extLst>
          </p:cNvPr>
          <p:cNvSpPr txBox="1"/>
          <p:nvPr/>
        </p:nvSpPr>
        <p:spPr>
          <a:xfrm>
            <a:off x="1066800" y="13716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09:00-10:00 פתיחה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10:00-10:15 הפסקה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10:15-11:00 מערכות מידע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11:00-11:30 כספים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11:30-12:00 סיכום </a:t>
            </a:r>
            <a:endParaRPr lang="x-none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47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751109-DCDE-4483-A489-413149A75C3C}"/>
              </a:ext>
            </a:extLst>
          </p:cNvPr>
          <p:cNvSpPr/>
          <p:nvPr/>
        </p:nvSpPr>
        <p:spPr>
          <a:xfrm>
            <a:off x="2286000" y="1371600"/>
            <a:ext cx="8534400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200" b="1" dirty="0">
                <a:solidFill>
                  <a:schemeClr val="accent1"/>
                </a:solidFill>
              </a:rPr>
              <a:t>דיון פתוח </a:t>
            </a:r>
            <a:endParaRPr lang="x-none" sz="4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3729-1197-40FC-B8C9-F047CD471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3" y="60316"/>
            <a:ext cx="11353794" cy="795337"/>
          </a:xfrm>
        </p:spPr>
        <p:txBody>
          <a:bodyPr/>
          <a:lstStyle/>
          <a:p>
            <a:r>
              <a:rPr lang="he-IL" dirty="0"/>
              <a:t>מטרת גיבוש הפורום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C329F1-AF8B-4ED4-A44C-B9AD8F0D6732}"/>
              </a:ext>
            </a:extLst>
          </p:cNvPr>
          <p:cNvSpPr/>
          <p:nvPr/>
        </p:nvSpPr>
        <p:spPr>
          <a:xfrm>
            <a:off x="609600" y="1600200"/>
            <a:ext cx="10591800" cy="7953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העלאת רמת המקצועיות ויצירת סטנדרטיזציה בתהליכי ההתקשרויות </a:t>
            </a:r>
            <a:endParaRPr lang="x-none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2F0076-4CC1-4A2C-8A56-7FCA7602A5CC}"/>
              </a:ext>
            </a:extLst>
          </p:cNvPr>
          <p:cNvCxnSpPr>
            <a:cxnSpLocks/>
          </p:cNvCxnSpPr>
          <p:nvPr/>
        </p:nvCxnSpPr>
        <p:spPr>
          <a:xfrm>
            <a:off x="7543800" y="2657813"/>
            <a:ext cx="533400" cy="77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443F02-4A2C-4B3F-B409-61EBF00E6A84}"/>
              </a:ext>
            </a:extLst>
          </p:cNvPr>
          <p:cNvSpPr txBox="1"/>
          <p:nvPr/>
        </p:nvSpPr>
        <p:spPr>
          <a:xfrm>
            <a:off x="7027378" y="3429000"/>
            <a:ext cx="209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קדם התקשרות- הגשת בקשות </a:t>
            </a:r>
            <a:endParaRPr lang="x-none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799A27-FD63-4F3A-B981-3068A735862E}"/>
              </a:ext>
            </a:extLst>
          </p:cNvPr>
          <p:cNvSpPr txBox="1"/>
          <p:nvPr/>
        </p:nvSpPr>
        <p:spPr>
          <a:xfrm>
            <a:off x="3229387" y="3551366"/>
            <a:ext cx="209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לאחר ההתקשרות- חוזים</a:t>
            </a:r>
            <a:endParaRPr lang="x-none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98CB4B0-4F46-476A-B033-D637C691E1A5}"/>
              </a:ext>
            </a:extLst>
          </p:cNvPr>
          <p:cNvCxnSpPr>
            <a:cxnSpLocks/>
          </p:cNvCxnSpPr>
          <p:nvPr/>
        </p:nvCxnSpPr>
        <p:spPr>
          <a:xfrm flipH="1">
            <a:off x="4724402" y="2569368"/>
            <a:ext cx="440221" cy="85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00F08E43-22C3-4DF0-B0EC-020A4B9E3DAC}"/>
              </a:ext>
            </a:extLst>
          </p:cNvPr>
          <p:cNvSpPr/>
          <p:nvPr/>
        </p:nvSpPr>
        <p:spPr>
          <a:xfrm>
            <a:off x="6096000" y="3577871"/>
            <a:ext cx="766972" cy="308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4A00ED-DBB1-4832-A549-4B8263F4DB96}"/>
              </a:ext>
            </a:extLst>
          </p:cNvPr>
          <p:cNvSpPr txBox="1"/>
          <p:nvPr/>
        </p:nvSpPr>
        <p:spPr>
          <a:xfrm>
            <a:off x="6781800" y="4197697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עבודה בהתאם למוגדר בנהלים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סיווג נכון של הבקשות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הכוונה לגורמים המקצועיים ביחידה </a:t>
            </a:r>
            <a:endParaRPr lang="x-none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8AA20-F8F6-45FE-8734-F95F3DD3DA65}"/>
              </a:ext>
            </a:extLst>
          </p:cNvPr>
          <p:cNvSpPr txBox="1"/>
          <p:nvPr/>
        </p:nvSpPr>
        <p:spPr>
          <a:xfrm>
            <a:off x="2252871" y="4197697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בקרה על תקינות ושלמות החוזה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סנכרון והתאמת החוזה להחלטת הועדה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בקרה על ביטוחים וערבויות בהתאם למוגדר בחוזה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4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D12A-7B7C-49B2-9BF7-7CF2AF0262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60316"/>
            <a:ext cx="11620497" cy="795337"/>
          </a:xfrm>
        </p:spPr>
        <p:txBody>
          <a:bodyPr/>
          <a:lstStyle/>
          <a:p>
            <a:r>
              <a:rPr lang="he-IL" dirty="0"/>
              <a:t>חלוקת סמכויות בין ועדות ההתקשרויות השונות</a:t>
            </a:r>
            <a:r>
              <a:rPr lang="he-IL" sz="2400" dirty="0"/>
              <a:t>(יצורף תרשים זרימה)</a:t>
            </a:r>
            <a:endParaRPr lang="x-non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54433-70D5-49C3-81FC-F0B3A68B6791}"/>
              </a:ext>
            </a:extLst>
          </p:cNvPr>
          <p:cNvSpPr txBox="1"/>
          <p:nvPr/>
        </p:nvSpPr>
        <p:spPr>
          <a:xfrm>
            <a:off x="685800" y="1068169"/>
            <a:ext cx="113537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ועדות מקצועיות  לפרויקטים- 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ועדה </a:t>
            </a:r>
            <a:r>
              <a:rPr lang="he-IL" u="sng" dirty="0">
                <a:latin typeface="Gisha" panose="020B0502040204020203" pitchFamily="34" charset="-79"/>
                <a:cs typeface="Gisha" panose="020B0502040204020203" pitchFamily="34" charset="-79"/>
              </a:rPr>
              <a:t>מקצועית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הבוחנת צורך ומאשרת פרויקט. אישור זה אינו מהווה אישור להתקשרות עם ספק חיצוני לצורך ביצוע העבודה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פרויקטים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פרויקטים- מטה </a:t>
            </a:r>
            <a:r>
              <a:rPr lang="he-IL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מפ"ק</a:t>
            </a: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פרויקטים- חינוך </a:t>
            </a: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ועדות מכרזים-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ועדה </a:t>
            </a:r>
            <a:r>
              <a:rPr lang="he-IL" u="sng" dirty="0">
                <a:latin typeface="Gisha" panose="020B0502040204020203" pitchFamily="34" charset="-79"/>
                <a:cs typeface="Gisha" panose="020B0502040204020203" pitchFamily="34" charset="-79"/>
              </a:rPr>
              <a:t>המאשרת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התקשרות לביצוע עבודה/ רכש /שירותים עם צד שלישי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מכרזים עליונה : דנה בפטור ממכרז במקרים הבאים: התקשרות עם גוף ציבורי לביצוע מטרה ציבורית (אם ההתקשרות היא עם המדינה האישור צריך להתקבל ע"י ועדת הנהלה), התקשרות עם הסוכנות לביצוע מטרה ציבורית/ עבודת תשתית, התקשרות עם בעל מקרקעין צמודים/ משותפים, התקשרות עם בעל רעיון מקורי וחדשני, קידום מימון לקק"ל חו"ל, התקשרות שלגביה התקיימו נסיבות יוצאות דופן/ מיוחדות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מכרזים כללית : דנה בכל הנושאים למעט הנושאים בהם דנות ועדת מכרזים עליונה, ועדת מחקרים  וועדת שותפויות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מכרזים מחקרים: דנה בהתקשרויות בתחום המחקר לרבות מיזמים משותפים ומלגות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1600" dirty="0">
                <a:latin typeface="Gisha" panose="020B0502040204020203" pitchFamily="34" charset="-79"/>
                <a:cs typeface="Gisha" panose="020B0502040204020203" pitchFamily="34" charset="-79"/>
              </a:rPr>
              <a:t>ועדת מכרזים שותפויות: דנה בהתקשרויות למיזמים משותפים, חסויות והתקשרויות עם קק"ל חו"ל</a:t>
            </a:r>
            <a:endParaRPr lang="x-none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x-none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11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D12A-7B7C-49B2-9BF7-7CF2AF0262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נוהל התקשרויות-  ועדת מכרזים כללית- דגשים </a:t>
            </a:r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54433-70D5-49C3-81FC-F0B3A68B6791}"/>
              </a:ext>
            </a:extLst>
          </p:cNvPr>
          <p:cNvSpPr txBox="1"/>
          <p:nvPr/>
        </p:nvSpPr>
        <p:spPr>
          <a:xfrm>
            <a:off x="685800" y="1068169"/>
            <a:ext cx="1135379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כל התקשרות צריכה לעלות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לועדה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בסיווג המתאים למעט התקשרויות עד 70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אלש"ח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כולל מע"מ העונות להגדרת "התקשרויות קטנות" (סעיף 13 בנוהל) והתקשרויות מיוחדות כהגדרתם בנוהל (חסויות ושיתופי פעולה)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ועדת מכרזים כללית מתכנסת אחת לשבוע נכון להיום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את החומר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לועדה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יש להגיש </a:t>
            </a:r>
            <a:r>
              <a:rPr lang="he-IL" b="1" u="sng" dirty="0">
                <a:latin typeface="Gisha" panose="020B0502040204020203" pitchFamily="34" charset="-79"/>
                <a:cs typeface="Gisha" panose="020B0502040204020203" pitchFamily="34" charset="-79"/>
              </a:rPr>
              <a:t>במערכת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עד 10 ימים לפני יום הועדה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בקשה באד הוק- בקשה המועברת לחברי הועדה במייל. בקשות מסוג זה יאושרו ע"י ראש הועדה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בקשה מחוץ לסדר היום – בקשה המועברת לחברי הוועדה לאחר הפצת סדר יום לדיון.</a:t>
            </a:r>
            <a:r>
              <a:rPr lang="he-IL" dirty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בקשות מסוג זה יאושרו ע"י ראש הועדה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18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C79072-1336-473A-86D5-B6F853742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11353794" cy="50509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e-IL" sz="1800" dirty="0"/>
          </a:p>
          <a:p>
            <a:pPr>
              <a:lnSpc>
                <a:spcPct val="150000"/>
              </a:lnSpc>
            </a:pPr>
            <a:endParaRPr lang="he-IL" sz="1800" dirty="0"/>
          </a:p>
          <a:p>
            <a:pPr>
              <a:lnSpc>
                <a:spcPct val="150000"/>
              </a:lnSpc>
            </a:pPr>
            <a:endParaRPr lang="he-IL" sz="1800" dirty="0"/>
          </a:p>
          <a:p>
            <a:pPr>
              <a:lnSpc>
                <a:spcPct val="150000"/>
              </a:lnSpc>
            </a:pPr>
            <a:r>
              <a:rPr lang="he-IL" sz="1800" dirty="0"/>
              <a:t>המגמה הנוכחית היא להמיר הסכמים להסכמי מסגרת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בשלב זה מופו </a:t>
            </a:r>
            <a:r>
              <a:rPr lang="he-IL" sz="1800" u="sng" dirty="0"/>
              <a:t>107</a:t>
            </a:r>
            <a:r>
              <a:rPr lang="he-IL" sz="1800" dirty="0"/>
              <a:t> שירותים שונים עבורם קיים הסכם/ נעשית עבודה ליצירת הסכם מסגרת </a:t>
            </a:r>
          </a:p>
          <a:p>
            <a:pPr>
              <a:lnSpc>
                <a:spcPct val="150000"/>
              </a:lnSpc>
            </a:pPr>
            <a:r>
              <a:rPr lang="he-IL" sz="1800" b="1" dirty="0"/>
              <a:t>בכל דרישה להתקשרות, לפני הגשת בקשה </a:t>
            </a:r>
            <a:r>
              <a:rPr lang="he-IL" sz="1800" b="1" dirty="0" err="1"/>
              <a:t>לועדה</a:t>
            </a:r>
            <a:r>
              <a:rPr lang="he-IL" sz="1800" b="1" dirty="0"/>
              <a:t>, יש לבדוק אם קיים הסכם מסגרת בתחום הרלוונטי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אם קיים הסכם מסגרת- לא תתאפשר התקשרות פרטנית למעט במקרים חריגים.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ניתן לבצע התקשרויות בהסכמי מסגרת בהתאם למנגנון שנקבע במכרז ובלבד שיש תקציב מתאים להתקשרות ויצאה הזמנת רכש. </a:t>
            </a:r>
          </a:p>
          <a:p>
            <a:pPr>
              <a:lnSpc>
                <a:spcPct val="150000"/>
              </a:lnSpc>
            </a:pPr>
            <a:r>
              <a:rPr lang="he-IL" sz="1800" dirty="0"/>
              <a:t>לכל הסכם מסגרת יש מנהל חוזה, אליו ניתן לפנות בכל שאלה הקשורה להסכם. בעתיד הסכמי המסגרת יעלו לפורטל.</a:t>
            </a:r>
          </a:p>
          <a:p>
            <a:pPr>
              <a:lnSpc>
                <a:spcPct val="150000"/>
              </a:lnSpc>
            </a:pPr>
            <a:r>
              <a:rPr lang="he-IL" sz="1800" b="1" dirty="0">
                <a:solidFill>
                  <a:srgbClr val="FF0000"/>
                </a:solidFill>
              </a:rPr>
              <a:t>לצרף טבלת הסכמים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2EC0-A3E6-44AE-81AF-88BEDF51A0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הסכמי מסגרת </a:t>
            </a:r>
            <a:endParaRPr lang="x-non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975560-ABA0-42E3-A825-88CC5EDF4E11}"/>
              </a:ext>
            </a:extLst>
          </p:cNvPr>
          <p:cNvSpPr/>
          <p:nvPr/>
        </p:nvSpPr>
        <p:spPr>
          <a:xfrm>
            <a:off x="762000" y="1219200"/>
            <a:ext cx="11125194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dirty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הסכם מסגרת-  הסכם לתקופה מוגדרת מראש לרכישת טובין/ עבודה/ שירותים, כאשר כמותם/ היקפם אינם ידועים במועד כריתתו, ההיקף יקבע ע"י קק"ל בדרך של ביצוע הזמנות מפעם לפעם בהתאם למסגרת ההסכם</a:t>
            </a:r>
            <a:endParaRPr lang="x-none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66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A61E19-BE88-4F55-8E6F-0A01856EB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826" y="1066800"/>
            <a:ext cx="11353794" cy="5050952"/>
          </a:xfrm>
        </p:spPr>
        <p:txBody>
          <a:bodyPr/>
          <a:lstStyle/>
          <a:p>
            <a:r>
              <a:rPr lang="he-IL" sz="1800" dirty="0"/>
              <a:t>בקק"ל קיימות ארבע תיבות- ירושלים, אשתאול, פס הירק, גילת </a:t>
            </a:r>
          </a:p>
          <a:p>
            <a:endParaRPr lang="he-IL" sz="1800" dirty="0"/>
          </a:p>
          <a:p>
            <a:r>
              <a:rPr lang="he-IL" sz="1800" dirty="0"/>
              <a:t>פתיחת התיבה תעשה ע"י שני גורמים לפחות: גורם מקצועי וגורם שני כמפורט להלן: </a:t>
            </a:r>
          </a:p>
          <a:p>
            <a:endParaRPr lang="he-IL" sz="1800" dirty="0"/>
          </a:p>
          <a:p>
            <a:pPr lvl="1"/>
            <a:r>
              <a:rPr lang="he-IL" sz="1800" dirty="0"/>
              <a:t>בירושלים- נציג אגף התקשרויות </a:t>
            </a:r>
          </a:p>
          <a:p>
            <a:pPr lvl="1"/>
            <a:r>
              <a:rPr lang="he-IL" sz="1800" dirty="0"/>
              <a:t>במרחבים- </a:t>
            </a:r>
            <a:r>
              <a:rPr lang="he-IL" sz="1800" dirty="0">
                <a:solidFill>
                  <a:srgbClr val="FF0000"/>
                </a:solidFill>
              </a:rPr>
              <a:t>רכזות</a:t>
            </a:r>
            <a:r>
              <a:rPr lang="he-IL" sz="1800" dirty="0"/>
              <a:t> התקשרויות במרחב </a:t>
            </a:r>
          </a:p>
          <a:p>
            <a:endParaRPr lang="he-IL" sz="1800" dirty="0"/>
          </a:p>
          <a:p>
            <a:r>
              <a:rPr lang="he-IL" sz="1800" dirty="0"/>
              <a:t>בכל פתיחת מכרז  נדרש פרוטוקול פתיחה אשר </a:t>
            </a:r>
            <a:r>
              <a:rPr lang="he-IL" sz="1800" dirty="0" err="1"/>
              <a:t>יכתב</a:t>
            </a:r>
            <a:r>
              <a:rPr lang="he-IL" sz="1800" dirty="0"/>
              <a:t> ע"י רפרנט ההתקשרויות הרלוונטי 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endParaRPr lang="x-none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219DF-A469-4253-BDA2-D628ED1A62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פתיחת תיבת מכרזים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146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381000" y="1330325"/>
            <a:ext cx="11506200" cy="5050952"/>
          </a:xfrm>
        </p:spPr>
        <p:txBody>
          <a:bodyPr/>
          <a:lstStyle/>
          <a:p>
            <a:r>
              <a:rPr lang="he-IL" sz="1800" dirty="0"/>
              <a:t>ועדת שותפויות דנה בעיקר בנושא חסויות ושיתופי פעולה.</a:t>
            </a:r>
          </a:p>
          <a:p>
            <a:r>
              <a:rPr lang="he-IL" sz="1800" b="1" u="sng" dirty="0"/>
              <a:t>חסויות</a:t>
            </a:r>
          </a:p>
          <a:p>
            <a:r>
              <a:rPr lang="he-IL" sz="1800" dirty="0"/>
              <a:t>מעת לעת מתפרסם קול קורא לנושא חסויות – בטיפול מחלקת שותפויות באגף התקשרויות.</a:t>
            </a:r>
          </a:p>
          <a:p>
            <a:r>
              <a:rPr lang="he-IL" sz="1800" dirty="0"/>
              <a:t> ישנו עוד מסלול של חסות יזומה – נושאים אלו יוגשו לוועדה על ידי מערך ההסברה בלבד לאחר שהתקבלה </a:t>
            </a:r>
            <a:r>
              <a:rPr lang="he-IL" sz="1800" dirty="0" err="1"/>
              <a:t>חוו"ד</a:t>
            </a:r>
            <a:r>
              <a:rPr lang="he-IL" sz="1800" dirty="0"/>
              <a:t> של מנהל מערך ההסברה.</a:t>
            </a:r>
          </a:p>
          <a:p>
            <a:r>
              <a:rPr lang="he-IL" sz="1800" dirty="0"/>
              <a:t>שיתופי פעולה</a:t>
            </a:r>
          </a:p>
          <a:p>
            <a:r>
              <a:rPr lang="he-IL" sz="1800" dirty="0"/>
              <a:t>כיום מוגשות בקשות לשת"פ דרך אתר האינטרנט של קק"ל, כל בקשה לשת"פ תעבור על ידי מח' שותפויות לרפרנט של היחידה המקצועית הרלוונטית לבחינת הבקשה. </a:t>
            </a:r>
          </a:p>
          <a:p>
            <a:r>
              <a:rPr lang="he-IL" sz="1800" dirty="0"/>
              <a:t>רפרנט היחידה המקצועית נדרש תוך 7 ימים לעדכן את מח' שותפויות </a:t>
            </a:r>
          </a:p>
          <a:p>
            <a:r>
              <a:rPr lang="he-IL" sz="1800" dirty="0"/>
              <a:t>אם היחידה דוחה את הבקשה תוך נימוקים </a:t>
            </a:r>
            <a:r>
              <a:rPr lang="he-IL" sz="1800" dirty="0" err="1"/>
              <a:t>לדחיה</a:t>
            </a:r>
            <a:r>
              <a:rPr lang="he-IL" sz="1800" dirty="0"/>
              <a:t> או </a:t>
            </a:r>
          </a:p>
          <a:p>
            <a:r>
              <a:rPr lang="he-IL" sz="1800" dirty="0"/>
              <a:t>אם היחידה מעוניינת לבחון את </a:t>
            </a:r>
            <a:r>
              <a:rPr lang="he-IL" sz="1800" dirty="0" err="1"/>
              <a:t>השת"פ</a:t>
            </a:r>
            <a:r>
              <a:rPr lang="he-IL" sz="1800" dirty="0"/>
              <a:t>. במקרה זה הטיפול מול המבקש יועבר ליחידה ובמקביל תתבצע בדיקה על ידי מח' שותפויות לכל המסמכים הנדרשים. לידיעה לא ניתן להעלות בקשה לדיון בוועדה בטרם הושלמו המסמכים.</a:t>
            </a:r>
          </a:p>
          <a:p>
            <a:r>
              <a:rPr lang="he-IL" sz="1800" dirty="0"/>
              <a:t>לאחר השלמת מתווה </a:t>
            </a:r>
            <a:r>
              <a:rPr lang="he-IL" sz="1800" dirty="0" err="1"/>
              <a:t>השת"פ</a:t>
            </a:r>
            <a:r>
              <a:rPr lang="he-IL" sz="1800" dirty="0"/>
              <a:t> הרפרנט יעלה בקשה במערכת המכרזים לדיון בוועדת השותפויות.</a:t>
            </a:r>
          </a:p>
          <a:p>
            <a:pPr marL="0" indent="0">
              <a:buNone/>
            </a:pPr>
            <a:r>
              <a:rPr lang="he-IL" sz="1800" dirty="0"/>
              <a:t> </a:t>
            </a:r>
          </a:p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ועדת שותפויות - דגשים</a:t>
            </a:r>
          </a:p>
        </p:txBody>
      </p:sp>
    </p:spTree>
    <p:extLst>
      <p:ext uri="{BB962C8B-B14F-4D97-AF65-F5344CB8AC3E}">
        <p14:creationId xmlns:p14="http://schemas.microsoft.com/office/powerpoint/2010/main" val="27218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15E17A-EC68-4EDA-AF05-C77EF7830B72}"/>
              </a:ext>
            </a:extLst>
          </p:cNvPr>
          <p:cNvSpPr/>
          <p:nvPr/>
        </p:nvSpPr>
        <p:spPr>
          <a:xfrm>
            <a:off x="2286000" y="1371600"/>
            <a:ext cx="8534400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200" b="1" dirty="0">
                <a:solidFill>
                  <a:schemeClr val="accent1"/>
                </a:solidFill>
              </a:rPr>
              <a:t>מערכות מידע </a:t>
            </a:r>
            <a:endParaRPr lang="x-none" sz="4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5798371e5b1c77817fab1dc176f8bb4cfe9"/>
</p:tagLst>
</file>

<file path=ppt/theme/theme1.xml><?xml version="1.0" encoding="utf-8"?>
<a:theme xmlns:a="http://schemas.openxmlformats.org/drawingml/2006/main" name="Theme1">
  <a:themeElements>
    <a:clrScheme name="מטריקס">
      <a:dk1>
        <a:sysClr val="windowText" lastClr="000000"/>
      </a:dk1>
      <a:lt1>
        <a:sysClr val="window" lastClr="FFFFFF"/>
      </a:lt1>
      <a:dk2>
        <a:srgbClr val="15176D"/>
      </a:dk2>
      <a:lt2>
        <a:srgbClr val="F2F2F2"/>
      </a:lt2>
      <a:accent1>
        <a:srgbClr val="742282"/>
      </a:accent1>
      <a:accent2>
        <a:srgbClr val="3399FF"/>
      </a:accent2>
      <a:accent3>
        <a:srgbClr val="214F9E"/>
      </a:accent3>
      <a:accent4>
        <a:srgbClr val="212C53"/>
      </a:accent4>
      <a:accent5>
        <a:srgbClr val="49104C"/>
      </a:accent5>
      <a:accent6>
        <a:srgbClr val="825CCD"/>
      </a:accent6>
      <a:hlink>
        <a:srgbClr val="0080FF"/>
      </a:hlink>
      <a:folHlink>
        <a:srgbClr val="49104C"/>
      </a:folHlink>
    </a:clrScheme>
    <a:fontScheme name="מטריקס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B01526-25E3-47DB-AEBF-80267431036A}" vid="{13EA6FF0-BD92-4A2B-95E3-0FF35A0D9E49}"/>
    </a:ext>
  </a:extLst>
</a:theme>
</file>

<file path=ppt/theme/theme2.xml><?xml version="1.0" encoding="utf-8"?>
<a:theme xmlns:a="http://schemas.openxmlformats.org/drawingml/2006/main" name="1_Theme1">
  <a:themeElements>
    <a:clrScheme name="מטריקס">
      <a:dk1>
        <a:sysClr val="windowText" lastClr="000000"/>
      </a:dk1>
      <a:lt1>
        <a:sysClr val="window" lastClr="FFFFFF"/>
      </a:lt1>
      <a:dk2>
        <a:srgbClr val="15176D"/>
      </a:dk2>
      <a:lt2>
        <a:srgbClr val="F2F2F2"/>
      </a:lt2>
      <a:accent1>
        <a:srgbClr val="742282"/>
      </a:accent1>
      <a:accent2>
        <a:srgbClr val="3399FF"/>
      </a:accent2>
      <a:accent3>
        <a:srgbClr val="214F9E"/>
      </a:accent3>
      <a:accent4>
        <a:srgbClr val="212C53"/>
      </a:accent4>
      <a:accent5>
        <a:srgbClr val="49104C"/>
      </a:accent5>
      <a:accent6>
        <a:srgbClr val="825CCD"/>
      </a:accent6>
      <a:hlink>
        <a:srgbClr val="0080FF"/>
      </a:hlink>
      <a:folHlink>
        <a:srgbClr val="49104C"/>
      </a:folHlink>
    </a:clrScheme>
    <a:fontScheme name="מטריקס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B01526-25E3-47DB-AEBF-80267431036A}" vid="{13EA6FF0-BD92-4A2B-95E3-0FF35A0D9E49}"/>
    </a:ext>
  </a:extLst>
</a:theme>
</file>

<file path=ppt/theme/theme3.xml><?xml version="1.0" encoding="utf-8"?>
<a:theme xmlns:a="http://schemas.openxmlformats.org/drawingml/2006/main" name="2_Theme1">
  <a:themeElements>
    <a:clrScheme name="מטריקס">
      <a:dk1>
        <a:sysClr val="windowText" lastClr="000000"/>
      </a:dk1>
      <a:lt1>
        <a:sysClr val="window" lastClr="FFFFFF"/>
      </a:lt1>
      <a:dk2>
        <a:srgbClr val="15176D"/>
      </a:dk2>
      <a:lt2>
        <a:srgbClr val="F2F2F2"/>
      </a:lt2>
      <a:accent1>
        <a:srgbClr val="742282"/>
      </a:accent1>
      <a:accent2>
        <a:srgbClr val="3399FF"/>
      </a:accent2>
      <a:accent3>
        <a:srgbClr val="214F9E"/>
      </a:accent3>
      <a:accent4>
        <a:srgbClr val="212C53"/>
      </a:accent4>
      <a:accent5>
        <a:srgbClr val="49104C"/>
      </a:accent5>
      <a:accent6>
        <a:srgbClr val="825CCD"/>
      </a:accent6>
      <a:hlink>
        <a:srgbClr val="0080FF"/>
      </a:hlink>
      <a:folHlink>
        <a:srgbClr val="49104C"/>
      </a:folHlink>
    </a:clrScheme>
    <a:fontScheme name="מטריקס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BB01526-25E3-47DB-AEBF-80267431036A}" vid="{13EA6FF0-BD92-4A2B-95E3-0FF35A0D9E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C341A65A8AB3D4FA330ACF6EF8FC172" ma:contentTypeVersion="1" ma:contentTypeDescription="צור מסמך חדש." ma:contentTypeScope="" ma:versionID="ddb67e4790d7003a9a391b5956993631">
  <xsd:schema xmlns:xsd="http://www.w3.org/2001/XMLSchema" xmlns:xs="http://www.w3.org/2001/XMLSchema" xmlns:p="http://schemas.microsoft.com/office/2006/metadata/properties" xmlns:ns2="711abec6-ef0e-4709-b31b-61820099f70e" xmlns:ns3="e5d0cba7-8d3f-4ebd-b5b0-ad1679a02bef" targetNamespace="http://schemas.microsoft.com/office/2006/metadata/properties" ma:root="true" ma:fieldsID="cdef5f382b03698aee5ed9232dd6bf3f" ns2:_="" ns3:_="">
    <xsd:import namespace="711abec6-ef0e-4709-b31b-61820099f70e"/>
    <xsd:import namespace="e5d0cba7-8d3f-4ebd-b5b0-ad1679a02b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5e1__x05d5__x05d2__x0020__x05d4__x05de__x05e1__x05de__x05d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abec6-ef0e-4709-b31b-61820099f7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cba7-8d3f-4ebd-b5b0-ad1679a02bef" elementFormDefault="qualified">
    <xsd:import namespace="http://schemas.microsoft.com/office/2006/documentManagement/types"/>
    <xsd:import namespace="http://schemas.microsoft.com/office/infopath/2007/PartnerControls"/>
    <xsd:element name="_x05e1__x05d5__x05d2__x0020__x05d4__x05de__x05e1__x05de__x05da_" ma:index="11" nillable="true" ma:displayName="סוג המסמך" ma:default="ברושורים" ma:format="Dropdown" ma:internalName="_x05e1__x05d5__x05d2__x0020__x05d4__x05de__x05e1__x05de__x05da_">
      <xsd:simpleType>
        <xsd:restriction base="dms:Choice">
          <xsd:enumeration value="ברושורים"/>
          <xsd:enumeration value="חומרים לחוק הספאם"/>
          <xsd:enumeration value="חומרים למכרזים באנגלית"/>
          <xsd:enumeration value="חומרים למכרזים בעברית"/>
          <xsd:enumeration value="לוגואים"/>
          <xsd:enumeration value="מצגות"/>
          <xsd:enumeration value="שווה עיון"/>
          <xsd:enumeration value="סרטונים עבור מצגות"/>
          <xsd:enumeration value="שיווק כללי"/>
          <xsd:enumeration value="חטיבת הבנקאות והפיננסית"/>
          <xsd:enumeration value="חטיבת מערכות עסקיות"/>
          <xsd:enumeration value="חטיבת NA וממשלה"/>
          <xsd:enumeration value="חטיבת הביטחון"/>
          <xsd:enumeration value="חטיבת מערכות ייעודיות"/>
          <xsd:enumeration value="מצגות"/>
          <xsd:enumeration value="משאבי אנוש"/>
          <xsd:enumeration value="הצעות מחיר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1__x05d5__x05d2__x0020__x05d4__x05de__x05e1__x05de__x05da_ xmlns="e5d0cba7-8d3f-4ebd-b5b0-ad1679a02bef">מצגות</_x05e1__x05d5__x05d2__x0020__x05d4__x05de__x05e1__x05de__x05da_>
    <_dlc_DocId xmlns="711abec6-ef0e-4709-b31b-61820099f70e">FXKJKUCM7ZHY-159-463</_dlc_DocId>
    <_dlc_DocIdUrl xmlns="711abec6-ef0e-4709-b31b-61820099f70e">
      <Url>http://portal/Marketing/MarkettingCollatural/_layouts/DocIdRedir.aspx?ID=FXKJKUCM7ZHY-159-463</Url>
      <Description>FXKJKUCM7ZHY-159-463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7089CC-6ECD-4B50-9832-1200C84ED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abec6-ef0e-4709-b31b-61820099f70e"/>
    <ds:schemaRef ds:uri="e5d0cba7-8d3f-4ebd-b5b0-ad1679a0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CB3C33-BC3E-4699-8E98-40CB713F23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5d0cba7-8d3f-4ebd-b5b0-ad1679a02bef"/>
    <ds:schemaRef ds:uri="711abec6-ef0e-4709-b31b-61820099f7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28EC8E-1E8B-48E4-948A-4F267B1C84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F41432-B948-47A1-BBFC-5800EAE9FA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45644</TotalTime>
  <Words>1279</Words>
  <Application>Microsoft Office PowerPoint</Application>
  <PresentationFormat>מסך רחב</PresentationFormat>
  <Paragraphs>176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Calibri</vt:lpstr>
      <vt:lpstr>Gisha</vt:lpstr>
      <vt:lpstr>Open Sans Light</vt:lpstr>
      <vt:lpstr>Theme1</vt:lpstr>
      <vt:lpstr>1_Theme1</vt:lpstr>
      <vt:lpstr>2_Theme1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אודות מטריקס_חדשה</dc:title>
  <dc:creator>Shelley Glick Falach</dc:creator>
  <cp:lastModifiedBy>דבורה אבוחצירא</cp:lastModifiedBy>
  <cp:revision>1930</cp:revision>
  <cp:lastPrinted>2019-07-15T13:39:51Z</cp:lastPrinted>
  <dcterms:created xsi:type="dcterms:W3CDTF">2008-12-04T07:16:19Z</dcterms:created>
  <dcterms:modified xsi:type="dcterms:W3CDTF">2021-08-08T07:56:41Z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0x010100DC341A65A8AB3D4FA330ACF6EF8FC172</vt:lpwstr>
  </property>
  <property fmtid="{D5CDD505-2E9C-101B-9397-08002B2CF9AE}" pid="3" name="_dlc_DocIdItemGuid">
    <vt:lpwstr>4489cabb-0bee-4cdb-ad05-015e9bdee1e0</vt:lpwstr>
  </property>
  <property fmtid="{D5CDD505-2E9C-101B-9397-08002B2CF9AE}" pid="4" name="סוג המסמך">
    <vt:lpwstr>מצגות</vt:lpwstr>
  </property>
  <property fmtid="{D5CDD505-2E9C-101B-9397-08002B2CF9AE}" pid="5" name="_dlc_DocId">
    <vt:lpwstr>FXKJKUCM7ZHY-159-183</vt:lpwstr>
  </property>
  <property fmtid="{D5CDD505-2E9C-101B-9397-08002B2CF9AE}" pid="6" name="_dlc_DocIdUrl">
    <vt:lpwstr>http://portal/Marketing/MarkettingCollatural/_layouts/DocIdRedir.aspx?ID=FXKJKUCM7ZHY-159-183, FXKJKUCM7ZHY-159-183</vt:lpwstr>
  </property>
</Properties>
</file>