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3">
  <p:sldMasterIdLst>
    <p:sldMasterId id="2147483648" r:id="rId1"/>
  </p:sldMasterIdLst>
  <p:sldIdLst>
    <p:sldId id="256" r:id="rId2"/>
    <p:sldId id="278" r:id="rId3"/>
    <p:sldId id="279" r:id="rId4"/>
    <p:sldId id="257" r:id="rId5"/>
    <p:sldId id="259" r:id="rId6"/>
    <p:sldId id="280" r:id="rId7"/>
    <p:sldId id="261" r:id="rId8"/>
    <p:sldId id="281" r:id="rId9"/>
    <p:sldId id="282" r:id="rId10"/>
    <p:sldId id="265" r:id="rId11"/>
    <p:sldId id="283" r:id="rId12"/>
    <p:sldId id="267" r:id="rId13"/>
    <p:sldId id="284" r:id="rId14"/>
    <p:sldId id="285" r:id="rId15"/>
    <p:sldId id="286" r:id="rId16"/>
    <p:sldId id="287" r:id="rId17"/>
    <p:sldId id="288" r:id="rId18"/>
    <p:sldId id="292" r:id="rId19"/>
    <p:sldId id="293" r:id="rId20"/>
    <p:sldId id="294" r:id="rId21"/>
    <p:sldId id="296" r:id="rId22"/>
    <p:sldId id="298" r:id="rId23"/>
    <p:sldId id="299" r:id="rId24"/>
    <p:sldId id="300" r:id="rId25"/>
    <p:sldId id="301" r:id="rId26"/>
    <p:sldId id="302" r:id="rId27"/>
    <p:sldId id="304" r:id="rId28"/>
    <p:sldId id="303" r:id="rId29"/>
    <p:sldId id="305" r:id="rId30"/>
    <p:sldId id="277" r:id="rId31"/>
    <p:sldId id="289" r:id="rId32"/>
    <p:sldId id="290" r:id="rId33"/>
    <p:sldId id="291"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50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4/21/2020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תמונה פנורמית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he-IL"/>
              <a:t>לחץ על הסמל כדי להוסיף תמונה</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כותרת ו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he-IL"/>
              <a:t>לחץ כדי לערוך סגנון כותרת של תבנית בסיס</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ציטוט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he-IL"/>
              <a:t>לחץ כדי לערוך סגנון כותרת של תבנית בסיס</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כרטיס שם">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he-IL"/>
              <a:t>לחץ כדי לערוך סגנון כותרת של תבנית בסיס</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עמודות">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he-IL"/>
              <a:t>לחץ כדי לערוך סגנון כותרת של תבנית בסיס</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3" name="Date Placeholder 2"/>
          <p:cNvSpPr>
            <a:spLocks noGrp="1"/>
          </p:cNvSpPr>
          <p:nvPr>
            <p:ph type="dt" sz="half" idx="10"/>
          </p:nvPr>
        </p:nvSpPr>
        <p:spPr/>
        <p:txBody>
          <a:bodyPr/>
          <a:lstStyle/>
          <a:p>
            <a:fld id="{48A87A34-81AB-432B-8DAE-1953F412C126}" type="datetimeFigureOut">
              <a:rPr lang="en-US" dirty="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עמודת 3 תמונות">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he-IL"/>
              <a:t>לחץ כדי לערוך סגנון כותרת של תבנית בסיס</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e-IL"/>
              <a:t>לחץ על הסמל כדי להוסיף תמונה</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e-IL"/>
              <a:t>לחץ על הסמל כדי להוסיף תמונה</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he-IL"/>
              <a:t>לחץ על הסמל כדי להוסיף תמונה</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ערוך סגנונות טקסט של תבנית בסיס</a:t>
            </a:r>
          </a:p>
        </p:txBody>
      </p:sp>
      <p:sp>
        <p:nvSpPr>
          <p:cNvPr id="3" name="Date Placeholder 2"/>
          <p:cNvSpPr>
            <a:spLocks noGrp="1"/>
          </p:cNvSpPr>
          <p:nvPr>
            <p:ph type="dt" sz="half" idx="10"/>
          </p:nvPr>
        </p:nvSpPr>
        <p:spPr/>
        <p:txBody>
          <a:bodyPr/>
          <a:lstStyle/>
          <a:p>
            <a:fld id="{48A87A34-81AB-432B-8DAE-1953F412C126}" type="datetimeFigureOut">
              <a:rPr lang="en-US" dirty="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ncho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48A87A34-81AB-432B-8DAE-1953F412C126}"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Content Placeholder 3"/>
          <p:cNvSpPr>
            <a:spLocks noGrp="1"/>
          </p:cNvSpPr>
          <p:nvPr>
            <p:ph sz="half" idx="2"/>
          </p:nvPr>
        </p:nvSpPr>
        <p:spPr>
          <a:xfrm>
            <a:off x="1141410" y="3073397"/>
            <a:ext cx="4878391" cy="2717801"/>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Content Placeholder 5"/>
          <p:cNvSpPr>
            <a:spLocks noGrp="1"/>
          </p:cNvSpPr>
          <p:nvPr>
            <p:ph sz="quarter" idx="4"/>
          </p:nvPr>
        </p:nvSpPr>
        <p:spPr>
          <a:xfrm>
            <a:off x="6172200" y="3073397"/>
            <a:ext cx="4875210" cy="2717801"/>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48A87A34-81AB-432B-8DAE-1953F412C126}"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4/21/2020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1"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r" defTabSz="914400" rtl="1"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r" defTabSz="914400" rtl="1"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r" defTabSz="914400" rtl="1"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171DE06-09A8-41C0-BD80-6E4C36EA9F8B}"/>
              </a:ext>
            </a:extLst>
          </p:cNvPr>
          <p:cNvSpPr>
            <a:spLocks noGrp="1"/>
          </p:cNvSpPr>
          <p:nvPr>
            <p:ph type="ctrTitle"/>
          </p:nvPr>
        </p:nvSpPr>
        <p:spPr>
          <a:xfrm>
            <a:off x="2004440" y="402337"/>
            <a:ext cx="8791575" cy="603504"/>
          </a:xfrm>
        </p:spPr>
        <p:txBody>
          <a:bodyPr>
            <a:normAutofit fontScale="90000"/>
          </a:bodyPr>
          <a:lstStyle/>
          <a:p>
            <a:r>
              <a:rPr lang="he-IL" dirty="0"/>
              <a:t>מכרזי </a:t>
            </a:r>
            <a:r>
              <a:rPr lang="he-IL" dirty="0" smtClean="0"/>
              <a:t>מסגרת</a:t>
            </a:r>
            <a:endParaRPr lang="he-IL" dirty="0"/>
          </a:p>
        </p:txBody>
      </p:sp>
      <p:sp>
        <p:nvSpPr>
          <p:cNvPr id="3" name="כותרת משנה 2">
            <a:extLst>
              <a:ext uri="{FF2B5EF4-FFF2-40B4-BE49-F238E27FC236}">
                <a16:creationId xmlns="" xmlns:a16="http://schemas.microsoft.com/office/drawing/2014/main" id="{816F09C0-C6F9-4F75-AA5F-B60CF609EF4D}"/>
              </a:ext>
            </a:extLst>
          </p:cNvPr>
          <p:cNvSpPr>
            <a:spLocks noGrp="1"/>
          </p:cNvSpPr>
          <p:nvPr>
            <p:ph type="subTitle" idx="1"/>
          </p:nvPr>
        </p:nvSpPr>
        <p:spPr>
          <a:xfrm>
            <a:off x="2004440" y="1380744"/>
            <a:ext cx="8892159" cy="4965192"/>
          </a:xfrm>
        </p:spPr>
        <p:txBody>
          <a:bodyPr>
            <a:normAutofit fontScale="92500" lnSpcReduction="10000"/>
          </a:bodyPr>
          <a:lstStyle/>
          <a:p>
            <a:pPr algn="r"/>
            <a:r>
              <a:rPr lang="he-IL" dirty="0" smtClean="0">
                <a:solidFill>
                  <a:schemeClr val="tx1"/>
                </a:solidFill>
              </a:rPr>
              <a:t>מכרז מסגרת מס' </a:t>
            </a:r>
            <a:r>
              <a:rPr lang="he-IL" dirty="0" smtClean="0">
                <a:solidFill>
                  <a:schemeClr val="tx1"/>
                </a:solidFill>
                <a:latin typeface="Times New Roman" panose="02020603050405020304" pitchFamily="18" charset="0"/>
                <a:ea typeface="SimSun" panose="02010600030101010101" pitchFamily="2" charset="-122"/>
                <a:cs typeface="David" panose="020E0502060401010101" pitchFamily="34" charset="-79"/>
              </a:rPr>
              <a:t> </a:t>
            </a:r>
            <a:r>
              <a:rPr lang="he-IL" dirty="0">
                <a:solidFill>
                  <a:schemeClr val="tx1"/>
                </a:solidFill>
                <a:latin typeface="Times New Roman" panose="02020603050405020304" pitchFamily="18" charset="0"/>
                <a:ea typeface="SimSun" panose="02010600030101010101" pitchFamily="2" charset="-122"/>
              </a:rPr>
              <a:t>5136/18  לביצוע עבודות ייצוב דרכי </a:t>
            </a:r>
            <a:r>
              <a:rPr lang="he-IL" dirty="0" smtClean="0">
                <a:solidFill>
                  <a:schemeClr val="tx1"/>
                </a:solidFill>
                <a:latin typeface="Times New Roman" panose="02020603050405020304" pitchFamily="18" charset="0"/>
                <a:ea typeface="SimSun" panose="02010600030101010101" pitchFamily="2" charset="-122"/>
              </a:rPr>
              <a:t>מצעים</a:t>
            </a:r>
          </a:p>
          <a:p>
            <a:pPr algn="r"/>
            <a:r>
              <a:rPr lang="he-IL" dirty="0" smtClean="0">
                <a:solidFill>
                  <a:schemeClr val="tx1"/>
                </a:solidFill>
              </a:rPr>
              <a:t>מכרז רשימה מס' 5893/18 אספקת בטון מובא</a:t>
            </a:r>
          </a:p>
          <a:p>
            <a:pPr algn="r"/>
            <a:r>
              <a:rPr lang="he-IL" dirty="0" smtClean="0">
                <a:solidFill>
                  <a:schemeClr val="tx1"/>
                </a:solidFill>
              </a:rPr>
              <a:t>מכרז רשימה 7484/18 אספקת חומרי חציבה</a:t>
            </a:r>
          </a:p>
          <a:p>
            <a:pPr algn="r"/>
            <a:r>
              <a:rPr lang="he-IL" dirty="0" smtClean="0">
                <a:solidFill>
                  <a:schemeClr val="tx1"/>
                </a:solidFill>
              </a:rPr>
              <a:t>מכרז רשימה 7486/18 לאספקת אספלט</a:t>
            </a:r>
          </a:p>
          <a:p>
            <a:pPr algn="r"/>
            <a:r>
              <a:rPr lang="he-IL" dirty="0" smtClean="0">
                <a:solidFill>
                  <a:schemeClr val="tx1"/>
                </a:solidFill>
              </a:rPr>
              <a:t>מכרז רשימה 7487/18 למתן שרותי העתקות אור</a:t>
            </a:r>
          </a:p>
          <a:p>
            <a:pPr algn="r"/>
            <a:r>
              <a:rPr lang="he-IL" dirty="0" smtClean="0">
                <a:solidFill>
                  <a:schemeClr val="tx1"/>
                </a:solidFill>
              </a:rPr>
              <a:t>מכרז מסגרת  7488/18 למתן שרותי תאום תכנון ופיקוח צמוד</a:t>
            </a:r>
          </a:p>
          <a:p>
            <a:pPr algn="r"/>
            <a:r>
              <a:rPr lang="he-IL" dirty="0" smtClean="0">
                <a:solidFill>
                  <a:schemeClr val="tx1"/>
                </a:solidFill>
              </a:rPr>
              <a:t>מכרז מסגרת 9289/19 למתן שרותי בדיקות מעבדה</a:t>
            </a:r>
          </a:p>
          <a:p>
            <a:pPr algn="r"/>
            <a:r>
              <a:rPr lang="he-IL" dirty="0" smtClean="0">
                <a:solidFill>
                  <a:schemeClr val="tx1"/>
                </a:solidFill>
              </a:rPr>
              <a:t>מכרז מסגרת 10548/19 למתן שרותי מדידה</a:t>
            </a:r>
          </a:p>
          <a:p>
            <a:pPr algn="r"/>
            <a:r>
              <a:rPr lang="he-IL" dirty="0" smtClean="0">
                <a:solidFill>
                  <a:schemeClr val="tx1"/>
                </a:solidFill>
              </a:rPr>
              <a:t>מכרז מסגרת </a:t>
            </a:r>
            <a:r>
              <a:rPr lang="he-IL" dirty="0">
                <a:solidFill>
                  <a:schemeClr val="tx1"/>
                </a:solidFill>
              </a:rPr>
              <a:t>27/20 מאגר קבלני בית לביצוע עבודות תשתית</a:t>
            </a:r>
          </a:p>
          <a:p>
            <a:pPr algn="r"/>
            <a:r>
              <a:rPr lang="he-IL" dirty="0" smtClean="0">
                <a:solidFill>
                  <a:schemeClr val="tx1"/>
                </a:solidFill>
              </a:rPr>
              <a:t>מכרז מסגרת 8122/18 לאספקה והתקנת מערכות השקיה באחריות בוריס חנחיס</a:t>
            </a:r>
          </a:p>
          <a:p>
            <a:pPr algn="r"/>
            <a:r>
              <a:rPr lang="he-IL" dirty="0"/>
              <a:t> </a:t>
            </a:r>
            <a:r>
              <a:rPr lang="he-IL" dirty="0" smtClean="0"/>
              <a:t>                                                                                                                    19.4.20</a:t>
            </a:r>
            <a:endParaRPr lang="he-IL" dirty="0"/>
          </a:p>
        </p:txBody>
      </p:sp>
    </p:spTree>
    <p:extLst>
      <p:ext uri="{BB962C8B-B14F-4D97-AF65-F5344CB8AC3E}">
        <p14:creationId xmlns:p14="http://schemas.microsoft.com/office/powerpoint/2010/main" val="1085028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74CF610C-FBDA-4B76-888F-C66D231B0D81}"/>
              </a:ext>
            </a:extLst>
          </p:cNvPr>
          <p:cNvSpPr>
            <a:spLocks noGrp="1"/>
          </p:cNvSpPr>
          <p:nvPr>
            <p:ph type="title"/>
          </p:nvPr>
        </p:nvSpPr>
        <p:spPr/>
        <p:txBody>
          <a:bodyPr/>
          <a:lstStyle/>
          <a:p>
            <a:r>
              <a:rPr lang="he-IL" dirty="0"/>
              <a:t>מכרז </a:t>
            </a:r>
            <a:r>
              <a:rPr lang="he-IL" dirty="0" smtClean="0"/>
              <a:t>למתן שרותי העתקות </a:t>
            </a:r>
            <a:r>
              <a:rPr lang="he-IL" dirty="0"/>
              <a:t>אור</a:t>
            </a:r>
          </a:p>
        </p:txBody>
      </p:sp>
      <p:sp>
        <p:nvSpPr>
          <p:cNvPr id="3" name="מציין מיקום תוכן 2">
            <a:extLst>
              <a:ext uri="{FF2B5EF4-FFF2-40B4-BE49-F238E27FC236}">
                <a16:creationId xmlns="" xmlns:a16="http://schemas.microsoft.com/office/drawing/2014/main" id="{BCAB60B9-3E89-4EE0-B9F2-F4126993FF7F}"/>
              </a:ext>
            </a:extLst>
          </p:cNvPr>
          <p:cNvSpPr>
            <a:spLocks noGrp="1"/>
          </p:cNvSpPr>
          <p:nvPr>
            <p:ph idx="1"/>
          </p:nvPr>
        </p:nvSpPr>
        <p:spPr>
          <a:xfrm>
            <a:off x="1223708" y="1719134"/>
            <a:ext cx="9905999" cy="4453065"/>
          </a:xfrm>
        </p:spPr>
        <p:txBody>
          <a:bodyPr>
            <a:normAutofit fontScale="92500" lnSpcReduction="20000"/>
          </a:bodyPr>
          <a:lstStyle/>
          <a:p>
            <a:r>
              <a:rPr lang="he-IL" dirty="0"/>
              <a:t>מכרז רשימה מועד כנס ספקים הבא 3.11.19.</a:t>
            </a:r>
          </a:p>
          <a:p>
            <a:r>
              <a:rPr lang="he-IL" dirty="0" smtClean="0"/>
              <a:t>ספקי המסגרת נקבו </a:t>
            </a:r>
            <a:r>
              <a:rPr lang="he-IL" dirty="0"/>
              <a:t>בשיעור הנחה אחיד על המחירון המפורט במכרז (מחירון משרד השיכון). </a:t>
            </a:r>
            <a:r>
              <a:rPr lang="he-IL" dirty="0" smtClean="0"/>
              <a:t>בחלוקה מרחבית: צפון, מרכז, ירושלים ודרום. ההנחה לא תחול על מחירון השליחות.</a:t>
            </a:r>
            <a:endParaRPr lang="he-IL" dirty="0"/>
          </a:p>
          <a:p>
            <a:r>
              <a:rPr lang="he-IL" dirty="0"/>
              <a:t>מנגנון בחירת ספק מסגרת לאתר </a:t>
            </a:r>
            <a:r>
              <a:rPr lang="he-IL" dirty="0" smtClean="0"/>
              <a:t>אספקה </a:t>
            </a:r>
            <a:r>
              <a:rPr lang="he-IL" dirty="0"/>
              <a:t>ספציפי במרחב: השוואת </a:t>
            </a:r>
            <a:r>
              <a:rPr lang="he-IL" dirty="0" smtClean="0"/>
              <a:t>הצעות בין 3 ספקי המסגרת הקרובים ביותר לאתר - </a:t>
            </a:r>
            <a:r>
              <a:rPr lang="he-IL" dirty="0"/>
              <a:t>יבחר הספק שהצעתו המשוקללת המבוססת </a:t>
            </a:r>
            <a:r>
              <a:rPr lang="he-IL" dirty="0" smtClean="0"/>
              <a:t> על </a:t>
            </a:r>
            <a:r>
              <a:rPr lang="he-IL" dirty="0"/>
              <a:t>מחיר </a:t>
            </a:r>
            <a:r>
              <a:rPr lang="he-IL" dirty="0" smtClean="0"/>
              <a:t>ביצוע ההזמנה </a:t>
            </a:r>
            <a:r>
              <a:rPr lang="he-IL" dirty="0"/>
              <a:t>+ מחיר </a:t>
            </a:r>
            <a:r>
              <a:rPr lang="he-IL" dirty="0" smtClean="0"/>
              <a:t>משלוח </a:t>
            </a:r>
            <a:r>
              <a:rPr lang="he-IL" dirty="0"/>
              <a:t>לאתר </a:t>
            </a:r>
            <a:r>
              <a:rPr lang="he-IL" dirty="0" smtClean="0"/>
              <a:t> </a:t>
            </a:r>
            <a:r>
              <a:rPr lang="he-IL" dirty="0"/>
              <a:t>הינו הזול </a:t>
            </a:r>
            <a:r>
              <a:rPr lang="he-IL" dirty="0" smtClean="0"/>
              <a:t>ביותר.</a:t>
            </a:r>
          </a:p>
          <a:p>
            <a:r>
              <a:rPr lang="he-IL" dirty="0" smtClean="0"/>
              <a:t>במקרה שתבוצע הזמנה ללא שליחות , קק"ל רשאית שלא לפנות לספק מסגרת שהסניף שלו ממוקם במרחק העולה על 20 ק"מ ממשרד קק"ל הרלוונטי.</a:t>
            </a:r>
          </a:p>
          <a:p>
            <a:r>
              <a:rPr lang="he-IL" dirty="0" smtClean="0"/>
              <a:t>המחירים במחירון  </a:t>
            </a:r>
            <a:r>
              <a:rPr lang="he-IL" dirty="0"/>
              <a:t>יעודכנו בהתאם למדד </a:t>
            </a:r>
            <a:r>
              <a:rPr lang="he-IL" dirty="0" err="1" smtClean="0"/>
              <a:t>ההמחירים</a:t>
            </a:r>
            <a:r>
              <a:rPr lang="he-IL" dirty="0" smtClean="0"/>
              <a:t> לצרכן בתחילת כל שנת אופציה. </a:t>
            </a:r>
            <a:endParaRPr lang="he-IL" dirty="0"/>
          </a:p>
          <a:p>
            <a:r>
              <a:rPr lang="he-IL" dirty="0"/>
              <a:t>אספקת התוצרים עד סיום יום העבודה הבא.</a:t>
            </a:r>
          </a:p>
        </p:txBody>
      </p:sp>
    </p:spTree>
    <p:extLst>
      <p:ext uri="{BB962C8B-B14F-4D97-AF65-F5344CB8AC3E}">
        <p14:creationId xmlns:p14="http://schemas.microsoft.com/office/powerpoint/2010/main" val="135128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41413" y="618518"/>
            <a:ext cx="9905998" cy="954250"/>
          </a:xfrm>
        </p:spPr>
        <p:txBody>
          <a:bodyPr/>
          <a:lstStyle/>
          <a:p>
            <a:r>
              <a:rPr lang="he-IL" dirty="0"/>
              <a:t>מכרז למתן שרותי העתקות אור</a:t>
            </a: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3094349235"/>
              </p:ext>
            </p:extLst>
          </p:nvPr>
        </p:nvGraphicFramePr>
        <p:xfrm>
          <a:off x="1810513" y="1847085"/>
          <a:ext cx="8787383" cy="4389125"/>
        </p:xfrm>
        <a:graphic>
          <a:graphicData uri="http://schemas.openxmlformats.org/drawingml/2006/table">
            <a:tbl>
              <a:tblPr rtl="1" firstRow="1" firstCol="1" bandRow="1">
                <a:tableStyleId>{5C22544A-7EE6-4342-B048-85BDC9FD1C3A}</a:tableStyleId>
              </a:tblPr>
              <a:tblGrid>
                <a:gridCol w="730735"/>
                <a:gridCol w="1643575"/>
                <a:gridCol w="1809440"/>
                <a:gridCol w="1789721"/>
                <a:gridCol w="1599500"/>
                <a:gridCol w="1214412"/>
              </a:tblGrid>
              <a:tr h="585217">
                <a:tc>
                  <a:txBody>
                    <a:bodyPr/>
                    <a:lstStyle/>
                    <a:p>
                      <a:pPr algn="ctr" rtl="1">
                        <a:spcAft>
                          <a:spcPts val="0"/>
                        </a:spcAft>
                      </a:pPr>
                      <a:r>
                        <a:rPr lang="he-IL" sz="1200" u="none" strike="noStrike" dirty="0">
                          <a:effectLst/>
                        </a:rPr>
                        <a:t> </a:t>
                      </a:r>
                      <a:endParaRPr lang="en-US" sz="12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שם הספק</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מרחב צפון</a:t>
                      </a:r>
                      <a:endParaRPr lang="en-US" sz="1200">
                        <a:effectLst/>
                      </a:endParaRPr>
                    </a:p>
                    <a:p>
                      <a:pPr algn="ctr" rtl="1">
                        <a:spcAft>
                          <a:spcPts val="0"/>
                        </a:spcAft>
                      </a:pPr>
                      <a:r>
                        <a:rPr lang="he-IL" sz="1200">
                          <a:effectLst/>
                        </a:rPr>
                        <a:t>הנחה</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מרחב מרכז</a:t>
                      </a:r>
                      <a:endParaRPr lang="en-US" sz="1200">
                        <a:effectLst/>
                      </a:endParaRPr>
                    </a:p>
                    <a:p>
                      <a:pPr algn="ctr" rtl="1">
                        <a:spcAft>
                          <a:spcPts val="0"/>
                        </a:spcAft>
                      </a:pPr>
                      <a:r>
                        <a:rPr lang="he-IL" sz="1200">
                          <a:effectLst/>
                        </a:rPr>
                        <a:t>הנחה</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מרחב דרום</a:t>
                      </a:r>
                      <a:endParaRPr lang="en-US" sz="1200">
                        <a:effectLst/>
                      </a:endParaRPr>
                    </a:p>
                    <a:p>
                      <a:pPr algn="ctr" rtl="1">
                        <a:spcAft>
                          <a:spcPts val="0"/>
                        </a:spcAft>
                      </a:pPr>
                      <a:r>
                        <a:rPr lang="he-IL" sz="1200">
                          <a:effectLst/>
                        </a:rPr>
                        <a:t>הנחה</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ירושלים</a:t>
                      </a:r>
                      <a:endParaRPr lang="en-US" sz="1200">
                        <a:effectLst/>
                      </a:endParaRPr>
                    </a:p>
                    <a:p>
                      <a:pPr algn="ctr" rtl="1">
                        <a:spcAft>
                          <a:spcPts val="0"/>
                        </a:spcAft>
                      </a:pPr>
                      <a:r>
                        <a:rPr lang="he-IL" sz="1200">
                          <a:effectLst/>
                        </a:rPr>
                        <a:t>הנחה</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585217">
                <a:tc>
                  <a:txBody>
                    <a:bodyPr/>
                    <a:lstStyle/>
                    <a:p>
                      <a:pPr algn="ctr" rtl="1">
                        <a:spcAft>
                          <a:spcPts val="0"/>
                        </a:spcAft>
                      </a:pPr>
                      <a:r>
                        <a:rPr lang="he-IL" sz="1200">
                          <a:effectLst/>
                        </a:rPr>
                        <a:t>1</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גלקסי אופיר פרינט</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73%</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73%</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585217">
                <a:tc>
                  <a:txBody>
                    <a:bodyPr/>
                    <a:lstStyle/>
                    <a:p>
                      <a:pPr algn="ctr" rtl="1">
                        <a:spcAft>
                          <a:spcPts val="0"/>
                        </a:spcAft>
                      </a:pPr>
                      <a:r>
                        <a:rPr lang="he-IL" sz="1200">
                          <a:effectLst/>
                        </a:rPr>
                        <a:t>2</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העתקות ישראל</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2608">
                <a:tc>
                  <a:txBody>
                    <a:bodyPr/>
                    <a:lstStyle/>
                    <a:p>
                      <a:pPr algn="ctr" rtl="1">
                        <a:spcAft>
                          <a:spcPts val="0"/>
                        </a:spcAft>
                      </a:pPr>
                      <a:r>
                        <a:rPr lang="he-IL" sz="1200">
                          <a:effectLst/>
                        </a:rPr>
                        <a:t>3</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רובין ר.י.ד</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dirty="0">
                          <a:effectLst/>
                        </a:rPr>
                        <a:t>72%</a:t>
                      </a:r>
                      <a:endParaRPr lang="en-US" sz="12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2608">
                <a:tc>
                  <a:txBody>
                    <a:bodyPr/>
                    <a:lstStyle/>
                    <a:p>
                      <a:pPr algn="ctr" rtl="1">
                        <a:spcAft>
                          <a:spcPts val="0"/>
                        </a:spcAft>
                      </a:pPr>
                      <a:r>
                        <a:rPr lang="he-IL" sz="1200">
                          <a:effectLst/>
                        </a:rPr>
                        <a:t>4</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שיא קופי</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65%</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585217">
                <a:tc>
                  <a:txBody>
                    <a:bodyPr/>
                    <a:lstStyle/>
                    <a:p>
                      <a:pPr algn="ctr" rtl="1">
                        <a:spcAft>
                          <a:spcPts val="0"/>
                        </a:spcAft>
                      </a:pPr>
                      <a:r>
                        <a:rPr lang="he-IL" sz="1200">
                          <a:effectLst/>
                        </a:rPr>
                        <a:t>5</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לייזר מכוני העתקות</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77%</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2608">
                <a:tc>
                  <a:txBody>
                    <a:bodyPr/>
                    <a:lstStyle/>
                    <a:p>
                      <a:pPr algn="ctr" rtl="1">
                        <a:spcAft>
                          <a:spcPts val="0"/>
                        </a:spcAft>
                      </a:pPr>
                      <a:r>
                        <a:rPr lang="he-IL" sz="1200">
                          <a:effectLst/>
                        </a:rPr>
                        <a:t>6</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א פרינט</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60%</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2608">
                <a:tc>
                  <a:txBody>
                    <a:bodyPr/>
                    <a:lstStyle/>
                    <a:p>
                      <a:pPr algn="ctr" rtl="1">
                        <a:spcAft>
                          <a:spcPts val="0"/>
                        </a:spcAft>
                      </a:pPr>
                      <a:r>
                        <a:rPr lang="he-IL" sz="1200">
                          <a:effectLst/>
                        </a:rPr>
                        <a:t>7</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אמ. די. סי</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79%</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79%</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79%</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 </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2608">
                <a:tc>
                  <a:txBody>
                    <a:bodyPr/>
                    <a:lstStyle/>
                    <a:p>
                      <a:pPr algn="ctr" rtl="1">
                        <a:spcAft>
                          <a:spcPts val="0"/>
                        </a:spcAft>
                      </a:pPr>
                      <a:r>
                        <a:rPr lang="he-IL" sz="1200">
                          <a:effectLst/>
                        </a:rPr>
                        <a:t>8</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דף אור</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68%</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68%</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45%</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55%</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585217">
                <a:tc>
                  <a:txBody>
                    <a:bodyPr/>
                    <a:lstStyle/>
                    <a:p>
                      <a:pPr algn="ctr" rtl="1">
                        <a:spcAft>
                          <a:spcPts val="0"/>
                        </a:spcAft>
                      </a:pPr>
                      <a:r>
                        <a:rPr lang="he-IL" sz="1200">
                          <a:effectLst/>
                        </a:rPr>
                        <a:t>9</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קבוצת העתקות</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71%</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71%</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a:effectLst/>
                        </a:rPr>
                        <a:t>71%</a:t>
                      </a:r>
                      <a:endParaRPr lang="en-US" sz="12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ctr" rtl="1">
                        <a:spcAft>
                          <a:spcPts val="0"/>
                        </a:spcAft>
                      </a:pPr>
                      <a:r>
                        <a:rPr lang="he-IL" sz="1200" dirty="0">
                          <a:effectLst/>
                        </a:rPr>
                        <a:t>71%</a:t>
                      </a:r>
                      <a:endParaRPr lang="en-US" sz="12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bl>
          </a:graphicData>
        </a:graphic>
      </p:graphicFrame>
    </p:spTree>
    <p:extLst>
      <p:ext uri="{BB962C8B-B14F-4D97-AF65-F5344CB8AC3E}">
        <p14:creationId xmlns:p14="http://schemas.microsoft.com/office/powerpoint/2010/main" val="1367219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E083A470-68FC-4610-9B64-EAC76910A982}"/>
              </a:ext>
            </a:extLst>
          </p:cNvPr>
          <p:cNvSpPr>
            <a:spLocks noGrp="1"/>
          </p:cNvSpPr>
          <p:nvPr>
            <p:ph type="title"/>
          </p:nvPr>
        </p:nvSpPr>
        <p:spPr/>
        <p:txBody>
          <a:bodyPr/>
          <a:lstStyle/>
          <a:p>
            <a:r>
              <a:rPr lang="he-IL" dirty="0"/>
              <a:t>מכרז מסגרת למתן </a:t>
            </a:r>
            <a:r>
              <a:rPr lang="he-IL" dirty="0" smtClean="0"/>
              <a:t>שירותי תאום </a:t>
            </a:r>
            <a:r>
              <a:rPr lang="he-IL" dirty="0"/>
              <a:t>תכנון ופיקוח צמוד</a:t>
            </a:r>
          </a:p>
        </p:txBody>
      </p:sp>
      <p:sp>
        <p:nvSpPr>
          <p:cNvPr id="3" name="מציין מיקום תוכן 2">
            <a:extLst>
              <a:ext uri="{FF2B5EF4-FFF2-40B4-BE49-F238E27FC236}">
                <a16:creationId xmlns="" xmlns:a16="http://schemas.microsoft.com/office/drawing/2014/main" id="{E336CBA8-1EAC-4B59-BAF8-30FC5A58332C}"/>
              </a:ext>
            </a:extLst>
          </p:cNvPr>
          <p:cNvSpPr>
            <a:spLocks noGrp="1"/>
          </p:cNvSpPr>
          <p:nvPr>
            <p:ph idx="1"/>
          </p:nvPr>
        </p:nvSpPr>
        <p:spPr>
          <a:xfrm>
            <a:off x="1141412" y="2249486"/>
            <a:ext cx="9905999" cy="3968433"/>
          </a:xfrm>
        </p:spPr>
        <p:txBody>
          <a:bodyPr>
            <a:normAutofit fontScale="85000" lnSpcReduction="20000"/>
          </a:bodyPr>
          <a:lstStyle/>
          <a:p>
            <a:r>
              <a:rPr lang="he-IL" dirty="0"/>
              <a:t>במכרז שני מסלולים – מסלול תשתיות ומסלול בינוי.</a:t>
            </a:r>
          </a:p>
          <a:p>
            <a:r>
              <a:rPr lang="he-IL" dirty="0"/>
              <a:t>דירוג המציעים </a:t>
            </a:r>
            <a:r>
              <a:rPr lang="he-IL" dirty="0" smtClean="0"/>
              <a:t>נעשה </a:t>
            </a:r>
            <a:r>
              <a:rPr lang="he-IL" dirty="0"/>
              <a:t>בארבעה אשכולות: מרחב צפון, מרחב מרכז, מרחב דרום (ללא ערבה ואילת) וערבה ואילת.</a:t>
            </a:r>
          </a:p>
          <a:p>
            <a:r>
              <a:rPr lang="he-IL" dirty="0"/>
              <a:t>מכרז מסגרת: בכל אשכול </a:t>
            </a:r>
            <a:r>
              <a:rPr lang="he-IL" dirty="0" smtClean="0"/>
              <a:t>נבחרו  </a:t>
            </a:r>
            <a:r>
              <a:rPr lang="he-IL" dirty="0"/>
              <a:t>שלושה </a:t>
            </a:r>
            <a:r>
              <a:rPr lang="he-IL" dirty="0" smtClean="0"/>
              <a:t>ספקי מסגרת </a:t>
            </a:r>
            <a:r>
              <a:rPr lang="he-IL" dirty="0"/>
              <a:t>בכל אחד </a:t>
            </a:r>
            <a:r>
              <a:rPr lang="he-IL" dirty="0" smtClean="0"/>
              <a:t>מהמסלולים. הדירוג נעשה בהתאם לאמות מידה של איכות ומחיר( המחיר -הנחה כללית מטבלת שיעור התמורה </a:t>
            </a:r>
            <a:r>
              <a:rPr lang="he-IL" dirty="0" err="1" smtClean="0"/>
              <a:t>המירבי</a:t>
            </a:r>
            <a:r>
              <a:rPr lang="he-IL" dirty="0" smtClean="0"/>
              <a:t>, ההנחה הכללית לא תעבור על 20%)</a:t>
            </a:r>
            <a:endParaRPr lang="he-IL" dirty="0"/>
          </a:p>
          <a:p>
            <a:r>
              <a:rPr lang="he-IL" dirty="0"/>
              <a:t>הפנייה לספקי המסגרת תעשה בהתאם לסדר דירוגם במכרז. </a:t>
            </a:r>
            <a:r>
              <a:rPr lang="he-IL" dirty="0" smtClean="0"/>
              <a:t>לקק"ל תעמוד הזכות "לדלג" על הפניה לספק המסגרת אם במועד הפניה הו מעניק לה שירותים עבור פרויקטים בהיקף העולה על 6 </a:t>
            </a:r>
            <a:r>
              <a:rPr lang="he-IL" dirty="0" err="1" smtClean="0"/>
              <a:t>מלש"ח</a:t>
            </a:r>
            <a:r>
              <a:rPr lang="he-IL" dirty="0" smtClean="0"/>
              <a:t>.</a:t>
            </a:r>
          </a:p>
          <a:p>
            <a:r>
              <a:rPr lang="he-IL" dirty="0" smtClean="0"/>
              <a:t>קק"ל תהיה רשאית לערוך </a:t>
            </a:r>
            <a:r>
              <a:rPr lang="he-IL" dirty="0" err="1" smtClean="0"/>
              <a:t>תיחור</a:t>
            </a:r>
            <a:r>
              <a:rPr lang="he-IL" dirty="0" smtClean="0"/>
              <a:t> בין ספקי המסגרת  לצורך פרויקט מסוים שהתשלום עבורו יהיה </a:t>
            </a:r>
            <a:r>
              <a:rPr lang="he-IL" dirty="0" err="1" smtClean="0"/>
              <a:t>פאושלי</a:t>
            </a:r>
            <a:r>
              <a:rPr lang="he-IL" dirty="0" smtClean="0"/>
              <a:t> במקרה שקיים עבורו אומדן מתכנן.</a:t>
            </a:r>
            <a:endParaRPr lang="he-IL" dirty="0"/>
          </a:p>
          <a:p>
            <a:endParaRPr lang="he-IL" dirty="0"/>
          </a:p>
          <a:p>
            <a:endParaRPr lang="he-IL" dirty="0"/>
          </a:p>
          <a:p>
            <a:endParaRPr lang="he-IL" dirty="0"/>
          </a:p>
          <a:p>
            <a:endParaRPr lang="he-IL" dirty="0"/>
          </a:p>
        </p:txBody>
      </p:sp>
    </p:spTree>
    <p:extLst>
      <p:ext uri="{BB962C8B-B14F-4D97-AF65-F5344CB8AC3E}">
        <p14:creationId xmlns:p14="http://schemas.microsoft.com/office/powerpoint/2010/main" val="2096178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מכרז מסגרת למתן שירותי תאום תכנון ופיקוח </a:t>
            </a:r>
            <a:r>
              <a:rPr lang="he-IL" dirty="0" smtClean="0"/>
              <a:t>צמוד</a:t>
            </a:r>
            <a:br>
              <a:rPr lang="he-IL" dirty="0" smtClean="0"/>
            </a:br>
            <a:r>
              <a:rPr lang="he-IL" dirty="0" smtClean="0"/>
              <a:t>שעור תמורה </a:t>
            </a:r>
            <a:r>
              <a:rPr lang="he-IL" dirty="0" err="1" smtClean="0"/>
              <a:t>מירבי</a:t>
            </a:r>
            <a:r>
              <a:rPr lang="he-IL" dirty="0" smtClean="0"/>
              <a:t> במסלול תשתיות</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1851263782"/>
              </p:ext>
            </p:extLst>
          </p:nvPr>
        </p:nvGraphicFramePr>
        <p:xfrm>
          <a:off x="2941164" y="2092750"/>
          <a:ext cx="5693789" cy="4511892"/>
        </p:xfrm>
        <a:graphic>
          <a:graphicData uri="http://schemas.openxmlformats.org/drawingml/2006/table">
            <a:tbl>
              <a:tblPr rtl="1" firstRow="1" firstCol="1" bandRow="1">
                <a:tableStyleId>{5C22544A-7EE6-4342-B048-85BDC9FD1C3A}</a:tableStyleId>
              </a:tblPr>
              <a:tblGrid>
                <a:gridCol w="1142170"/>
                <a:gridCol w="1703377"/>
                <a:gridCol w="1424121"/>
                <a:gridCol w="1424121"/>
              </a:tblGrid>
              <a:tr h="725126">
                <a:tc>
                  <a:txBody>
                    <a:bodyPr/>
                    <a:lstStyle/>
                    <a:p>
                      <a:pPr algn="ctr" rtl="1">
                        <a:lnSpc>
                          <a:spcPct val="150000"/>
                        </a:lnSpc>
                        <a:spcBef>
                          <a:spcPts val="600"/>
                        </a:spcBef>
                        <a:spcAft>
                          <a:spcPts val="600"/>
                        </a:spcAft>
                        <a:tabLst>
                          <a:tab pos="1159510" algn="l"/>
                        </a:tabLst>
                      </a:pPr>
                      <a:r>
                        <a:rPr lang="he-IL" sz="800">
                          <a:effectLst/>
                        </a:rPr>
                        <a:t>מס"ד</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ctr" rtl="1">
                        <a:lnSpc>
                          <a:spcPct val="150000"/>
                        </a:lnSpc>
                        <a:spcBef>
                          <a:spcPts val="600"/>
                        </a:spcBef>
                        <a:spcAft>
                          <a:spcPts val="600"/>
                        </a:spcAft>
                        <a:tabLst>
                          <a:tab pos="1159510" algn="l"/>
                        </a:tabLst>
                      </a:pPr>
                      <a:r>
                        <a:rPr lang="he-IL" sz="800">
                          <a:effectLst/>
                        </a:rPr>
                        <a:t>עלות ביצוע העבודה בפועל בש"ח</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שיעור התמורה המירבי בגין תאום תכנון</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שיעור התמורה המירבי בגין פיקוח צמוד </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43132">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נמוך מ-999,999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6%</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1,000,000-1,999,999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5.2%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2,000,000 – 2,999,999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4.5%</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3,000,000 – 4,999,999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3.7%</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5,000,000 – 6,999,999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3.5%</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7,000,000 – 9,999,999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3.3%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8341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10,000,000 – 14,999,999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1.1%</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3.2%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r h="443132">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800">
                          <a:effectLst/>
                        </a:rPr>
                        <a:t> </a:t>
                      </a:r>
                      <a:endParaRPr lang="en-US" sz="800" b="1">
                        <a:effectLst/>
                        <a:latin typeface="Calibri" panose="020F0502020204030204" pitchFamily="34" charset="0"/>
                        <a:ea typeface="Times New Roman" panose="02020603050405020304" pitchFamily="18" charset="0"/>
                        <a:cs typeface="Arial" panose="020B0604020202020204" pitchFamily="34" charset="0"/>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15,000,000 ומעלה</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a:effectLst/>
                        </a:rPr>
                        <a:t>1%</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c>
                  <a:txBody>
                    <a:bodyPr/>
                    <a:lstStyle/>
                    <a:p>
                      <a:pPr algn="just" rtl="1">
                        <a:lnSpc>
                          <a:spcPct val="150000"/>
                        </a:lnSpc>
                        <a:spcBef>
                          <a:spcPts val="600"/>
                        </a:spcBef>
                        <a:spcAft>
                          <a:spcPts val="600"/>
                        </a:spcAft>
                        <a:tabLst>
                          <a:tab pos="1159510" algn="l"/>
                        </a:tabLst>
                      </a:pPr>
                      <a:r>
                        <a:rPr lang="he-IL" sz="800" dirty="0">
                          <a:effectLst/>
                        </a:rPr>
                        <a:t>3%</a:t>
                      </a:r>
                      <a:endParaRPr lang="en-US" sz="800" dirty="0">
                        <a:effectLst/>
                        <a:latin typeface="Times New Roman" panose="02020603050405020304" pitchFamily="18" charset="0"/>
                        <a:ea typeface="Calibri" panose="020F0502020204030204" pitchFamily="34" charset="0"/>
                        <a:cs typeface="David" panose="020E0502060401010101" pitchFamily="34" charset="-79"/>
                      </a:endParaRPr>
                    </a:p>
                  </a:txBody>
                  <a:tcPr marL="47434" marR="47434" marT="0" marB="0"/>
                </a:tc>
              </a:tr>
            </a:tbl>
          </a:graphicData>
        </a:graphic>
      </p:graphicFrame>
      <p:sp>
        <p:nvSpPr>
          <p:cNvPr id="5" name="Rectangle 1"/>
          <p:cNvSpPr>
            <a:spLocks noChangeArrowheads="1"/>
          </p:cNvSpPr>
          <p:nvPr/>
        </p:nvSpPr>
        <p:spPr bwMode="auto">
          <a:xfrm>
            <a:off x="-6593777" y="-214230"/>
            <a:ext cx="24926183" cy="6160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6176" rIns="828414" bIns="76176" numCol="1" anchor="ctr" anchorCtr="0" compatLnSpc="1">
            <a:prstTxWarp prst="textNoShape">
              <a:avLst/>
            </a:prstTxWarp>
            <a:spAutoFit/>
          </a:bodyPr>
          <a:lstStyle>
            <a:lvl1pPr eaLnBrk="0" fontAlgn="base" hangingPunct="0">
              <a:spcBef>
                <a:spcPct val="0"/>
              </a:spcBef>
              <a:spcAft>
                <a:spcPct val="0"/>
              </a:spcAft>
              <a:tabLst>
                <a:tab pos="1158875" algn="l"/>
              </a:tabLst>
              <a:defRPr>
                <a:solidFill>
                  <a:schemeClr val="tx1"/>
                </a:solidFill>
                <a:latin typeface="Arial" panose="020B0604020202020204" pitchFamily="34" charset="0"/>
              </a:defRPr>
            </a:lvl1pPr>
            <a:lvl2pPr eaLnBrk="0" fontAlgn="base" hangingPunct="0">
              <a:spcBef>
                <a:spcPct val="0"/>
              </a:spcBef>
              <a:spcAft>
                <a:spcPct val="0"/>
              </a:spcAft>
              <a:tabLst>
                <a:tab pos="1158875" algn="l"/>
              </a:tabLst>
              <a:defRPr>
                <a:solidFill>
                  <a:schemeClr val="tx1"/>
                </a:solidFill>
                <a:latin typeface="Arial" panose="020B0604020202020204" pitchFamily="34" charset="0"/>
              </a:defRPr>
            </a:lvl2pPr>
            <a:lvl3pPr eaLnBrk="0" fontAlgn="base" hangingPunct="0">
              <a:spcBef>
                <a:spcPct val="0"/>
              </a:spcBef>
              <a:spcAft>
                <a:spcPct val="0"/>
              </a:spcAft>
              <a:tabLst>
                <a:tab pos="1158875" algn="l"/>
              </a:tabLst>
              <a:defRPr>
                <a:solidFill>
                  <a:schemeClr val="tx1"/>
                </a:solidFill>
                <a:latin typeface="Arial" panose="020B0604020202020204" pitchFamily="34" charset="0"/>
              </a:defRPr>
            </a:lvl3pPr>
            <a:lvl4pPr eaLnBrk="0" fontAlgn="base" hangingPunct="0">
              <a:spcBef>
                <a:spcPct val="0"/>
              </a:spcBef>
              <a:spcAft>
                <a:spcPct val="0"/>
              </a:spcAft>
              <a:tabLst>
                <a:tab pos="1158875" algn="l"/>
              </a:tabLst>
              <a:defRPr>
                <a:solidFill>
                  <a:schemeClr val="tx1"/>
                </a:solidFill>
                <a:latin typeface="Arial" panose="020B0604020202020204" pitchFamily="34" charset="0"/>
              </a:defRPr>
            </a:lvl4pPr>
            <a:lvl5pPr eaLnBrk="0" fontAlgn="base" hangingPunct="0">
              <a:spcBef>
                <a:spcPct val="0"/>
              </a:spcBef>
              <a:spcAft>
                <a:spcPct val="0"/>
              </a:spcAft>
              <a:tabLst>
                <a:tab pos="1158875" algn="l"/>
              </a:tabLst>
              <a:defRPr>
                <a:solidFill>
                  <a:schemeClr val="tx1"/>
                </a:solidFill>
                <a:latin typeface="Arial" panose="020B0604020202020204" pitchFamily="34" charset="0"/>
              </a:defRPr>
            </a:lvl5pPr>
            <a:lvl6pPr eaLnBrk="0" fontAlgn="base" hangingPunct="0">
              <a:spcBef>
                <a:spcPct val="0"/>
              </a:spcBef>
              <a:spcAft>
                <a:spcPct val="0"/>
              </a:spcAft>
              <a:tabLst>
                <a:tab pos="1158875" algn="l"/>
              </a:tabLst>
              <a:defRPr>
                <a:solidFill>
                  <a:schemeClr val="tx1"/>
                </a:solidFill>
                <a:latin typeface="Arial" panose="020B0604020202020204" pitchFamily="34" charset="0"/>
              </a:defRPr>
            </a:lvl6pPr>
            <a:lvl7pPr eaLnBrk="0" fontAlgn="base" hangingPunct="0">
              <a:spcBef>
                <a:spcPct val="0"/>
              </a:spcBef>
              <a:spcAft>
                <a:spcPct val="0"/>
              </a:spcAft>
              <a:tabLst>
                <a:tab pos="1158875" algn="l"/>
              </a:tabLst>
              <a:defRPr>
                <a:solidFill>
                  <a:schemeClr val="tx1"/>
                </a:solidFill>
                <a:latin typeface="Arial" panose="020B0604020202020204" pitchFamily="34" charset="0"/>
              </a:defRPr>
            </a:lvl7pPr>
            <a:lvl8pPr eaLnBrk="0" fontAlgn="base" hangingPunct="0">
              <a:spcBef>
                <a:spcPct val="0"/>
              </a:spcBef>
              <a:spcAft>
                <a:spcPct val="0"/>
              </a:spcAft>
              <a:tabLst>
                <a:tab pos="1158875" algn="l"/>
              </a:tabLst>
              <a:defRPr>
                <a:solidFill>
                  <a:schemeClr val="tx1"/>
                </a:solidFill>
                <a:latin typeface="Arial" panose="020B0604020202020204" pitchFamily="34" charset="0"/>
              </a:defRPr>
            </a:lvl8pPr>
            <a:lvl9pPr eaLnBrk="0" fontAlgn="base" hangingPunct="0">
              <a:spcBef>
                <a:spcPct val="0"/>
              </a:spcBef>
              <a:spcAft>
                <a:spcPct val="0"/>
              </a:spcAft>
              <a:tabLst>
                <a:tab pos="1158875" algn="l"/>
              </a:tabLst>
              <a:defRPr>
                <a:solidFill>
                  <a:schemeClr val="tx1"/>
                </a:solidFill>
                <a:latin typeface="Arial" panose="020B0604020202020204" pitchFamily="34" charset="0"/>
              </a:defRPr>
            </a:lvl9pPr>
          </a:lstStyle>
          <a:p>
            <a:pPr marL="0" marR="0" lvl="0" indent="0" algn="just" defTabSz="914400" rtl="1" eaLnBrk="0" fontAlgn="base" latinLnBrk="0" hangingPunct="0">
              <a:lnSpc>
                <a:spcPct val="100000"/>
              </a:lnSpc>
              <a:spcBef>
                <a:spcPct val="0"/>
              </a:spcBef>
              <a:spcAft>
                <a:spcPct val="0"/>
              </a:spcAft>
              <a:buClrTx/>
              <a:buSzTx/>
              <a:buFontTx/>
              <a:buChar char="•"/>
              <a:tabLst>
                <a:tab pos="1158875" algn="l"/>
              </a:tabLst>
            </a:pPr>
            <a:r>
              <a:rPr kumimoji="0" lang="he-IL" altLang="he-IL" sz="1200" b="0" i="0" u="none" strike="noStrike" cap="none" normalizeH="0" baseline="0" smtClean="0">
                <a:ln>
                  <a:noFill/>
                </a:ln>
                <a:solidFill>
                  <a:schemeClr val="tx1"/>
                </a:solidFill>
                <a:effectLst/>
                <a:latin typeface="Times New Roman" panose="02020603050405020304" pitchFamily="18" charset="0"/>
                <a:ea typeface="Times New Roman" panose="02020603050405020304" pitchFamily="18" charset="0"/>
                <a:cs typeface="David" panose="020E0502060401010101" pitchFamily="34" charset="-79"/>
              </a:rPr>
              <a:t>ש</a:t>
            </a:r>
            <a:r>
              <a:rPr kumimoji="0" lang="he-IL" altLang="he-IL" sz="1200" b="0" i="0" u="none" strike="noStrike" cap="none" normalizeH="0" baseline="0" smtClean="0" bmk="">
                <a:ln>
                  <a:noFill/>
                </a:ln>
                <a:solidFill>
                  <a:schemeClr val="tx1"/>
                </a:solidFill>
                <a:effectLst/>
                <a:latin typeface="Times New Roman" panose="02020603050405020304" pitchFamily="18" charset="0"/>
                <a:ea typeface="Times New Roman" panose="02020603050405020304" pitchFamily="18" charset="0"/>
                <a:cs typeface="David" panose="020E0502060401010101" pitchFamily="34" charset="-79"/>
              </a:rPr>
              <a:t>יעור התמורה המירבי במסלול תשתיות הוא כדלקמן:</a:t>
            </a:r>
            <a:endParaRPr kumimoji="0" lang="en-US" altLang="he-IL" sz="1200" b="0" i="0" u="none" strike="noStrike" cap="none" normalizeH="0" baseline="0" smtClean="0">
              <a:ln>
                <a:noFill/>
              </a:ln>
              <a:solidFill>
                <a:schemeClr val="tx1"/>
              </a:solidFill>
              <a:effectLst/>
              <a:ea typeface="Times New Roman" panose="02020603050405020304" pitchFamily="18" charset="0"/>
              <a:cs typeface="David" panose="020E0502060401010101" pitchFamily="34" charset="-79"/>
            </a:endParaRPr>
          </a:p>
          <a:p>
            <a:pPr marL="0" marR="0" lvl="0" indent="0" algn="just" defTabSz="914400" rtl="0" eaLnBrk="0" fontAlgn="base" latinLnBrk="0" hangingPunct="0">
              <a:lnSpc>
                <a:spcPct val="100000"/>
              </a:lnSpc>
              <a:spcBef>
                <a:spcPct val="0"/>
              </a:spcBef>
              <a:spcAft>
                <a:spcPct val="0"/>
              </a:spcAft>
              <a:buClrTx/>
              <a:buSzTx/>
              <a:buFontTx/>
              <a:buChar char="•"/>
              <a:tabLst>
                <a:tab pos="1158875" algn="l"/>
              </a:tabLst>
            </a:pPr>
            <a:endParaRPr kumimoji="0" lang="en-US" altLang="he-IL"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5931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מכרז מסגרת למתן שירותי תאום תכנון ופיקוח צמוד</a:t>
            </a:r>
            <a:br>
              <a:rPr lang="he-IL" dirty="0"/>
            </a:br>
            <a:r>
              <a:rPr lang="he-IL" dirty="0"/>
              <a:t>שעור תמורה </a:t>
            </a:r>
            <a:r>
              <a:rPr lang="he-IL" dirty="0" err="1"/>
              <a:t>מירבי</a:t>
            </a:r>
            <a:r>
              <a:rPr lang="he-IL" dirty="0"/>
              <a:t> במסלול </a:t>
            </a:r>
            <a:r>
              <a:rPr lang="he-IL" dirty="0" smtClean="0"/>
              <a:t>בינוי</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3262061821"/>
              </p:ext>
            </p:extLst>
          </p:nvPr>
        </p:nvGraphicFramePr>
        <p:xfrm>
          <a:off x="3026667" y="1892807"/>
          <a:ext cx="5687565" cy="4544568"/>
        </p:xfrm>
        <a:graphic>
          <a:graphicData uri="http://schemas.openxmlformats.org/drawingml/2006/table">
            <a:tbl>
              <a:tblPr rtl="1" firstRow="1" firstCol="1" bandRow="1">
                <a:tableStyleId>{5C22544A-7EE6-4342-B048-85BDC9FD1C3A}</a:tableStyleId>
              </a:tblPr>
              <a:tblGrid>
                <a:gridCol w="1140922"/>
                <a:gridCol w="1701517"/>
                <a:gridCol w="1422563"/>
                <a:gridCol w="1422563"/>
              </a:tblGrid>
              <a:tr h="1023776">
                <a:tc>
                  <a:txBody>
                    <a:bodyPr/>
                    <a:lstStyle/>
                    <a:p>
                      <a:pPr algn="ctr" rtl="1">
                        <a:lnSpc>
                          <a:spcPct val="150000"/>
                        </a:lnSpc>
                        <a:spcBef>
                          <a:spcPts val="600"/>
                        </a:spcBef>
                        <a:spcAft>
                          <a:spcPts val="600"/>
                        </a:spcAft>
                        <a:tabLst>
                          <a:tab pos="1159510" algn="l"/>
                        </a:tabLst>
                      </a:pPr>
                      <a:r>
                        <a:rPr lang="he-IL" sz="800">
                          <a:effectLst/>
                        </a:rPr>
                        <a:t>מס"ד</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ctr" rtl="1">
                        <a:lnSpc>
                          <a:spcPct val="150000"/>
                        </a:lnSpc>
                        <a:spcBef>
                          <a:spcPts val="600"/>
                        </a:spcBef>
                        <a:spcAft>
                          <a:spcPts val="600"/>
                        </a:spcAft>
                        <a:tabLst>
                          <a:tab pos="1159510" algn="l"/>
                        </a:tabLst>
                      </a:pPr>
                      <a:r>
                        <a:rPr lang="he-IL" sz="800">
                          <a:effectLst/>
                        </a:rPr>
                        <a:t>עלות ביצוע העבודה בפועל בש"ח</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שיעור התמורה המירבי</a:t>
                      </a:r>
                      <a:endParaRPr lang="en-US" sz="800">
                        <a:effectLst/>
                      </a:endParaRPr>
                    </a:p>
                    <a:p>
                      <a:pPr algn="just" rtl="1">
                        <a:lnSpc>
                          <a:spcPct val="150000"/>
                        </a:lnSpc>
                        <a:spcBef>
                          <a:spcPts val="600"/>
                        </a:spcBef>
                        <a:spcAft>
                          <a:spcPts val="600"/>
                        </a:spcAft>
                        <a:tabLst>
                          <a:tab pos="1159510" algn="l"/>
                        </a:tabLst>
                      </a:pPr>
                      <a:r>
                        <a:rPr lang="he-IL" sz="800">
                          <a:effectLst/>
                        </a:rPr>
                        <a:t>בגין תאום תכנון</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שיעור התמורה המירבי</a:t>
                      </a:r>
                      <a:endParaRPr lang="en-US" sz="800">
                        <a:effectLst/>
                      </a:endParaRPr>
                    </a:p>
                    <a:p>
                      <a:pPr algn="just" rtl="1">
                        <a:lnSpc>
                          <a:spcPct val="150000"/>
                        </a:lnSpc>
                        <a:spcBef>
                          <a:spcPts val="600"/>
                        </a:spcBef>
                        <a:spcAft>
                          <a:spcPts val="600"/>
                        </a:spcAft>
                        <a:tabLst>
                          <a:tab pos="1159510" algn="l"/>
                        </a:tabLst>
                      </a:pPr>
                      <a:r>
                        <a:rPr lang="he-IL" sz="800">
                          <a:effectLst/>
                        </a:rPr>
                        <a:t>בגין פיקוח צמוד </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1200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נמוך מ-999,999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7.5%</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1,000,000-1,999,999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6.5%</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2,000,000 – 2,999,999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5.6%</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3,000,000 – 4,999,999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1.3%</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4.6%</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5,000,000 – 6,999,999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4.4%</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7,000,000 – 9,999,999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4.2%</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49463">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10,000,000 – 14,999,999</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1.1%</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4%</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r h="412007">
                <a:tc>
                  <a:txBody>
                    <a:bodyPr/>
                    <a:lstStyle/>
                    <a:p>
                      <a:pPr marL="742950" lvl="1" indent="-285750" algn="just" rtl="1">
                        <a:lnSpc>
                          <a:spcPct val="150000"/>
                        </a:lnSpc>
                        <a:spcBef>
                          <a:spcPts val="600"/>
                        </a:spcBef>
                        <a:spcAft>
                          <a:spcPts val="600"/>
                        </a:spcAft>
                        <a:buSzPts val="1200"/>
                        <a:buFont typeface="+mj-lt"/>
                        <a:buAutoNum type="arabicPeriod"/>
                        <a:tabLst>
                          <a:tab pos="828040" algn="l"/>
                        </a:tabLst>
                      </a:pPr>
                      <a:r>
                        <a:rPr lang="he-IL" sz="700">
                          <a:effectLst/>
                        </a:rPr>
                        <a:t> </a:t>
                      </a:r>
                      <a:endParaRPr lang="en-US" sz="700" b="1">
                        <a:effectLst/>
                        <a:latin typeface="Calibri" panose="020F0502020204030204" pitchFamily="34" charset="0"/>
                        <a:ea typeface="Times New Roman" panose="02020603050405020304" pitchFamily="18" charset="0"/>
                        <a:cs typeface="Arial" panose="020B0604020202020204" pitchFamily="34" charset="0"/>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15,000,000 ומעלה</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a:effectLst/>
                        </a:rPr>
                        <a:t>1%</a:t>
                      </a:r>
                      <a:endParaRPr lang="en-US" sz="80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c>
                  <a:txBody>
                    <a:bodyPr/>
                    <a:lstStyle/>
                    <a:p>
                      <a:pPr algn="just" rtl="1">
                        <a:lnSpc>
                          <a:spcPct val="150000"/>
                        </a:lnSpc>
                        <a:spcBef>
                          <a:spcPts val="600"/>
                        </a:spcBef>
                        <a:spcAft>
                          <a:spcPts val="600"/>
                        </a:spcAft>
                        <a:tabLst>
                          <a:tab pos="1159510" algn="l"/>
                        </a:tabLst>
                      </a:pPr>
                      <a:r>
                        <a:rPr lang="he-IL" sz="800" dirty="0">
                          <a:effectLst/>
                        </a:rPr>
                        <a:t>3.8%</a:t>
                      </a:r>
                      <a:endParaRPr lang="en-US" sz="800" dirty="0">
                        <a:effectLst/>
                        <a:latin typeface="Times New Roman" panose="02020603050405020304" pitchFamily="18" charset="0"/>
                        <a:ea typeface="Calibri" panose="020F0502020204030204" pitchFamily="34" charset="0"/>
                        <a:cs typeface="David" panose="020E0502060401010101" pitchFamily="34" charset="-79"/>
                      </a:endParaRPr>
                    </a:p>
                  </a:txBody>
                  <a:tcPr marL="43785" marR="43785" marT="0" marB="0"/>
                </a:tc>
              </a:tr>
            </a:tbl>
          </a:graphicData>
        </a:graphic>
      </p:graphicFrame>
    </p:spTree>
    <p:extLst>
      <p:ext uri="{BB962C8B-B14F-4D97-AF65-F5344CB8AC3E}">
        <p14:creationId xmlns:p14="http://schemas.microsoft.com/office/powerpoint/2010/main" val="1767615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77989" y="770918"/>
            <a:ext cx="9905998" cy="1478570"/>
          </a:xfrm>
        </p:spPr>
        <p:txBody>
          <a:bodyPr/>
          <a:lstStyle/>
          <a:p>
            <a:r>
              <a:rPr lang="he-IL" dirty="0"/>
              <a:t>מכרז מסגרת למתן שירותי תאום תכנון ופיקוח </a:t>
            </a:r>
            <a:r>
              <a:rPr lang="he-IL" dirty="0" smtClean="0"/>
              <a:t>צמוד</a:t>
            </a:r>
            <a:br>
              <a:rPr lang="he-IL" dirty="0" smtClean="0"/>
            </a:br>
            <a:r>
              <a:rPr lang="he-IL" dirty="0" smtClean="0"/>
              <a:t>ספקי מסגרת מסלול תשתיות</a:t>
            </a:r>
            <a:endParaRPr lang="he-IL" dirty="0"/>
          </a:p>
        </p:txBody>
      </p:sp>
      <p:graphicFrame>
        <p:nvGraphicFramePr>
          <p:cNvPr id="7" name="מציין מיקום תוכן 6"/>
          <p:cNvGraphicFramePr>
            <a:graphicFrameLocks noGrp="1"/>
          </p:cNvGraphicFramePr>
          <p:nvPr>
            <p:ph idx="1"/>
            <p:extLst>
              <p:ext uri="{D42A27DB-BD31-4B8C-83A1-F6EECF244321}">
                <p14:modId xmlns:p14="http://schemas.microsoft.com/office/powerpoint/2010/main" val="1010176244"/>
              </p:ext>
            </p:extLst>
          </p:nvPr>
        </p:nvGraphicFramePr>
        <p:xfrm>
          <a:off x="2999232" y="2176225"/>
          <a:ext cx="5541264" cy="4105702"/>
        </p:xfrm>
        <a:graphic>
          <a:graphicData uri="http://schemas.openxmlformats.org/drawingml/2006/table">
            <a:tbl>
              <a:tblPr rtl="1" firstRow="1" firstCol="1" bandRow="1">
                <a:tableStyleId>{5C22544A-7EE6-4342-B048-85BDC9FD1C3A}</a:tableStyleId>
              </a:tblPr>
              <a:tblGrid>
                <a:gridCol w="1587854"/>
                <a:gridCol w="1587854"/>
                <a:gridCol w="1416438"/>
                <a:gridCol w="474559"/>
                <a:gridCol w="474559"/>
              </a:tblGrid>
              <a:tr h="187074">
                <a:tc gridSpan="4">
                  <a:txBody>
                    <a:bodyPr/>
                    <a:lstStyle/>
                    <a:p>
                      <a:pPr algn="ctr" rtl="1">
                        <a:lnSpc>
                          <a:spcPct val="107000"/>
                        </a:lnSpc>
                        <a:spcAft>
                          <a:spcPts val="0"/>
                        </a:spcAft>
                      </a:pPr>
                      <a:r>
                        <a:rPr lang="he-IL" sz="1000">
                          <a:effectLst/>
                        </a:rPr>
                        <a:t>מסלול תשתיות</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a:txBody>
                    <a:bodyPr/>
                    <a:lstStyle/>
                    <a:p>
                      <a:pPr algn="r" rtl="1">
                        <a:lnSpc>
                          <a:spcPct val="107000"/>
                        </a:lnSpc>
                        <a:spcAft>
                          <a:spcPts val="800"/>
                        </a:spcAft>
                      </a:pPr>
                      <a:r>
                        <a:rPr lang="en-US" sz="700">
                          <a:effectLst/>
                        </a:rPr>
                        <a:t> </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r>
              <a:tr h="280633">
                <a:tc>
                  <a:txBody>
                    <a:bodyPr/>
                    <a:lstStyle/>
                    <a:p>
                      <a:pPr algn="ctr" rtl="1">
                        <a:lnSpc>
                          <a:spcPct val="107000"/>
                        </a:lnSpc>
                        <a:spcAft>
                          <a:spcPts val="0"/>
                        </a:spcAft>
                      </a:pPr>
                      <a:r>
                        <a:rPr lang="he-IL" sz="800">
                          <a:effectLst/>
                        </a:rPr>
                        <a:t>אשכול</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שם המציע</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ציון משוקלל</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אחוז הנחה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561266">
                <a:tc rowSpan="3">
                  <a:txBody>
                    <a:bodyPr/>
                    <a:lstStyle/>
                    <a:p>
                      <a:pPr algn="ctr" rtl="1">
                        <a:lnSpc>
                          <a:spcPct val="107000"/>
                        </a:lnSpc>
                        <a:spcAft>
                          <a:spcPts val="0"/>
                        </a:spcAft>
                      </a:pPr>
                      <a:r>
                        <a:rPr lang="he-IL" sz="800">
                          <a:effectLst/>
                        </a:rPr>
                        <a:t>צפון</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nchor="ctr"/>
                </a:tc>
                <a:tc>
                  <a:txBody>
                    <a:bodyPr/>
                    <a:lstStyle/>
                    <a:p>
                      <a:pPr algn="ctr" rtl="1">
                        <a:lnSpc>
                          <a:spcPct val="107000"/>
                        </a:lnSpc>
                        <a:spcAft>
                          <a:spcPts val="0"/>
                        </a:spcAft>
                      </a:pPr>
                      <a:r>
                        <a:rPr lang="he-IL" sz="800">
                          <a:effectLst/>
                        </a:rPr>
                        <a:t>גלובל אנג'ינירינג סולושיינס בע"מ</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99.7</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420950">
                <a:tc vMerge="1">
                  <a:txBody>
                    <a:bodyPr/>
                    <a:lstStyle/>
                    <a:p>
                      <a:pPr rtl="1"/>
                      <a:endParaRPr lang="he-IL"/>
                    </a:p>
                  </a:txBody>
                  <a:tcPr/>
                </a:tc>
                <a:tc>
                  <a:txBody>
                    <a:bodyPr/>
                    <a:lstStyle/>
                    <a:p>
                      <a:pPr algn="ctr" rtl="1">
                        <a:lnSpc>
                          <a:spcPct val="107000"/>
                        </a:lnSpc>
                        <a:spcAft>
                          <a:spcPts val="0"/>
                        </a:spcAft>
                      </a:pPr>
                      <a:r>
                        <a:rPr lang="he-IL" sz="800">
                          <a:effectLst/>
                        </a:rPr>
                        <a:t>בן חפר פרוייקטים בע"מ</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99.6</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vMerge="1">
                  <a:txBody>
                    <a:bodyPr/>
                    <a:lstStyle/>
                    <a:p>
                      <a:pPr rtl="1"/>
                      <a:endParaRPr lang="he-IL"/>
                    </a:p>
                  </a:txBody>
                  <a:tcPr/>
                </a:tc>
                <a:tc>
                  <a:txBody>
                    <a:bodyPr/>
                    <a:lstStyle/>
                    <a:p>
                      <a:pPr algn="ctr" rtl="1">
                        <a:lnSpc>
                          <a:spcPct val="107000"/>
                        </a:lnSpc>
                        <a:spcAft>
                          <a:spcPts val="0"/>
                        </a:spcAft>
                      </a:pPr>
                      <a:r>
                        <a:rPr lang="he-IL" sz="800">
                          <a:effectLst/>
                        </a:rPr>
                        <a:t>בלוך תשתיות בע"מ</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97.9</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rowSpan="3">
                  <a:txBody>
                    <a:bodyPr/>
                    <a:lstStyle/>
                    <a:p>
                      <a:pPr algn="ctr" rtl="1">
                        <a:lnSpc>
                          <a:spcPct val="107000"/>
                        </a:lnSpc>
                        <a:spcAft>
                          <a:spcPts val="0"/>
                        </a:spcAft>
                      </a:pPr>
                      <a:r>
                        <a:rPr lang="he-IL" sz="800">
                          <a:effectLst/>
                        </a:rPr>
                        <a:t>מרכז</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אדם עמית ניהול והנדסה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99.5</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vMerge="1">
                  <a:txBody>
                    <a:bodyPr/>
                    <a:lstStyle/>
                    <a:p>
                      <a:pPr rtl="1"/>
                      <a:endParaRPr lang="he-IL"/>
                    </a:p>
                  </a:txBody>
                  <a:tcPr/>
                </a:tc>
                <a:tc>
                  <a:txBody>
                    <a:bodyPr/>
                    <a:lstStyle/>
                    <a:p>
                      <a:pPr algn="r" rtl="1">
                        <a:lnSpc>
                          <a:spcPct val="107000"/>
                        </a:lnSpc>
                        <a:spcAft>
                          <a:spcPts val="0"/>
                        </a:spcAft>
                      </a:pPr>
                      <a:r>
                        <a:rPr lang="he-IL" sz="800">
                          <a:effectLst/>
                        </a:rPr>
                        <a:t>770- ניהול פרויקטים</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91.5</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18.2%</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vMerge="1">
                  <a:txBody>
                    <a:bodyPr/>
                    <a:lstStyle/>
                    <a:p>
                      <a:pPr rtl="1"/>
                      <a:endParaRPr lang="he-IL"/>
                    </a:p>
                  </a:txBody>
                  <a:tcPr/>
                </a:tc>
                <a:tc>
                  <a:txBody>
                    <a:bodyPr/>
                    <a:lstStyle/>
                    <a:p>
                      <a:pPr algn="ctr" rtl="1">
                        <a:lnSpc>
                          <a:spcPct val="107000"/>
                        </a:lnSpc>
                        <a:spcAft>
                          <a:spcPts val="0"/>
                        </a:spcAft>
                      </a:pPr>
                      <a:r>
                        <a:rPr lang="he-IL" sz="800">
                          <a:effectLst/>
                        </a:rPr>
                        <a:t>א.ח. שנהב פרויקטים</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91</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rowSpan="3">
                  <a:txBody>
                    <a:bodyPr/>
                    <a:lstStyle/>
                    <a:p>
                      <a:pPr algn="ctr" rtl="1">
                        <a:lnSpc>
                          <a:spcPct val="107000"/>
                        </a:lnSpc>
                        <a:spcAft>
                          <a:spcPts val="0"/>
                        </a:spcAft>
                      </a:pPr>
                      <a:r>
                        <a:rPr lang="he-IL" sz="800">
                          <a:effectLst/>
                        </a:rPr>
                        <a:t>דרום (ללא ערבה ואילת)</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אדם עמית ניהול והנדסה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99.5</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146409">
                <a:tc vMerge="1">
                  <a:txBody>
                    <a:bodyPr/>
                    <a:lstStyle/>
                    <a:p>
                      <a:pPr rtl="1"/>
                      <a:endParaRPr lang="he-IL"/>
                    </a:p>
                  </a:txBody>
                  <a:tcPr/>
                </a:tc>
                <a:tc>
                  <a:txBody>
                    <a:bodyPr/>
                    <a:lstStyle/>
                    <a:p>
                      <a:pPr algn="ctr" rtl="1">
                        <a:lnSpc>
                          <a:spcPct val="107000"/>
                        </a:lnSpc>
                        <a:spcAft>
                          <a:spcPts val="0"/>
                        </a:spcAft>
                      </a:pPr>
                      <a:r>
                        <a:rPr lang="he-IL" sz="800">
                          <a:effectLst/>
                        </a:rPr>
                        <a:t>תמך ג. הנדסה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94.5</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vMerge="1">
                  <a:txBody>
                    <a:bodyPr/>
                    <a:lstStyle/>
                    <a:p>
                      <a:pPr rtl="1"/>
                      <a:endParaRPr lang="he-IL"/>
                    </a:p>
                  </a:txBody>
                  <a:tcPr/>
                </a:tc>
                <a:tc>
                  <a:txBody>
                    <a:bodyPr/>
                    <a:lstStyle/>
                    <a:p>
                      <a:pPr algn="ctr" rtl="1">
                        <a:lnSpc>
                          <a:spcPct val="107000"/>
                        </a:lnSpc>
                        <a:spcAft>
                          <a:spcPts val="0"/>
                        </a:spcAft>
                      </a:pPr>
                      <a:r>
                        <a:rPr lang="he-IL" sz="800">
                          <a:effectLst/>
                        </a:rPr>
                        <a:t>א.ח. שנהב פרויקטים</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91</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20%</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280633">
                <a:tc rowSpan="3">
                  <a:txBody>
                    <a:bodyPr/>
                    <a:lstStyle/>
                    <a:p>
                      <a:pPr algn="ctr" rtl="1">
                        <a:lnSpc>
                          <a:spcPct val="107000"/>
                        </a:lnSpc>
                        <a:spcAft>
                          <a:spcPts val="0"/>
                        </a:spcAft>
                      </a:pPr>
                      <a:r>
                        <a:rPr lang="he-IL" sz="800">
                          <a:effectLst/>
                        </a:rPr>
                        <a:t>הערבה ואילת</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עג'ואוי הנדסה אזרחית</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79.1</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6%</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398530">
                <a:tc vMerge="1">
                  <a:txBody>
                    <a:bodyPr/>
                    <a:lstStyle/>
                    <a:p>
                      <a:pPr rtl="1"/>
                      <a:endParaRPr lang="he-IL"/>
                    </a:p>
                  </a:txBody>
                  <a:tcPr/>
                </a:tc>
                <a:tc>
                  <a:txBody>
                    <a:bodyPr/>
                    <a:lstStyle/>
                    <a:p>
                      <a:pPr algn="ctr" rtl="1">
                        <a:lnSpc>
                          <a:spcPct val="107000"/>
                        </a:lnSpc>
                        <a:spcAft>
                          <a:spcPts val="0"/>
                        </a:spcAft>
                      </a:pPr>
                      <a:r>
                        <a:rPr lang="he-IL" sz="800">
                          <a:effectLst/>
                        </a:rPr>
                        <a:t>דקר בנין והנדסה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71.63</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a:effectLst/>
                        </a:rPr>
                        <a:t>5%</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r h="146409">
                <a:tc vMerge="1">
                  <a:txBody>
                    <a:bodyPr/>
                    <a:lstStyle/>
                    <a:p>
                      <a:pPr rtl="1"/>
                      <a:endParaRPr lang="he-IL"/>
                    </a:p>
                  </a:txBody>
                  <a:tcPr/>
                </a:tc>
                <a:tc>
                  <a:txBody>
                    <a:bodyPr/>
                    <a:lstStyle/>
                    <a:p>
                      <a:pPr algn="ctr" rtl="1">
                        <a:lnSpc>
                          <a:spcPct val="107000"/>
                        </a:lnSpc>
                        <a:spcAft>
                          <a:spcPts val="0"/>
                        </a:spcAft>
                      </a:pPr>
                      <a:r>
                        <a:rPr lang="he-IL" sz="800">
                          <a:effectLst/>
                        </a:rPr>
                        <a:t>תמך ג. הנדסה</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a:txBody>
                    <a:bodyPr/>
                    <a:lstStyle/>
                    <a:p>
                      <a:pPr algn="ctr" rtl="1">
                        <a:lnSpc>
                          <a:spcPct val="107000"/>
                        </a:lnSpc>
                        <a:spcAft>
                          <a:spcPts val="0"/>
                        </a:spcAft>
                      </a:pPr>
                      <a:r>
                        <a:rPr lang="he-IL" sz="800">
                          <a:effectLst/>
                        </a:rPr>
                        <a:t>67.83</a:t>
                      </a:r>
                      <a:endParaRPr lang="en-US" sz="70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gridSpan="2">
                  <a:txBody>
                    <a:bodyPr/>
                    <a:lstStyle/>
                    <a:p>
                      <a:pPr algn="ctr" rtl="1">
                        <a:lnSpc>
                          <a:spcPct val="107000"/>
                        </a:lnSpc>
                        <a:spcAft>
                          <a:spcPts val="0"/>
                        </a:spcAft>
                      </a:pPr>
                      <a:r>
                        <a:rPr lang="he-IL" sz="800" dirty="0">
                          <a:effectLst/>
                        </a:rPr>
                        <a:t>5%</a:t>
                      </a:r>
                      <a:endParaRPr lang="en-US" sz="700" dirty="0">
                        <a:effectLst/>
                        <a:latin typeface="Calibri" panose="020F0502020204030204" pitchFamily="34" charset="0"/>
                        <a:ea typeface="Calibri" panose="020F0502020204030204" pitchFamily="34" charset="0"/>
                        <a:cs typeface="Arial" panose="020B0604020202020204" pitchFamily="34" charset="0"/>
                      </a:endParaRPr>
                    </a:p>
                  </a:txBody>
                  <a:tcPr marL="43803" marR="43803" marT="0" marB="0"/>
                </a:tc>
                <a:tc hMerge="1">
                  <a:txBody>
                    <a:bodyPr/>
                    <a:lstStyle/>
                    <a:p>
                      <a:pPr rtl="1"/>
                      <a:endParaRPr lang="he-IL"/>
                    </a:p>
                  </a:txBody>
                  <a:tcPr/>
                </a:tc>
              </a:tr>
            </a:tbl>
          </a:graphicData>
        </a:graphic>
      </p:graphicFrame>
    </p:spTree>
    <p:extLst>
      <p:ext uri="{BB962C8B-B14F-4D97-AF65-F5344CB8AC3E}">
        <p14:creationId xmlns:p14="http://schemas.microsoft.com/office/powerpoint/2010/main" val="3775452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מכרז מסגרת למתן שירותי תאום תכנון ופיקוח צמוד</a:t>
            </a:r>
            <a:br>
              <a:rPr lang="he-IL" dirty="0"/>
            </a:br>
            <a:r>
              <a:rPr lang="he-IL" dirty="0"/>
              <a:t>ספקי מסגרת מסלול </a:t>
            </a:r>
            <a:r>
              <a:rPr lang="he-IL" dirty="0" smtClean="0"/>
              <a:t>בינוי</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635798215"/>
              </p:ext>
            </p:extLst>
          </p:nvPr>
        </p:nvGraphicFramePr>
        <p:xfrm>
          <a:off x="2889504" y="2097085"/>
          <a:ext cx="5961888" cy="4193984"/>
        </p:xfrm>
        <a:graphic>
          <a:graphicData uri="http://schemas.openxmlformats.org/drawingml/2006/table">
            <a:tbl>
              <a:tblPr rtl="1" firstRow="1" firstCol="1" bandRow="1">
                <a:tableStyleId>{5C22544A-7EE6-4342-B048-85BDC9FD1C3A}</a:tableStyleId>
              </a:tblPr>
              <a:tblGrid>
                <a:gridCol w="1708384"/>
                <a:gridCol w="1708384"/>
                <a:gridCol w="1523956"/>
                <a:gridCol w="510582"/>
                <a:gridCol w="510582"/>
              </a:tblGrid>
              <a:tr h="212421">
                <a:tc gridSpan="4">
                  <a:txBody>
                    <a:bodyPr/>
                    <a:lstStyle/>
                    <a:p>
                      <a:pPr algn="ctr" rtl="1">
                        <a:lnSpc>
                          <a:spcPct val="107000"/>
                        </a:lnSpc>
                        <a:spcAft>
                          <a:spcPts val="0"/>
                        </a:spcAft>
                      </a:pPr>
                      <a:r>
                        <a:rPr lang="he-IL" sz="1100">
                          <a:effectLst/>
                        </a:rPr>
                        <a:t>מסלול בינוי</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a:txBody>
                    <a:bodyPr/>
                    <a:lstStyle/>
                    <a:p>
                      <a:pPr algn="r" rtl="1">
                        <a:lnSpc>
                          <a:spcPct val="107000"/>
                        </a:lnSpc>
                        <a:spcAft>
                          <a:spcPts val="80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0" marR="0" marT="0" marB="0" anchor="ctr"/>
                </a:tc>
              </a:tr>
              <a:tr h="318525">
                <a:tc>
                  <a:txBody>
                    <a:bodyPr/>
                    <a:lstStyle/>
                    <a:p>
                      <a:pPr algn="ctr" rtl="1">
                        <a:lnSpc>
                          <a:spcPct val="107000"/>
                        </a:lnSpc>
                        <a:spcAft>
                          <a:spcPts val="0"/>
                        </a:spcAft>
                      </a:pPr>
                      <a:r>
                        <a:rPr lang="he-IL" sz="800">
                          <a:effectLst/>
                        </a:rPr>
                        <a:t>אשכול</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שם המציע</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ציון משוקלל</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אחוז הנחה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477787">
                <a:tc rowSpan="3">
                  <a:txBody>
                    <a:bodyPr/>
                    <a:lstStyle/>
                    <a:p>
                      <a:pPr algn="ctr" rtl="1">
                        <a:lnSpc>
                          <a:spcPct val="107000"/>
                        </a:lnSpc>
                        <a:spcAft>
                          <a:spcPts val="0"/>
                        </a:spcAft>
                      </a:pPr>
                      <a:r>
                        <a:rPr lang="he-IL" sz="800">
                          <a:effectLst/>
                        </a:rPr>
                        <a:t>צפון</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nchor="ctr"/>
                </a:tc>
                <a:tc>
                  <a:txBody>
                    <a:bodyPr/>
                    <a:lstStyle/>
                    <a:p>
                      <a:pPr algn="ctr" rtl="1">
                        <a:lnSpc>
                          <a:spcPct val="107000"/>
                        </a:lnSpc>
                        <a:spcAft>
                          <a:spcPts val="0"/>
                        </a:spcAft>
                      </a:pPr>
                      <a:r>
                        <a:rPr lang="he-IL" sz="800">
                          <a:effectLst/>
                        </a:rPr>
                        <a:t>בן חפר פרוייקטים בע"מ</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98.4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vMerge="1">
                  <a:txBody>
                    <a:bodyPr/>
                    <a:lstStyle/>
                    <a:p>
                      <a:pPr rtl="1"/>
                      <a:endParaRPr lang="he-IL"/>
                    </a:p>
                  </a:txBody>
                  <a:tcPr/>
                </a:tc>
                <a:tc>
                  <a:txBody>
                    <a:bodyPr/>
                    <a:lstStyle/>
                    <a:p>
                      <a:pPr algn="ctr" rtl="1">
                        <a:lnSpc>
                          <a:spcPct val="107000"/>
                        </a:lnSpc>
                        <a:spcAft>
                          <a:spcPts val="0"/>
                        </a:spcAft>
                      </a:pPr>
                      <a:r>
                        <a:rPr lang="he-IL" sz="800">
                          <a:effectLst/>
                        </a:rPr>
                        <a:t>גייגר &amp; שובל הנדסה אזרחית</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92.5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vMerge="1">
                  <a:txBody>
                    <a:bodyPr/>
                    <a:lstStyle/>
                    <a:p>
                      <a:pPr rtl="1"/>
                      <a:endParaRPr lang="he-IL"/>
                    </a:p>
                  </a:txBody>
                  <a:tcPr/>
                </a:tc>
                <a:tc>
                  <a:txBody>
                    <a:bodyPr/>
                    <a:lstStyle/>
                    <a:p>
                      <a:pPr algn="ctr" rtl="1">
                        <a:lnSpc>
                          <a:spcPct val="107000"/>
                        </a:lnSpc>
                        <a:spcAft>
                          <a:spcPts val="0"/>
                        </a:spcAft>
                      </a:pPr>
                      <a:r>
                        <a:rPr lang="he-IL" sz="800">
                          <a:effectLst/>
                        </a:rPr>
                        <a:t>אדבר יועצים בע"מ</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91.9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rowSpan="3">
                  <a:txBody>
                    <a:bodyPr/>
                    <a:lstStyle/>
                    <a:p>
                      <a:pPr algn="ctr" rtl="1">
                        <a:lnSpc>
                          <a:spcPct val="107000"/>
                        </a:lnSpc>
                        <a:spcAft>
                          <a:spcPts val="0"/>
                        </a:spcAft>
                      </a:pPr>
                      <a:r>
                        <a:rPr lang="he-IL" sz="800">
                          <a:effectLst/>
                        </a:rPr>
                        <a:t>מרכז</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אדם עמית ניהול והנדסה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97.7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477787">
                <a:tc vMerge="1">
                  <a:txBody>
                    <a:bodyPr/>
                    <a:lstStyle/>
                    <a:p>
                      <a:pPr rtl="1"/>
                      <a:endParaRPr lang="he-IL"/>
                    </a:p>
                  </a:txBody>
                  <a:tcPr/>
                </a:tc>
                <a:tc>
                  <a:txBody>
                    <a:bodyPr/>
                    <a:lstStyle/>
                    <a:p>
                      <a:pPr algn="ctr" rtl="1">
                        <a:lnSpc>
                          <a:spcPct val="107000"/>
                        </a:lnSpc>
                        <a:spcAft>
                          <a:spcPts val="0"/>
                        </a:spcAft>
                      </a:pPr>
                      <a:r>
                        <a:rPr lang="he-IL" sz="800">
                          <a:effectLst/>
                        </a:rPr>
                        <a:t>א.ס. שירותי תאום ופיקוח ניהול ובניה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89.9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159263">
                <a:tc vMerge="1">
                  <a:txBody>
                    <a:bodyPr/>
                    <a:lstStyle/>
                    <a:p>
                      <a:pPr rtl="1"/>
                      <a:endParaRPr lang="he-IL"/>
                    </a:p>
                  </a:txBody>
                  <a:tcPr/>
                </a:tc>
                <a:tc>
                  <a:txBody>
                    <a:bodyPr/>
                    <a:lstStyle/>
                    <a:p>
                      <a:pPr algn="ctr" rtl="1">
                        <a:lnSpc>
                          <a:spcPct val="107000"/>
                        </a:lnSpc>
                        <a:spcAft>
                          <a:spcPts val="0"/>
                        </a:spcAft>
                      </a:pPr>
                      <a:r>
                        <a:rPr lang="he-IL" sz="800">
                          <a:effectLst/>
                        </a:rPr>
                        <a:t>י.ע.ל הנדסה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84.84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17.88%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rowSpan="3">
                  <a:txBody>
                    <a:bodyPr/>
                    <a:lstStyle/>
                    <a:p>
                      <a:pPr algn="ctr" rtl="1">
                        <a:lnSpc>
                          <a:spcPct val="107000"/>
                        </a:lnSpc>
                        <a:spcAft>
                          <a:spcPts val="0"/>
                        </a:spcAft>
                      </a:pPr>
                      <a:r>
                        <a:rPr lang="he-IL" sz="800">
                          <a:effectLst/>
                        </a:rPr>
                        <a:t>דרום (ללא ערבה ואילת)</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אדם עמית ניהול והנדסה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97.2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159263">
                <a:tc vMerge="1">
                  <a:txBody>
                    <a:bodyPr/>
                    <a:lstStyle/>
                    <a:p>
                      <a:pPr rtl="1"/>
                      <a:endParaRPr lang="he-IL"/>
                    </a:p>
                  </a:txBody>
                  <a:tcPr/>
                </a:tc>
                <a:tc>
                  <a:txBody>
                    <a:bodyPr/>
                    <a:lstStyle/>
                    <a:p>
                      <a:pPr algn="ctr" rtl="1">
                        <a:lnSpc>
                          <a:spcPct val="107000"/>
                        </a:lnSpc>
                        <a:spcAft>
                          <a:spcPts val="0"/>
                        </a:spcAft>
                      </a:pPr>
                      <a:r>
                        <a:rPr lang="he-IL" sz="800">
                          <a:effectLst/>
                        </a:rPr>
                        <a:t>י.ע.ל הנדסה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84.84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17.88%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vMerge="1">
                  <a:txBody>
                    <a:bodyPr/>
                    <a:lstStyle/>
                    <a:p>
                      <a:pPr rtl="1"/>
                      <a:endParaRPr lang="he-IL"/>
                    </a:p>
                  </a:txBody>
                  <a:tcPr/>
                </a:tc>
                <a:tc>
                  <a:txBody>
                    <a:bodyPr/>
                    <a:lstStyle/>
                    <a:p>
                      <a:pPr algn="ctr" rtl="1">
                        <a:lnSpc>
                          <a:spcPct val="107000"/>
                        </a:lnSpc>
                        <a:spcAft>
                          <a:spcPts val="0"/>
                        </a:spcAft>
                      </a:pPr>
                      <a:r>
                        <a:rPr lang="he-IL" sz="800">
                          <a:effectLst/>
                        </a:rPr>
                        <a:t>א.ח. שנהב פרויקטים</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83.8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159263">
                <a:tc rowSpan="3">
                  <a:txBody>
                    <a:bodyPr/>
                    <a:lstStyle/>
                    <a:p>
                      <a:pPr algn="ctr" rtl="1">
                        <a:lnSpc>
                          <a:spcPct val="107000"/>
                        </a:lnSpc>
                        <a:spcAft>
                          <a:spcPts val="0"/>
                        </a:spcAft>
                      </a:pPr>
                      <a:r>
                        <a:rPr lang="he-IL" sz="800">
                          <a:effectLst/>
                        </a:rPr>
                        <a:t>הערבה ואילת</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רמון מהנדסים</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75.76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5.5%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vMerge="1">
                  <a:txBody>
                    <a:bodyPr/>
                    <a:lstStyle/>
                    <a:p>
                      <a:pPr rtl="1"/>
                      <a:endParaRPr lang="he-IL"/>
                    </a:p>
                  </a:txBody>
                  <a:tcPr/>
                </a:tc>
                <a:tc>
                  <a:txBody>
                    <a:bodyPr/>
                    <a:lstStyle/>
                    <a:p>
                      <a:pPr algn="ctr" rtl="1">
                        <a:lnSpc>
                          <a:spcPct val="107000"/>
                        </a:lnSpc>
                        <a:spcAft>
                          <a:spcPts val="0"/>
                        </a:spcAft>
                      </a:pPr>
                      <a:r>
                        <a:rPr lang="he-IL" sz="800">
                          <a:effectLst/>
                        </a:rPr>
                        <a:t>דקר בניין והנדסה</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72.73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a:effectLst/>
                        </a:rPr>
                        <a:t>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r h="318525">
                <a:tc vMerge="1">
                  <a:txBody>
                    <a:bodyPr/>
                    <a:lstStyle/>
                    <a:p>
                      <a:pPr rtl="1"/>
                      <a:endParaRPr lang="he-IL"/>
                    </a:p>
                  </a:txBody>
                  <a:tcPr/>
                </a:tc>
                <a:tc>
                  <a:txBody>
                    <a:bodyPr/>
                    <a:lstStyle/>
                    <a:p>
                      <a:pPr algn="ctr" rtl="1">
                        <a:lnSpc>
                          <a:spcPct val="107000"/>
                        </a:lnSpc>
                        <a:spcAft>
                          <a:spcPts val="0"/>
                        </a:spcAft>
                      </a:pPr>
                      <a:r>
                        <a:rPr lang="he-IL" sz="800" dirty="0" err="1">
                          <a:effectLst/>
                        </a:rPr>
                        <a:t>עג'ואוי</a:t>
                      </a:r>
                      <a:r>
                        <a:rPr lang="he-IL" sz="800" dirty="0">
                          <a:effectLst/>
                        </a:rPr>
                        <a:t> הנדסה אזרחית</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a:txBody>
                    <a:bodyPr/>
                    <a:lstStyle/>
                    <a:p>
                      <a:pPr algn="ctr" rtl="1">
                        <a:lnSpc>
                          <a:spcPct val="107000"/>
                        </a:lnSpc>
                        <a:spcAft>
                          <a:spcPts val="0"/>
                        </a:spcAft>
                      </a:pPr>
                      <a:r>
                        <a:rPr lang="he-IL" sz="800">
                          <a:effectLst/>
                        </a:rPr>
                        <a:t>71.33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gridSpan="2">
                  <a:txBody>
                    <a:bodyPr/>
                    <a:lstStyle/>
                    <a:p>
                      <a:pPr algn="ctr" rtl="1">
                        <a:lnSpc>
                          <a:spcPct val="107000"/>
                        </a:lnSpc>
                        <a:spcAft>
                          <a:spcPts val="0"/>
                        </a:spcAft>
                      </a:pPr>
                      <a:r>
                        <a:rPr lang="he-IL" sz="800" dirty="0">
                          <a:effectLst/>
                        </a:rPr>
                        <a:t>5%</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47130" marR="47130" marT="0" marB="0"/>
                </a:tc>
                <a:tc hMerge="1">
                  <a:txBody>
                    <a:bodyPr/>
                    <a:lstStyle/>
                    <a:p>
                      <a:pPr rtl="1"/>
                      <a:endParaRPr lang="he-IL"/>
                    </a:p>
                  </a:txBody>
                  <a:tcPr/>
                </a:tc>
              </a:tr>
            </a:tbl>
          </a:graphicData>
        </a:graphic>
      </p:graphicFrame>
    </p:spTree>
    <p:extLst>
      <p:ext uri="{BB962C8B-B14F-4D97-AF65-F5344CB8AC3E}">
        <p14:creationId xmlns:p14="http://schemas.microsoft.com/office/powerpoint/2010/main" val="3285704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מכרז מסגרת למתן שירותי תאום תכנון ופיקוח צמוד</a:t>
            </a:r>
          </a:p>
        </p:txBody>
      </p:sp>
      <p:sp>
        <p:nvSpPr>
          <p:cNvPr id="3" name="מציין מיקום תוכן 2"/>
          <p:cNvSpPr>
            <a:spLocks noGrp="1"/>
          </p:cNvSpPr>
          <p:nvPr>
            <p:ph idx="1"/>
          </p:nvPr>
        </p:nvSpPr>
        <p:spPr>
          <a:xfrm>
            <a:off x="1141412" y="2249486"/>
            <a:ext cx="9905999" cy="4032441"/>
          </a:xfrm>
        </p:spPr>
        <p:txBody>
          <a:bodyPr>
            <a:normAutofit lnSpcReduction="10000"/>
          </a:bodyPr>
          <a:lstStyle/>
          <a:p>
            <a:pPr lvl="1"/>
            <a:r>
              <a:rPr lang="he-IL" b="1" dirty="0"/>
              <a:t>עלות ביצוע הפרויקט תיקבע כדלקמן: </a:t>
            </a:r>
            <a:endParaRPr lang="en-US" b="1" dirty="0"/>
          </a:p>
          <a:p>
            <a:pPr lvl="2"/>
            <a:r>
              <a:rPr lang="he-IL" b="1" dirty="0"/>
              <a:t>בשלב תאום התכנון – עלות ביצוע הפרויקט תיקבע בהתאם לאומדן שתקבע קק"ל.</a:t>
            </a:r>
            <a:endParaRPr lang="en-US" b="1" dirty="0"/>
          </a:p>
          <a:p>
            <a:pPr lvl="2"/>
            <a:r>
              <a:rPr lang="he-IL" b="1" dirty="0"/>
              <a:t>בשלב הפיקוח הצמוד – עלות הביצוע תיקבע בהתאם לתשלומים שישולמו לקבלן שמבצע את הפרויקט בפועל.</a:t>
            </a:r>
            <a:endParaRPr lang="en-US" b="1" dirty="0"/>
          </a:p>
          <a:p>
            <a:pPr lvl="2"/>
            <a:r>
              <a:rPr lang="he-IL" b="1" dirty="0"/>
              <a:t>כל שינוי בעלות הפרויקט תהיה ממועד השינוי ואילך – השינוי לא ישפיע על תשלומים ששולמו, בין אם ביתר ובין אם בחסר. </a:t>
            </a:r>
            <a:endParaRPr lang="en-US" b="1" dirty="0"/>
          </a:p>
          <a:p>
            <a:pPr lvl="1"/>
            <a:r>
              <a:rPr lang="he-IL" b="1" dirty="0"/>
              <a:t>הספק יהיה זכאי לתמורה בהתאם לאבני הדרך שלהלן:</a:t>
            </a:r>
            <a:endParaRPr lang="en-US" b="1" dirty="0"/>
          </a:p>
          <a:p>
            <a:pPr lvl="2"/>
            <a:r>
              <a:rPr lang="he-IL" b="1" dirty="0"/>
              <a:t>תיאום תכנון – גמר תכנון סופי: 30% מסכום התמורה עבור שלב תיאום התכנון; </a:t>
            </a:r>
            <a:endParaRPr lang="en-US" b="1" dirty="0"/>
          </a:p>
          <a:p>
            <a:pPr lvl="2"/>
            <a:r>
              <a:rPr lang="he-IL" b="1" dirty="0"/>
              <a:t>תאום תכנון - גמר תיק מכרז ויציאה למכרז: 70% מסכום התמורה עבור שלב תיאום התכנון;</a:t>
            </a:r>
            <a:endParaRPr lang="en-US" b="1" dirty="0"/>
          </a:p>
          <a:p>
            <a:pPr lvl="2"/>
            <a:r>
              <a:rPr lang="he-IL" b="1" dirty="0"/>
              <a:t>פיקוח צמוד – 100% מסכום התמורה עבור שלב הפיקוח הצמוד, שישולמו בהתאם למועדי התשלום לקבלן המבצע של הפרויקט שלגביו ניתנים השירותים.</a:t>
            </a:r>
            <a:endParaRPr lang="en-US" b="1" dirty="0"/>
          </a:p>
          <a:p>
            <a:endParaRPr lang="he-IL" dirty="0"/>
          </a:p>
        </p:txBody>
      </p:sp>
    </p:spTree>
    <p:extLst>
      <p:ext uri="{BB962C8B-B14F-4D97-AF65-F5344CB8AC3E}">
        <p14:creationId xmlns:p14="http://schemas.microsoft.com/office/powerpoint/2010/main" val="1247084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מכרז </a:t>
            </a:r>
            <a:r>
              <a:rPr lang="he-IL" dirty="0" smtClean="0"/>
              <a:t>למתן </a:t>
            </a:r>
            <a:r>
              <a:rPr lang="he-IL" dirty="0" err="1" smtClean="0"/>
              <a:t>שרותים</a:t>
            </a:r>
            <a:r>
              <a:rPr lang="he-IL" dirty="0" smtClean="0"/>
              <a:t> של בדיקות מעבדה</a:t>
            </a:r>
            <a:endParaRPr lang="he-IL" dirty="0"/>
          </a:p>
        </p:txBody>
      </p:sp>
      <p:sp>
        <p:nvSpPr>
          <p:cNvPr id="3" name="מציין מיקום תוכן 2"/>
          <p:cNvSpPr>
            <a:spLocks noGrp="1"/>
          </p:cNvSpPr>
          <p:nvPr>
            <p:ph idx="1"/>
          </p:nvPr>
        </p:nvSpPr>
        <p:spPr>
          <a:xfrm>
            <a:off x="1141412" y="2249486"/>
            <a:ext cx="9905999" cy="4160457"/>
          </a:xfrm>
        </p:spPr>
        <p:txBody>
          <a:bodyPr>
            <a:normAutofit fontScale="70000" lnSpcReduction="20000"/>
          </a:bodyPr>
          <a:lstStyle/>
          <a:p>
            <a:pPr lvl="0" fontAlgn="base"/>
            <a:r>
              <a:rPr lang="he-IL" dirty="0" smtClean="0"/>
              <a:t>ספקי </a:t>
            </a:r>
            <a:r>
              <a:rPr lang="he-IL" dirty="0"/>
              <a:t>המסגרת נקבו בהצעות מחיר </a:t>
            </a:r>
            <a:r>
              <a:rPr lang="he-IL" dirty="0" smtClean="0"/>
              <a:t>הנחה כללית למחירון קק"ל לתחום בדיקות מעבדה </a:t>
            </a:r>
            <a:r>
              <a:rPr lang="he-IL" dirty="0" err="1" smtClean="0"/>
              <a:t>קרקע,בטון</a:t>
            </a:r>
            <a:r>
              <a:rPr lang="he-IL" dirty="0" smtClean="0"/>
              <a:t> ואספלט ותחום בדיקות מעבדה במבנה.</a:t>
            </a:r>
            <a:r>
              <a:rPr lang="he-IL" dirty="0"/>
              <a:t> כל בדיקה נוספת שאיננה מפורטת במחירון זה, עלותה תילקח ממחירון </a:t>
            </a:r>
            <a:r>
              <a:rPr lang="he-IL" dirty="0" err="1" smtClean="0"/>
              <a:t>מכוןהתקנים</a:t>
            </a:r>
            <a:r>
              <a:rPr lang="he-IL" dirty="0" smtClean="0"/>
              <a:t> </a:t>
            </a:r>
            <a:r>
              <a:rPr lang="he-IL" b="1" dirty="0"/>
              <a:t>לפי אזור א'</a:t>
            </a:r>
            <a:r>
              <a:rPr lang="he-IL" dirty="0"/>
              <a:t> בהפחתה של %</a:t>
            </a:r>
            <a:r>
              <a:rPr lang="en-US" dirty="0"/>
              <a:t>50</a:t>
            </a:r>
            <a:r>
              <a:rPr lang="he-IL" dirty="0"/>
              <a:t> הנחה לטובת </a:t>
            </a:r>
            <a:r>
              <a:rPr lang="he-IL" dirty="0" smtClean="0"/>
              <a:t>קק"ל</a:t>
            </a:r>
            <a:endParaRPr lang="he-IL" dirty="0"/>
          </a:p>
          <a:p>
            <a:pPr lvl="0"/>
            <a:r>
              <a:rPr lang="he-IL" dirty="0" smtClean="0"/>
              <a:t>נבחרו 3 המדורגים ראשונים בכל תחום </a:t>
            </a:r>
            <a:r>
              <a:rPr lang="he-IL" dirty="0" err="1" smtClean="0"/>
              <a:t>ומרחב.מנגנון</a:t>
            </a:r>
            <a:r>
              <a:rPr lang="he-IL" dirty="0" smtClean="0"/>
              <a:t> </a:t>
            </a:r>
            <a:r>
              <a:rPr lang="he-IL" dirty="0"/>
              <a:t>בחירת ספק מסגרת לאתר עבודה ספציפי במרחב: הפנייה לספקי המסגרת תיעשה בהתאם לסדר דירוגם </a:t>
            </a:r>
            <a:r>
              <a:rPr lang="he-IL" dirty="0" smtClean="0"/>
              <a:t>במכרז </a:t>
            </a:r>
            <a:r>
              <a:rPr lang="he-IL" dirty="0"/>
              <a:t>בכל פרויקט קק"ל תהיה רשאית להציע לספק המסגרת המדורג ראשון במרחב הרלוונטי לבצע את השירותים תוך מתן עדיפות לשיקולי זמינות מידית, ניידות, וקרבה גיאוגרפית לאתר/ המבנה נשוא </a:t>
            </a:r>
            <a:r>
              <a:rPr lang="he-IL" dirty="0" smtClean="0"/>
              <a:t>הפרויקט אם </a:t>
            </a:r>
            <a:r>
              <a:rPr lang="he-IL" dirty="0"/>
              <a:t>ספק המסגרת המדורג ראשון לא יהיה מעוניין לבצע את השירותים או לא פנוי לבצעם, תהיה קק"ל רשאית להמשיך ולפנות לספקי המסגרת הבאים במרחב, בהתאם לדירוגם, עד שיימצא ספק מסגרת שיהיה מעוניין/מסוגל לבצע את העבודה. </a:t>
            </a:r>
            <a:endParaRPr lang="en-US" dirty="0"/>
          </a:p>
          <a:p>
            <a:r>
              <a:rPr lang="he-IL" dirty="0"/>
              <a:t>בנוסף ומבלי לגרוע מן האמור לעיל, קק"ל תהא רשאית לערוך </a:t>
            </a:r>
            <a:r>
              <a:rPr lang="he-IL" dirty="0" err="1"/>
              <a:t>תיחור</a:t>
            </a:r>
            <a:r>
              <a:rPr lang="he-IL" dirty="0"/>
              <a:t> בין ספקי המסגרת בכל מרחב בנפרד ובכל תחום בנפרד </a:t>
            </a:r>
            <a:r>
              <a:rPr lang="he-IL" dirty="0" smtClean="0"/>
              <a:t> </a:t>
            </a:r>
            <a:r>
              <a:rPr lang="he-IL" dirty="0"/>
              <a:t>בין כלל ספקי </a:t>
            </a:r>
            <a:r>
              <a:rPr lang="he-IL" dirty="0" smtClean="0"/>
              <a:t>המסגרת.</a:t>
            </a:r>
          </a:p>
          <a:p>
            <a:r>
              <a:rPr lang="he-IL" dirty="0" smtClean="0"/>
              <a:t>מחירי </a:t>
            </a:r>
            <a:r>
              <a:rPr lang="he-IL" dirty="0"/>
              <a:t>ספקי המסגרת יעודכנו בהתאם למדד </a:t>
            </a:r>
            <a:r>
              <a:rPr lang="he-IL" dirty="0" smtClean="0"/>
              <a:t>המחירים לצרכן </a:t>
            </a:r>
            <a:r>
              <a:rPr lang="he-IL" dirty="0"/>
              <a:t>בתחילת כל תקופת </a:t>
            </a:r>
            <a:r>
              <a:rPr lang="he-IL" dirty="0" smtClean="0"/>
              <a:t>אופציה.</a:t>
            </a:r>
            <a:endParaRPr lang="he-IL" dirty="0"/>
          </a:p>
        </p:txBody>
      </p:sp>
    </p:spTree>
    <p:extLst>
      <p:ext uri="{BB962C8B-B14F-4D97-AF65-F5344CB8AC3E}">
        <p14:creationId xmlns:p14="http://schemas.microsoft.com/office/powerpoint/2010/main" val="2938569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2885919" y="246887"/>
            <a:ext cx="6420162" cy="6656633"/>
          </a:xfrm>
          <a:prstGeom prst="rect">
            <a:avLst/>
          </a:prstGeom>
        </p:spPr>
      </p:pic>
    </p:spTree>
    <p:extLst>
      <p:ext uri="{BB962C8B-B14F-4D97-AF65-F5344CB8AC3E}">
        <p14:creationId xmlns:p14="http://schemas.microsoft.com/office/powerpoint/2010/main" val="845808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74CF610C-FBDA-4B76-888F-C66D231B0D81}"/>
              </a:ext>
            </a:extLst>
          </p:cNvPr>
          <p:cNvSpPr>
            <a:spLocks noGrp="1"/>
          </p:cNvSpPr>
          <p:nvPr>
            <p:ph type="title"/>
          </p:nvPr>
        </p:nvSpPr>
        <p:spPr/>
        <p:txBody>
          <a:bodyPr/>
          <a:lstStyle/>
          <a:p>
            <a:r>
              <a:rPr lang="he-IL" dirty="0"/>
              <a:t>מכרז </a:t>
            </a:r>
            <a:r>
              <a:rPr lang="he-IL" dirty="0" smtClean="0"/>
              <a:t>לאספקת בטון מובא</a:t>
            </a:r>
            <a:endParaRPr lang="he-IL" dirty="0"/>
          </a:p>
        </p:txBody>
      </p:sp>
      <p:sp>
        <p:nvSpPr>
          <p:cNvPr id="3" name="מציין מיקום תוכן 2">
            <a:extLst>
              <a:ext uri="{FF2B5EF4-FFF2-40B4-BE49-F238E27FC236}">
                <a16:creationId xmlns="" xmlns:a16="http://schemas.microsoft.com/office/drawing/2014/main" id="{BCAB60B9-3E89-4EE0-B9F2-F4126993FF7F}"/>
              </a:ext>
            </a:extLst>
          </p:cNvPr>
          <p:cNvSpPr>
            <a:spLocks noGrp="1"/>
          </p:cNvSpPr>
          <p:nvPr>
            <p:ph idx="1"/>
          </p:nvPr>
        </p:nvSpPr>
        <p:spPr>
          <a:xfrm>
            <a:off x="1141412" y="2249486"/>
            <a:ext cx="9905999" cy="3895281"/>
          </a:xfrm>
        </p:spPr>
        <p:txBody>
          <a:bodyPr>
            <a:normAutofit fontScale="85000" lnSpcReduction="10000"/>
          </a:bodyPr>
          <a:lstStyle/>
          <a:p>
            <a:r>
              <a:rPr lang="he-IL" dirty="0"/>
              <a:t>מכרז </a:t>
            </a:r>
            <a:r>
              <a:rPr lang="he-IL" dirty="0" smtClean="0"/>
              <a:t>רשימה מועד כנס ספקים הבא 3.11.19.</a:t>
            </a:r>
            <a:endParaRPr lang="he-IL" dirty="0"/>
          </a:p>
          <a:p>
            <a:r>
              <a:rPr lang="he-IL" dirty="0" smtClean="0"/>
              <a:t>ספקי המסגרת נקבו </a:t>
            </a:r>
            <a:r>
              <a:rPr lang="he-IL" dirty="0"/>
              <a:t>בהצעות מחיר לחומרים המפורטים </a:t>
            </a:r>
            <a:r>
              <a:rPr lang="he-IL" dirty="0" smtClean="0"/>
              <a:t>בכתב הכמויות בחלוקה מרחבית : צפון, מרכז ודרום. </a:t>
            </a:r>
            <a:r>
              <a:rPr lang="he-IL" dirty="0"/>
              <a:t>מחירים אלה </a:t>
            </a:r>
            <a:r>
              <a:rPr lang="he-IL" dirty="0" smtClean="0"/>
              <a:t>מהווים </a:t>
            </a:r>
            <a:r>
              <a:rPr lang="he-IL" dirty="0"/>
              <a:t>את המחירים </a:t>
            </a:r>
            <a:r>
              <a:rPr lang="he-IL" dirty="0" err="1"/>
              <a:t>המירביים</a:t>
            </a:r>
            <a:r>
              <a:rPr lang="he-IL" dirty="0"/>
              <a:t>.</a:t>
            </a:r>
          </a:p>
          <a:p>
            <a:r>
              <a:rPr lang="he-IL" dirty="0" smtClean="0"/>
              <a:t>מנגנון בחירת ספק מסגרת לאתר עבודה ספציפי במרחב: השוואת הצעות יבחר הספק שהצעתו המשוקללת המבוססת </a:t>
            </a:r>
            <a:r>
              <a:rPr lang="he-IL" dirty="0"/>
              <a:t>על מחיר </a:t>
            </a:r>
            <a:r>
              <a:rPr lang="he-IL" dirty="0" err="1" smtClean="0"/>
              <a:t>לבטון+הובלה</a:t>
            </a:r>
            <a:r>
              <a:rPr lang="he-IL" dirty="0" smtClean="0"/>
              <a:t> </a:t>
            </a:r>
            <a:r>
              <a:rPr lang="he-IL" dirty="0"/>
              <a:t>משער המחצבה לאתר </a:t>
            </a:r>
            <a:r>
              <a:rPr lang="he-IL" dirty="0" smtClean="0"/>
              <a:t>העבודה  הינו הזול ביותר.</a:t>
            </a:r>
            <a:endParaRPr lang="he-IL" dirty="0"/>
          </a:p>
          <a:p>
            <a:r>
              <a:rPr lang="he-IL" dirty="0"/>
              <a:t>ניתן </a:t>
            </a:r>
            <a:r>
              <a:rPr lang="he-IL" dirty="0" smtClean="0"/>
              <a:t>לערוך </a:t>
            </a:r>
            <a:r>
              <a:rPr lang="he-IL" dirty="0" err="1" smtClean="0"/>
              <a:t>תיחור</a:t>
            </a:r>
            <a:r>
              <a:rPr lang="he-IL" dirty="0" smtClean="0"/>
              <a:t> בין ספקי המסגרת עבור אספקת בטון לאתר עבודה ספציפי על מנת להיטיב את מחיר אספקת הבטון לאתר.</a:t>
            </a:r>
          </a:p>
          <a:p>
            <a:r>
              <a:rPr lang="he-IL" dirty="0" smtClean="0"/>
              <a:t>מחירי ספקי המסגרת יעודכנו בהתאם למדד הבניה לוח 4.1 קוד מדד 201160- בטון מובא, בתחילת כל תקופת אופציה.</a:t>
            </a:r>
            <a:endParaRPr lang="he-IL" dirty="0"/>
          </a:p>
          <a:p>
            <a:endParaRPr lang="he-IL" dirty="0"/>
          </a:p>
        </p:txBody>
      </p:sp>
    </p:spTree>
    <p:extLst>
      <p:ext uri="{BB962C8B-B14F-4D97-AF65-F5344CB8AC3E}">
        <p14:creationId xmlns:p14="http://schemas.microsoft.com/office/powerpoint/2010/main" val="2620941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טבלה 1"/>
          <p:cNvGraphicFramePr>
            <a:graphicFrameLocks noGrp="1"/>
          </p:cNvGraphicFramePr>
          <p:nvPr>
            <p:extLst>
              <p:ext uri="{D42A27DB-BD31-4B8C-83A1-F6EECF244321}">
                <p14:modId xmlns:p14="http://schemas.microsoft.com/office/powerpoint/2010/main" val="4110661589"/>
              </p:ext>
            </p:extLst>
          </p:nvPr>
        </p:nvGraphicFramePr>
        <p:xfrm>
          <a:off x="2779778" y="1051561"/>
          <a:ext cx="6702551" cy="4889964"/>
        </p:xfrm>
        <a:graphic>
          <a:graphicData uri="http://schemas.openxmlformats.org/drawingml/2006/table">
            <a:tbl>
              <a:tblPr rtl="1" firstRow="1" firstCol="1" bandRow="1">
                <a:tableStyleId>{5C22544A-7EE6-4342-B048-85BDC9FD1C3A}</a:tableStyleId>
              </a:tblPr>
              <a:tblGrid>
                <a:gridCol w="565673"/>
                <a:gridCol w="1401388"/>
                <a:gridCol w="565673"/>
                <a:gridCol w="571733"/>
                <a:gridCol w="571733"/>
                <a:gridCol w="571061"/>
                <a:gridCol w="571733"/>
                <a:gridCol w="571733"/>
                <a:gridCol w="1311824"/>
              </a:tblGrid>
              <a:tr h="375250">
                <a:tc rowSpan="2">
                  <a:txBody>
                    <a:bodyPr/>
                    <a:lstStyle/>
                    <a:p>
                      <a:pPr algn="r" rtl="1">
                        <a:spcAft>
                          <a:spcPts val="0"/>
                        </a:spcAft>
                      </a:pPr>
                      <a:r>
                        <a:rPr lang="he-IL" sz="1000">
                          <a:effectLst/>
                        </a:rPr>
                        <a:t> </a:t>
                      </a:r>
                      <a:endParaRPr lang="en-US" sz="1000">
                        <a:effectLst/>
                      </a:endParaRPr>
                    </a:p>
                    <a:p>
                      <a:pPr algn="r" rtl="1">
                        <a:spcAft>
                          <a:spcPts val="0"/>
                        </a:spcAft>
                      </a:pPr>
                      <a:r>
                        <a:rPr lang="he-IL" sz="1000">
                          <a:effectLst/>
                        </a:rPr>
                        <a:t>מס'</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rowSpan="2">
                  <a:txBody>
                    <a:bodyPr/>
                    <a:lstStyle/>
                    <a:p>
                      <a:pPr algn="r" rtl="1">
                        <a:spcAft>
                          <a:spcPts val="0"/>
                        </a:spcAft>
                      </a:pPr>
                      <a:r>
                        <a:rPr lang="he-IL" sz="1000">
                          <a:effectLst/>
                        </a:rPr>
                        <a:t>המציע</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gridSpan="3">
                  <a:txBody>
                    <a:bodyPr/>
                    <a:lstStyle/>
                    <a:p>
                      <a:pPr algn="r" rtl="1">
                        <a:spcAft>
                          <a:spcPts val="0"/>
                        </a:spcAft>
                      </a:pPr>
                      <a:r>
                        <a:rPr lang="he-IL" sz="1000">
                          <a:effectLst/>
                        </a:rPr>
                        <a:t>תחום בדיקות מעבדה קרקע, בטון ואספלט</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hMerge="1">
                  <a:txBody>
                    <a:bodyPr/>
                    <a:lstStyle/>
                    <a:p>
                      <a:pPr rtl="1"/>
                      <a:endParaRPr lang="he-IL"/>
                    </a:p>
                  </a:txBody>
                  <a:tcPr/>
                </a:tc>
                <a:tc hMerge="1">
                  <a:txBody>
                    <a:bodyPr/>
                    <a:lstStyle/>
                    <a:p>
                      <a:pPr rtl="1"/>
                      <a:endParaRPr lang="he-IL"/>
                    </a:p>
                  </a:txBody>
                  <a:tcPr/>
                </a:tc>
                <a:tc gridSpan="3">
                  <a:txBody>
                    <a:bodyPr/>
                    <a:lstStyle/>
                    <a:p>
                      <a:pPr algn="r" rtl="1">
                        <a:spcAft>
                          <a:spcPts val="0"/>
                        </a:spcAft>
                      </a:pPr>
                      <a:r>
                        <a:rPr lang="he-IL" sz="1000">
                          <a:effectLst/>
                        </a:rPr>
                        <a:t>תחום בדיקות מעבדה במבנה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hMerge="1">
                  <a:txBody>
                    <a:bodyPr/>
                    <a:lstStyle/>
                    <a:p>
                      <a:pPr rtl="1"/>
                      <a:endParaRPr lang="he-IL"/>
                    </a:p>
                  </a:txBody>
                  <a:tcPr/>
                </a:tc>
                <a:tc hMerge="1">
                  <a:txBody>
                    <a:bodyPr/>
                    <a:lstStyle/>
                    <a:p>
                      <a:pPr rtl="1"/>
                      <a:endParaRPr lang="he-IL"/>
                    </a:p>
                  </a:txBody>
                  <a:tcPr/>
                </a:tc>
                <a:tc rowSpan="2">
                  <a:txBody>
                    <a:bodyPr/>
                    <a:lstStyle/>
                    <a:p>
                      <a:pPr algn="r" rtl="1">
                        <a:spcAft>
                          <a:spcPts val="0"/>
                        </a:spcAft>
                      </a:pPr>
                      <a:r>
                        <a:rPr lang="he-IL" sz="1000">
                          <a:effectLst/>
                        </a:rPr>
                        <a:t>הערות</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r>
              <a:tr h="375250">
                <a:tc vMerge="1">
                  <a:txBody>
                    <a:bodyPr/>
                    <a:lstStyle/>
                    <a:p>
                      <a:pPr rtl="1"/>
                      <a:endParaRPr lang="he-IL"/>
                    </a:p>
                  </a:txBody>
                  <a:tcPr/>
                </a:tc>
                <a:tc vMerge="1">
                  <a:txBody>
                    <a:bodyPr/>
                    <a:lstStyle/>
                    <a:p>
                      <a:pPr rtl="1"/>
                      <a:endParaRPr lang="he-IL"/>
                    </a:p>
                  </a:txBody>
                  <a:tcPr/>
                </a:tc>
                <a:tc>
                  <a:txBody>
                    <a:bodyPr/>
                    <a:lstStyle/>
                    <a:p>
                      <a:pPr algn="r" rtl="1">
                        <a:spcAft>
                          <a:spcPts val="0"/>
                        </a:spcAft>
                      </a:pPr>
                      <a:r>
                        <a:rPr lang="he-IL" sz="1000">
                          <a:effectLst/>
                        </a:rPr>
                        <a:t>צפון</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מרכז</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דרום</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צפון</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מרכז</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דרום</a:t>
                      </a:r>
                      <a:endParaRPr lang="en-US" sz="1000">
                        <a:effectLst/>
                      </a:endParaRPr>
                    </a:p>
                    <a:p>
                      <a:pPr algn="r" rtl="1">
                        <a:spcAft>
                          <a:spcPts val="0"/>
                        </a:spcAft>
                      </a:pPr>
                      <a:r>
                        <a:rPr lang="he-IL" sz="1000">
                          <a:effectLst/>
                        </a:rPr>
                        <a:t>הנחה</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vMerge="1">
                  <a:txBody>
                    <a:bodyPr/>
                    <a:lstStyle/>
                    <a:p>
                      <a:pPr rtl="1"/>
                      <a:endParaRPr lang="he-IL"/>
                    </a:p>
                  </a:txBody>
                  <a:tcPr/>
                </a:tc>
              </a:tr>
              <a:tr h="1690947">
                <a:tc>
                  <a:txBody>
                    <a:bodyPr/>
                    <a:lstStyle/>
                    <a:p>
                      <a:pPr algn="r" rtl="1">
                        <a:spcAft>
                          <a:spcPts val="0"/>
                        </a:spcAft>
                      </a:pPr>
                      <a:r>
                        <a:rPr lang="he-IL" sz="1000">
                          <a:effectLst/>
                        </a:rPr>
                        <a:t>1</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איזוטסט החדשה</a:t>
                      </a:r>
                      <a:endParaRPr lang="en-US" sz="1000">
                        <a:effectLst/>
                      </a:endParaRPr>
                    </a:p>
                    <a:p>
                      <a:pPr algn="r" rtl="1">
                        <a:spcAft>
                          <a:spcPts val="0"/>
                        </a:spcAft>
                      </a:pPr>
                      <a:r>
                        <a:rPr lang="he-IL" sz="1000">
                          <a:effectLst/>
                        </a:rPr>
                        <a:t> </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65.2%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בכפוף לאישור הסמכת המעבדה אחרי 1.9.2019</a:t>
                      </a:r>
                      <a:endParaRPr lang="en-US" sz="1000">
                        <a:effectLst/>
                      </a:endParaRPr>
                    </a:p>
                    <a:p>
                      <a:pPr algn="r" rtl="1">
                        <a:spcAft>
                          <a:spcPts val="0"/>
                        </a:spcAft>
                      </a:pPr>
                      <a:r>
                        <a:rPr lang="he-IL" sz="1000">
                          <a:effectLst/>
                        </a:rPr>
                        <a:t>תחום בדיקות מעבדה במבנים-</a:t>
                      </a:r>
                      <a:endParaRPr lang="en-US" sz="1000">
                        <a:effectLst/>
                      </a:endParaRPr>
                    </a:p>
                    <a:p>
                      <a:pPr algn="r" rtl="1">
                        <a:spcAft>
                          <a:spcPts val="0"/>
                        </a:spcAft>
                      </a:pPr>
                      <a:r>
                        <a:rPr lang="he-IL" sz="1000">
                          <a:effectLst/>
                        </a:rPr>
                        <a:t>הצעה לבדיקה לפי ת"י 921-לפסול</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r>
              <a:tr h="375250">
                <a:tc>
                  <a:txBody>
                    <a:bodyPr/>
                    <a:lstStyle/>
                    <a:p>
                      <a:pPr algn="r" rtl="1">
                        <a:spcAft>
                          <a:spcPts val="0"/>
                        </a:spcAft>
                      </a:pPr>
                      <a:r>
                        <a:rPr lang="he-IL" sz="1000">
                          <a:effectLst/>
                        </a:rPr>
                        <a:t>2</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קבוצת הנדסה ואיכות בע"מ</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60%</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60%</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rtl="1"/>
                      <a:endParaRPr lang="en-US" sz="800">
                        <a:effectLst/>
                        <a:latin typeface="Times New Roman" panose="02020603050405020304" pitchFamily="18" charset="0"/>
                      </a:endParaRPr>
                    </a:p>
                  </a:txBody>
                  <a:tcPr marL="55045" marR="55045" marT="0" marB="0"/>
                </a:tc>
              </a:tr>
              <a:tr h="384642">
                <a:tc>
                  <a:txBody>
                    <a:bodyPr/>
                    <a:lstStyle/>
                    <a:p>
                      <a:pPr algn="r" rtl="1">
                        <a:spcAft>
                          <a:spcPts val="0"/>
                        </a:spcAft>
                      </a:pPr>
                      <a:r>
                        <a:rPr lang="he-IL" sz="1000">
                          <a:effectLst/>
                        </a:rPr>
                        <a:t>3</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סיסטם מעבדות מתקדמות</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28%</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 </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r>
              <a:tr h="375250">
                <a:tc>
                  <a:txBody>
                    <a:bodyPr/>
                    <a:lstStyle/>
                    <a:p>
                      <a:pPr algn="r" rtl="1">
                        <a:spcAft>
                          <a:spcPts val="0"/>
                        </a:spcAft>
                      </a:pPr>
                      <a:r>
                        <a:rPr lang="he-IL" sz="1000">
                          <a:effectLst/>
                        </a:rPr>
                        <a:t>4</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מכון התקנים הישראלי</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25%</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25%</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25%</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25%</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 </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r>
              <a:tr h="1313375">
                <a:tc>
                  <a:txBody>
                    <a:bodyPr/>
                    <a:lstStyle/>
                    <a:p>
                      <a:pPr algn="r" rtl="1">
                        <a:spcAft>
                          <a:spcPts val="0"/>
                        </a:spcAft>
                      </a:pPr>
                      <a:r>
                        <a:rPr lang="he-IL" sz="1000">
                          <a:effectLst/>
                        </a:rPr>
                        <a:t>5</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איזוטופ</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11%</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11%</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11%</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11%</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a:effectLst/>
                        </a:rPr>
                        <a:t>-</a:t>
                      </a:r>
                      <a:endParaRPr lang="en-US" sz="100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c>
                  <a:txBody>
                    <a:bodyPr/>
                    <a:lstStyle/>
                    <a:p>
                      <a:pPr algn="r" rtl="1">
                        <a:spcAft>
                          <a:spcPts val="0"/>
                        </a:spcAft>
                      </a:pPr>
                      <a:r>
                        <a:rPr lang="he-IL" sz="1000" dirty="0">
                          <a:effectLst/>
                        </a:rPr>
                        <a:t>תחום בדיקות מעבדה במבנים-</a:t>
                      </a:r>
                      <a:endParaRPr lang="en-US" sz="1000" dirty="0">
                        <a:effectLst/>
                      </a:endParaRPr>
                    </a:p>
                    <a:p>
                      <a:pPr algn="r" rtl="1">
                        <a:spcAft>
                          <a:spcPts val="0"/>
                        </a:spcAft>
                      </a:pPr>
                      <a:r>
                        <a:rPr lang="he-IL" sz="1000" dirty="0">
                          <a:effectLst/>
                        </a:rPr>
                        <a:t>הצעה לבדיקה לפי ת"י 921 ולבדיקה של אופיין רשת מים עירונית- לפסול</a:t>
                      </a:r>
                      <a:endParaRPr lang="en-US" sz="10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55045" marR="55045" marT="0" marB="0"/>
                </a:tc>
              </a:tr>
            </a:tbl>
          </a:graphicData>
        </a:graphic>
      </p:graphicFrame>
    </p:spTree>
    <p:extLst>
      <p:ext uri="{BB962C8B-B14F-4D97-AF65-F5344CB8AC3E}">
        <p14:creationId xmlns:p14="http://schemas.microsoft.com/office/powerpoint/2010/main" val="3503966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379158" y="-137160"/>
            <a:ext cx="9905998" cy="1478570"/>
          </a:xfrm>
        </p:spPr>
        <p:txBody>
          <a:bodyPr/>
          <a:lstStyle/>
          <a:p>
            <a:r>
              <a:rPr lang="he-IL" dirty="0"/>
              <a:t>מכרז </a:t>
            </a:r>
            <a:r>
              <a:rPr lang="he-IL" dirty="0" smtClean="0"/>
              <a:t>למתן שרותי מדידה</a:t>
            </a:r>
            <a:endParaRPr lang="he-IL" dirty="0"/>
          </a:p>
        </p:txBody>
      </p:sp>
      <p:sp>
        <p:nvSpPr>
          <p:cNvPr id="3" name="מציין מיקום תוכן 2"/>
          <p:cNvSpPr>
            <a:spLocks noGrp="1"/>
          </p:cNvSpPr>
          <p:nvPr>
            <p:ph idx="1"/>
          </p:nvPr>
        </p:nvSpPr>
        <p:spPr>
          <a:xfrm>
            <a:off x="1205421" y="1014984"/>
            <a:ext cx="9905999" cy="5559552"/>
          </a:xfrm>
        </p:spPr>
        <p:txBody>
          <a:bodyPr>
            <a:normAutofit fontScale="70000" lnSpcReduction="20000"/>
          </a:bodyPr>
          <a:lstStyle/>
          <a:p>
            <a:pPr lvl="0" fontAlgn="base"/>
            <a:r>
              <a:rPr lang="he-IL" dirty="0" smtClean="0"/>
              <a:t>המכרז מחולק לתחום תכנון ובצוע </a:t>
            </a:r>
            <a:r>
              <a:rPr lang="he-IL" dirty="0" err="1" smtClean="0"/>
              <a:t>פרוייקטים</a:t>
            </a:r>
            <a:r>
              <a:rPr lang="he-IL" dirty="0" smtClean="0"/>
              <a:t> (</a:t>
            </a:r>
            <a:r>
              <a:rPr lang="he-IL" dirty="0" err="1" smtClean="0"/>
              <a:t>מפ"ק</a:t>
            </a:r>
            <a:r>
              <a:rPr lang="he-IL" dirty="0" smtClean="0"/>
              <a:t>) ולתחום מקרקעין הימנותא.</a:t>
            </a:r>
          </a:p>
          <a:p>
            <a:pPr lvl="0" fontAlgn="base"/>
            <a:r>
              <a:rPr lang="he-IL" dirty="0" smtClean="0"/>
              <a:t>דרוג המציעים לפי ציון משוקלל 40% איכות 70% מחיר.</a:t>
            </a:r>
          </a:p>
          <a:p>
            <a:r>
              <a:rPr lang="he-IL" dirty="0" smtClean="0"/>
              <a:t>בתחום תכנון ובצוע פרויקטים ספקי המסגרת נקבו במחירים בין מחיר המינימום למחיר המקסימום במחירון קק"ל  עבור </a:t>
            </a:r>
            <a:r>
              <a:rPr lang="he-IL" dirty="0"/>
              <a:t>עבודות מיפוי ומדידות בערבה ואילת : תשולם תוספת 20% למחירים </a:t>
            </a:r>
            <a:r>
              <a:rPr lang="he-IL" dirty="0" smtClean="0"/>
              <a:t>עבור </a:t>
            </a:r>
            <a:r>
              <a:rPr lang="he-IL" dirty="0"/>
              <a:t>עבודות מיפוי ומדידות </a:t>
            </a:r>
            <a:r>
              <a:rPr lang="he-IL" dirty="0" err="1"/>
              <a:t>באיו"ש</a:t>
            </a:r>
            <a:r>
              <a:rPr lang="he-IL" dirty="0"/>
              <a:t> וגוש עציון : תשולם תוספת 30% </a:t>
            </a:r>
            <a:r>
              <a:rPr lang="he-IL" dirty="0" smtClean="0"/>
              <a:t>למחירים.</a:t>
            </a:r>
            <a:r>
              <a:rPr lang="en-US" dirty="0"/>
              <a:t> </a:t>
            </a:r>
          </a:p>
          <a:p>
            <a:pPr lvl="0" fontAlgn="base"/>
            <a:r>
              <a:rPr lang="he-IL" dirty="0" smtClean="0"/>
              <a:t>בתחום מקרקעין הימנותא: הנחה ממחירון </a:t>
            </a:r>
            <a:r>
              <a:rPr lang="he-IL" dirty="0" err="1" smtClean="0"/>
              <a:t>רמ"י</a:t>
            </a:r>
            <a:r>
              <a:rPr lang="he-IL" dirty="0" smtClean="0"/>
              <a:t>.</a:t>
            </a:r>
            <a:r>
              <a:rPr lang="he-IL" dirty="0"/>
              <a:t> עבור עבודות מיפוי ומדידות בערבה ואילת : תשולם תוספת 20% למחירים עבור עבודות מיפוי ומדידות </a:t>
            </a:r>
            <a:r>
              <a:rPr lang="he-IL" dirty="0" err="1"/>
              <a:t>באיו"ש</a:t>
            </a:r>
            <a:r>
              <a:rPr lang="he-IL" dirty="0"/>
              <a:t> וגוש עציון : תשולם תוספת 30% </a:t>
            </a:r>
            <a:r>
              <a:rPr lang="he-IL" dirty="0" smtClean="0"/>
              <a:t>למחירים.</a:t>
            </a:r>
          </a:p>
          <a:p>
            <a:pPr lvl="0"/>
            <a:r>
              <a:rPr lang="he-IL" dirty="0" smtClean="0"/>
              <a:t>מנגנון </a:t>
            </a:r>
            <a:r>
              <a:rPr lang="he-IL" dirty="0"/>
              <a:t>בחירת ספק מסגרת לאתר עבודה ספציפי במרחב: הפנייה לספקי המסגרת תיעשה בהתאם לסדר דירוגם </a:t>
            </a:r>
            <a:r>
              <a:rPr lang="he-IL" dirty="0" smtClean="0"/>
              <a:t>במכרז </a:t>
            </a:r>
            <a:r>
              <a:rPr lang="he-IL" dirty="0"/>
              <a:t>בכל פרויקט קק"ל תהיה רשאית להציע לספק המסגרת המדורג ראשון במרחב הרלוונטי לבצע את השירותים תוך מתן עדיפות לשיקולי זמינות מידית, ניידות, וקרבה גיאוגרפית לאתר/ המבנה נשוא </a:t>
            </a:r>
            <a:r>
              <a:rPr lang="he-IL" dirty="0" smtClean="0"/>
              <a:t>הפרויקט אם </a:t>
            </a:r>
            <a:r>
              <a:rPr lang="he-IL" dirty="0"/>
              <a:t>ספק המסגרת המדורג ראשון לא יהיה מעוניין לבצע את השירותים או לא פנוי לבצעם, תהיה קק"ל רשאית להמשיך ולפנות לספקי המסגרת הבאים במרחב, בהתאם לדירוגם, עד שיימצא ספק מסגרת שיהיה מעוניין/מסוגל לבצע את העבודה. </a:t>
            </a:r>
            <a:endParaRPr lang="en-US" dirty="0"/>
          </a:p>
          <a:p>
            <a:r>
              <a:rPr lang="he-IL" dirty="0" smtClean="0"/>
              <a:t>בנוסף </a:t>
            </a:r>
            <a:r>
              <a:rPr lang="he-IL" dirty="0"/>
              <a:t>ומבלי לגרוע מן האמור לעיל, קק"ל תהא רשאית לערוך </a:t>
            </a:r>
            <a:r>
              <a:rPr lang="he-IL" dirty="0" err="1"/>
              <a:t>תיחור</a:t>
            </a:r>
            <a:r>
              <a:rPr lang="he-IL" dirty="0"/>
              <a:t> בין ספקי המסגרת בכל מרחב בנפרד ובכל תחום בנפרד </a:t>
            </a:r>
            <a:r>
              <a:rPr lang="he-IL" dirty="0" smtClean="0"/>
              <a:t> </a:t>
            </a:r>
            <a:r>
              <a:rPr lang="he-IL" dirty="0"/>
              <a:t>בין כלל ספקי </a:t>
            </a:r>
            <a:r>
              <a:rPr lang="he-IL" dirty="0" smtClean="0"/>
              <a:t>המסגרת.</a:t>
            </a:r>
          </a:p>
          <a:p>
            <a:r>
              <a:rPr lang="he-IL" dirty="0" smtClean="0"/>
              <a:t>מחירי </a:t>
            </a:r>
            <a:r>
              <a:rPr lang="he-IL" dirty="0"/>
              <a:t>ספקי המסגרת יעודכנו בהתאם למדד </a:t>
            </a:r>
            <a:r>
              <a:rPr lang="he-IL" dirty="0" smtClean="0"/>
              <a:t>הסלילה </a:t>
            </a:r>
            <a:r>
              <a:rPr lang="he-IL" dirty="0"/>
              <a:t>בתחילת כל תקופת </a:t>
            </a:r>
            <a:r>
              <a:rPr lang="he-IL" dirty="0" smtClean="0"/>
              <a:t>אופציה.</a:t>
            </a:r>
          </a:p>
          <a:p>
            <a:r>
              <a:rPr lang="he-IL" dirty="0" smtClean="0"/>
              <a:t>המכרז הוקפא לבדיקה עקב מכתב משרד הכלכלה בקשר לתנאי הסף בתחום תכנון ובצוע </a:t>
            </a:r>
            <a:r>
              <a:rPr lang="he-IL" dirty="0" err="1" smtClean="0"/>
              <a:t>פרוייקטים</a:t>
            </a:r>
            <a:r>
              <a:rPr lang="he-IL" dirty="0" smtClean="0"/>
              <a:t>: העסקת 2מודדים מוסמכים ו-3 צוותי מדידה.</a:t>
            </a:r>
            <a:endParaRPr lang="he-IL" dirty="0"/>
          </a:p>
        </p:txBody>
      </p:sp>
    </p:spTree>
    <p:extLst>
      <p:ext uri="{BB962C8B-B14F-4D97-AF65-F5344CB8AC3E}">
        <p14:creationId xmlns:p14="http://schemas.microsoft.com/office/powerpoint/2010/main" val="3983240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dirty="0"/>
              <a:t>תחום תכנון ביצוע ופרויקטים </a:t>
            </a:r>
            <a:r>
              <a:rPr lang="en-US" dirty="0"/>
              <a:t/>
            </a:r>
            <a:br>
              <a:rPr lang="en-US" dirty="0"/>
            </a:b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750511036"/>
              </p:ext>
            </p:extLst>
          </p:nvPr>
        </p:nvGraphicFramePr>
        <p:xfrm>
          <a:off x="1645921" y="2098258"/>
          <a:ext cx="9025126" cy="4087809"/>
        </p:xfrm>
        <a:graphic>
          <a:graphicData uri="http://schemas.openxmlformats.org/drawingml/2006/table">
            <a:tbl>
              <a:tblPr rtl="1" firstRow="1" firstCol="1" lastRow="1" lastCol="1" bandRow="1" bandCol="1">
                <a:tableStyleId>{5C22544A-7EE6-4342-B048-85BDC9FD1C3A}</a:tableStyleId>
              </a:tblPr>
              <a:tblGrid>
                <a:gridCol w="729455"/>
                <a:gridCol w="2276279"/>
                <a:gridCol w="740543"/>
                <a:gridCol w="846675"/>
                <a:gridCol w="846675"/>
                <a:gridCol w="952015"/>
                <a:gridCol w="1270409"/>
                <a:gridCol w="1363075"/>
              </a:tblGrid>
              <a:tr h="445943">
                <a:tc>
                  <a:txBody>
                    <a:bodyPr/>
                    <a:lstStyle/>
                    <a:p>
                      <a:pPr algn="just" rtl="1">
                        <a:lnSpc>
                          <a:spcPct val="150000"/>
                        </a:lnSpc>
                        <a:spcAft>
                          <a:spcPts val="0"/>
                        </a:spcAft>
                        <a:tabLst>
                          <a:tab pos="327660" algn="l"/>
                        </a:tabLst>
                      </a:pPr>
                      <a:r>
                        <a:rPr lang="he-IL" sz="700" spc="75">
                          <a:effectLst/>
                        </a:rPr>
                        <a:t>מספר</a:t>
                      </a:r>
                      <a:endParaRPr lang="en-US" sz="600">
                        <a:effectLst/>
                      </a:endParaRPr>
                    </a:p>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תיאור הסעיף</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יחידה</a:t>
                      </a:r>
                      <a:endParaRPr lang="en-US" sz="600">
                        <a:effectLst/>
                      </a:endParaRPr>
                    </a:p>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כמות משוערת שנתית</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מחיר מינימום בש"ח</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r" rtl="1">
                        <a:lnSpc>
                          <a:spcPct val="150000"/>
                        </a:lnSpc>
                        <a:spcAft>
                          <a:spcPts val="0"/>
                        </a:spcAft>
                        <a:tabLst>
                          <a:tab pos="327660" algn="l"/>
                        </a:tabLst>
                      </a:pPr>
                      <a:r>
                        <a:rPr lang="he-IL" sz="700" spc="75">
                          <a:effectLst/>
                        </a:rPr>
                        <a:t>מחיר מקסימום בש"ח</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r" rtl="1">
                        <a:lnSpc>
                          <a:spcPct val="150000"/>
                        </a:lnSpc>
                        <a:spcAft>
                          <a:spcPts val="0"/>
                        </a:spcAft>
                        <a:tabLst>
                          <a:tab pos="327660" algn="l"/>
                        </a:tabLst>
                      </a:pPr>
                      <a:r>
                        <a:rPr lang="he-IL" sz="700" spc="75">
                          <a:effectLst/>
                        </a:rPr>
                        <a:t>מחיר מוצע בש"ח (לא כולל מע"מ)</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r" rtl="1">
                        <a:lnSpc>
                          <a:spcPct val="150000"/>
                        </a:lnSpc>
                        <a:spcAft>
                          <a:spcPts val="0"/>
                        </a:spcAft>
                        <a:tabLst>
                          <a:tab pos="327660" algn="l"/>
                        </a:tabLst>
                      </a:pPr>
                      <a:r>
                        <a:rPr lang="he-IL" sz="700" spc="75">
                          <a:effectLst/>
                        </a:rPr>
                        <a:t>מחיר מוצע </a:t>
                      </a:r>
                      <a:r>
                        <a:rPr lang="en-US" sz="700" spc="75">
                          <a:effectLst/>
                        </a:rPr>
                        <a:t>X</a:t>
                      </a:r>
                      <a:r>
                        <a:rPr lang="he-IL" sz="700" spc="75">
                          <a:effectLst/>
                        </a:rPr>
                        <a:t> כמות משוערת שנתית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1</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צוות מודדים</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יום עבודה</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70</a:t>
                      </a:r>
                      <a:endParaRPr lang="en-US" sz="600">
                        <a:effectLst/>
                      </a:endParaRPr>
                    </a:p>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1950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2540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495492">
                <a:tc>
                  <a:txBody>
                    <a:bodyPr/>
                    <a:lstStyle/>
                    <a:p>
                      <a:pPr algn="just" rtl="1">
                        <a:lnSpc>
                          <a:spcPct val="150000"/>
                        </a:lnSpc>
                        <a:spcAft>
                          <a:spcPts val="0"/>
                        </a:spcAft>
                        <a:tabLst>
                          <a:tab pos="327660" algn="l"/>
                        </a:tabLst>
                      </a:pPr>
                      <a:r>
                        <a:rPr lang="he-IL" sz="500" spc="75">
                          <a:effectLst/>
                        </a:rPr>
                        <a:t>2</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הכנת מפה טופוגרפית בקנ"מ 1:250 לצורכי תכנון/תכנית עדות עד 5 דונם (כולל מדידה בשטח ועבודת משרד)</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קומפלט</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3100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4030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371619">
                <a:tc>
                  <a:txBody>
                    <a:bodyPr/>
                    <a:lstStyle/>
                    <a:p>
                      <a:pPr algn="just" rtl="1">
                        <a:lnSpc>
                          <a:spcPct val="150000"/>
                        </a:lnSpc>
                        <a:spcAft>
                          <a:spcPts val="0"/>
                        </a:spcAft>
                        <a:tabLst>
                          <a:tab pos="327660" algn="l"/>
                        </a:tabLst>
                      </a:pPr>
                      <a:r>
                        <a:rPr lang="he-IL" sz="500" spc="75">
                          <a:effectLst/>
                        </a:rPr>
                        <a:t>3</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כמו סעיף 2 לעיל אבל מעל 5 דונם עד 20 דונם (כולל מדידה בשטח ועבודת משרד)</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קומפלט</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6000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7800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371619">
                <a:tc>
                  <a:txBody>
                    <a:bodyPr/>
                    <a:lstStyle/>
                    <a:p>
                      <a:pPr algn="just" rtl="1">
                        <a:lnSpc>
                          <a:spcPct val="150000"/>
                        </a:lnSpc>
                        <a:spcAft>
                          <a:spcPts val="0"/>
                        </a:spcAft>
                        <a:tabLst>
                          <a:tab pos="327660" algn="l"/>
                        </a:tabLst>
                      </a:pPr>
                      <a:r>
                        <a:rPr lang="he-IL" sz="500" spc="75">
                          <a:effectLst/>
                        </a:rPr>
                        <a:t>4</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תוספת לסעיף 3 לעיל עבור כל דונם נוסף מעל 20 דונם (כוול מדידה בשטח ועבודת משרד)</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דונם</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40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300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390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dirty="0">
                          <a:effectLst/>
                        </a:rPr>
                        <a:t> </a:t>
                      </a:r>
                      <a:endParaRPr lang="en-US" sz="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371619">
                <a:tc>
                  <a:txBody>
                    <a:bodyPr/>
                    <a:lstStyle/>
                    <a:p>
                      <a:pPr algn="just" rtl="1">
                        <a:lnSpc>
                          <a:spcPct val="150000"/>
                        </a:lnSpc>
                        <a:spcAft>
                          <a:spcPts val="0"/>
                        </a:spcAft>
                        <a:tabLst>
                          <a:tab pos="327660" algn="l"/>
                        </a:tabLst>
                      </a:pPr>
                      <a:r>
                        <a:rPr lang="he-IL" sz="500" spc="75">
                          <a:effectLst/>
                        </a:rPr>
                        <a:t>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הכנת תכנית לצורך תכנון כללי בקנ"מ 1:1000 , 1:1250 בשיטה פוטוגרמטרית</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דונם</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5,000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6</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שעות משרד לפי הזמנה מפורשת של המזמין</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שעה</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130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7</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מדידה לתיעוד פלישות לשמירת הייעור בקנ"מ 1:250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קומפלט</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2100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2730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8</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התאמת תכניות לפורמט מבא"ת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קומפלט</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1500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1950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9</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התאמת תכניות לפורמט רישוי זמין</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קומפלט</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1500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1950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10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מדידת מבנים לצורכי שימור</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יום עבודה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10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2,200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2860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47746">
                <a:tc>
                  <a:txBody>
                    <a:bodyPr/>
                    <a:lstStyle/>
                    <a:p>
                      <a:pPr algn="just" rtl="1">
                        <a:lnSpc>
                          <a:spcPct val="150000"/>
                        </a:lnSpc>
                        <a:spcAft>
                          <a:spcPts val="0"/>
                        </a:spcAft>
                        <a:tabLst>
                          <a:tab pos="327660" algn="l"/>
                        </a:tabLst>
                      </a:pPr>
                      <a:r>
                        <a:rPr lang="he-IL" sz="500" spc="75">
                          <a:effectLst/>
                        </a:rPr>
                        <a:t>11</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סקר עצים</a:t>
                      </a:r>
                      <a:endParaRPr lang="en-US" sz="600">
                        <a:effectLst/>
                      </a:endParaRPr>
                    </a:p>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עץ</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2000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20</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25</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r h="297295">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500" spc="75">
                          <a:effectLst/>
                        </a:rPr>
                        <a:t> </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a:effectLst/>
                        </a:rPr>
                        <a:t>סה"כ לפני מע"מ</a:t>
                      </a:r>
                      <a:endParaRPr lang="en-US" sz="60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c>
                  <a:txBody>
                    <a:bodyPr/>
                    <a:lstStyle/>
                    <a:p>
                      <a:pPr algn="just" rtl="1">
                        <a:lnSpc>
                          <a:spcPct val="150000"/>
                        </a:lnSpc>
                        <a:spcAft>
                          <a:spcPts val="0"/>
                        </a:spcAft>
                        <a:tabLst>
                          <a:tab pos="327660" algn="l"/>
                        </a:tabLst>
                      </a:pPr>
                      <a:r>
                        <a:rPr lang="he-IL" sz="700" spc="75" dirty="0">
                          <a:effectLst/>
                        </a:rPr>
                        <a:t> </a:t>
                      </a:r>
                      <a:endParaRPr lang="en-US" sz="6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37162" marR="37162" marT="0" marB="0"/>
                </a:tc>
              </a:tr>
            </a:tbl>
          </a:graphicData>
        </a:graphic>
      </p:graphicFrame>
    </p:spTree>
    <p:extLst>
      <p:ext uri="{BB962C8B-B14F-4D97-AF65-F5344CB8AC3E}">
        <p14:creationId xmlns:p14="http://schemas.microsoft.com/office/powerpoint/2010/main" val="3782799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תחום מקרקעין/הימנותא</a:t>
            </a:r>
          </a:p>
        </p:txBody>
      </p:sp>
      <p:graphicFrame>
        <p:nvGraphicFramePr>
          <p:cNvPr id="7" name="מציין מיקום תוכן 6"/>
          <p:cNvGraphicFramePr>
            <a:graphicFrameLocks noGrp="1"/>
          </p:cNvGraphicFramePr>
          <p:nvPr>
            <p:ph idx="1"/>
            <p:extLst>
              <p:ext uri="{D42A27DB-BD31-4B8C-83A1-F6EECF244321}">
                <p14:modId xmlns:p14="http://schemas.microsoft.com/office/powerpoint/2010/main" val="502981859"/>
              </p:ext>
            </p:extLst>
          </p:nvPr>
        </p:nvGraphicFramePr>
        <p:xfrm>
          <a:off x="1417883" y="1677971"/>
          <a:ext cx="8734784" cy="4449453"/>
        </p:xfrm>
        <a:graphic>
          <a:graphicData uri="http://schemas.openxmlformats.org/drawingml/2006/table">
            <a:tbl>
              <a:tblPr rtl="1" firstRow="1" firstCol="1" lastRow="1" lastCol="1" bandRow="1" bandCol="1">
                <a:tableStyleId>{5C22544A-7EE6-4342-B048-85BDC9FD1C3A}</a:tableStyleId>
              </a:tblPr>
              <a:tblGrid>
                <a:gridCol w="885952"/>
                <a:gridCol w="2941642"/>
                <a:gridCol w="957596"/>
                <a:gridCol w="1094253"/>
                <a:gridCol w="1213443"/>
                <a:gridCol w="1641898"/>
              </a:tblGrid>
              <a:tr h="388626">
                <a:tc>
                  <a:txBody>
                    <a:bodyPr/>
                    <a:lstStyle/>
                    <a:p>
                      <a:pPr algn="just" rtl="1">
                        <a:lnSpc>
                          <a:spcPct val="150000"/>
                        </a:lnSpc>
                        <a:spcAft>
                          <a:spcPts val="0"/>
                        </a:spcAft>
                        <a:tabLst>
                          <a:tab pos="327660" algn="l"/>
                        </a:tabLst>
                      </a:pPr>
                      <a:r>
                        <a:rPr lang="he-IL" sz="400" spc="75">
                          <a:effectLst/>
                        </a:rPr>
                        <a:t>מספר</a:t>
                      </a:r>
                      <a:endParaRPr lang="en-US" sz="400">
                        <a:effectLst/>
                      </a:endParaRPr>
                    </a:p>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תיאור הסעיף</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יחידה</a:t>
                      </a:r>
                      <a:endParaRPr lang="en-US" sz="400">
                        <a:effectLst/>
                      </a:endParaRPr>
                    </a:p>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כמות משוערת שנתית</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הנחה מתעריף רמ"י באחוזים</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r" rtl="1">
                        <a:lnSpc>
                          <a:spcPct val="150000"/>
                        </a:lnSpc>
                        <a:spcAft>
                          <a:spcPts val="0"/>
                        </a:spcAft>
                        <a:tabLst>
                          <a:tab pos="327660" algn="l"/>
                        </a:tabLst>
                      </a:pPr>
                      <a:r>
                        <a:rPr lang="he-IL" sz="400" spc="75">
                          <a:effectLst/>
                        </a:rPr>
                        <a:t>הנחה</a:t>
                      </a:r>
                      <a:r>
                        <a:rPr lang="en-US" sz="400" spc="75">
                          <a:effectLst/>
                        </a:rPr>
                        <a:t>X</a:t>
                      </a:r>
                      <a:r>
                        <a:rPr lang="he-IL" sz="400" spc="75">
                          <a:effectLst/>
                        </a:rPr>
                        <a:t> כמות משוערת שנתית</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566745">
                <a:tc>
                  <a:txBody>
                    <a:bodyPr/>
                    <a:lstStyle/>
                    <a:p>
                      <a:pPr algn="just" rtl="1">
                        <a:lnSpc>
                          <a:spcPct val="150000"/>
                        </a:lnSpc>
                        <a:spcAft>
                          <a:spcPts val="0"/>
                        </a:spcAft>
                        <a:tabLst>
                          <a:tab pos="327660" algn="l"/>
                        </a:tabLst>
                      </a:pPr>
                      <a:r>
                        <a:rPr lang="he-IL" sz="400" spc="75">
                          <a:effectLst/>
                        </a:rPr>
                        <a:t>1</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הכנת תכנית לצורכי רישום</a:t>
                      </a:r>
                      <a:r>
                        <a:rPr lang="en-US" sz="400" spc="75">
                          <a:effectLst/>
                        </a:rPr>
                        <a:t> )</a:t>
                      </a:r>
                      <a:r>
                        <a:rPr lang="he-IL" sz="400" spc="75">
                          <a:effectLst/>
                        </a:rPr>
                        <a:t>תצ</a:t>
                      </a:r>
                      <a:r>
                        <a:rPr lang="en-US" sz="400" spc="75">
                          <a:effectLst/>
                        </a:rPr>
                        <a:t>"</a:t>
                      </a:r>
                      <a:r>
                        <a:rPr lang="he-IL" sz="400" spc="75">
                          <a:effectLst/>
                        </a:rPr>
                        <a:t>ר</a:t>
                      </a:r>
                      <a:r>
                        <a:rPr lang="en-US" sz="400" spc="75">
                          <a:effectLst/>
                        </a:rPr>
                        <a:t>(</a:t>
                      </a:r>
                      <a:r>
                        <a:rPr lang="he-IL" sz="400" spc="75">
                          <a:effectLst/>
                        </a:rPr>
                        <a:t>בהתאם לתקנות המודדים והנחיות המרכז למיפוי ישראל</a:t>
                      </a:r>
                      <a:r>
                        <a:rPr lang="en-US" sz="400" spc="75">
                          <a:effectLst/>
                        </a:rPr>
                        <a:t>, </a:t>
                      </a:r>
                      <a:r>
                        <a:rPr lang="he-IL" sz="400" spc="75">
                          <a:effectLst/>
                        </a:rPr>
                        <a:t>אישורן</a:t>
                      </a:r>
                      <a:endParaRPr lang="en-US" sz="400">
                        <a:effectLst/>
                      </a:endParaRPr>
                    </a:p>
                    <a:p>
                      <a:pPr algn="just" rtl="1">
                        <a:lnSpc>
                          <a:spcPct val="150000"/>
                        </a:lnSpc>
                        <a:spcAft>
                          <a:spcPts val="0"/>
                        </a:spcAft>
                        <a:tabLst>
                          <a:tab pos="327660" algn="l"/>
                        </a:tabLst>
                      </a:pPr>
                      <a:r>
                        <a:rPr lang="he-IL" sz="400" spc="75">
                          <a:effectLst/>
                        </a:rPr>
                        <a:t>והחתמתן ע</a:t>
                      </a:r>
                      <a:r>
                        <a:rPr lang="en-US" sz="400" spc="75">
                          <a:effectLst/>
                        </a:rPr>
                        <a:t>"</a:t>
                      </a:r>
                      <a:r>
                        <a:rPr lang="he-IL" sz="400" spc="75">
                          <a:effectLst/>
                        </a:rPr>
                        <a:t>י המרכז למיפוי ישראל</a:t>
                      </a:r>
                      <a:r>
                        <a:rPr lang="en-US" sz="400" spc="75">
                          <a:effectLst/>
                        </a:rPr>
                        <a:t>, </a:t>
                      </a:r>
                      <a:r>
                        <a:rPr lang="he-IL" sz="400" spc="75">
                          <a:effectLst/>
                        </a:rPr>
                        <a:t>עד לקבלת חותמת</a:t>
                      </a:r>
                      <a:r>
                        <a:rPr lang="en-US" sz="400" spc="75">
                          <a:effectLst/>
                        </a:rPr>
                        <a:t> "</a:t>
                      </a:r>
                      <a:r>
                        <a:rPr lang="he-IL" sz="400" spc="75">
                          <a:effectLst/>
                        </a:rPr>
                        <a:t>כשרה לרישום</a:t>
                      </a:r>
                      <a:r>
                        <a:rPr lang="en-US" sz="400" spc="75">
                          <a:effectLst/>
                        </a:rPr>
                        <a:t>".</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100</a:t>
                      </a:r>
                      <a:endParaRPr lang="en-US" sz="400">
                        <a:effectLst/>
                      </a:endParaRPr>
                    </a:p>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647708">
                <a:tc>
                  <a:txBody>
                    <a:bodyPr/>
                    <a:lstStyle/>
                    <a:p>
                      <a:pPr algn="just" rtl="1">
                        <a:lnSpc>
                          <a:spcPct val="150000"/>
                        </a:lnSpc>
                        <a:spcAft>
                          <a:spcPts val="0"/>
                        </a:spcAft>
                        <a:tabLst>
                          <a:tab pos="327660" algn="l"/>
                        </a:tabLst>
                      </a:pPr>
                      <a:r>
                        <a:rPr lang="he-IL" sz="400" spc="75">
                          <a:effectLst/>
                        </a:rPr>
                        <a:t>2</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הכנת מפה מצבית עפ</a:t>
                      </a:r>
                      <a:r>
                        <a:rPr lang="en-US" sz="400" spc="75">
                          <a:effectLst/>
                        </a:rPr>
                        <a:t>"</a:t>
                      </a:r>
                      <a:r>
                        <a:rPr lang="he-IL" sz="400" spc="75">
                          <a:effectLst/>
                        </a:rPr>
                        <a:t>י תקנות המדידה</a:t>
                      </a:r>
                      <a:r>
                        <a:rPr lang="en-US" sz="400" spc="75">
                          <a:effectLst/>
                        </a:rPr>
                        <a:t>, </a:t>
                      </a:r>
                      <a:r>
                        <a:rPr lang="he-IL" sz="400" spc="75">
                          <a:effectLst/>
                        </a:rPr>
                        <a:t>בקנ</a:t>
                      </a:r>
                      <a:r>
                        <a:rPr lang="en-US" sz="400" spc="75">
                          <a:effectLst/>
                        </a:rPr>
                        <a:t>"</a:t>
                      </a:r>
                      <a:r>
                        <a:rPr lang="he-IL" sz="400" spc="75">
                          <a:effectLst/>
                        </a:rPr>
                        <a:t>מ</a:t>
                      </a:r>
                      <a:r>
                        <a:rPr lang="en-US" sz="400" spc="75">
                          <a:effectLst/>
                        </a:rPr>
                        <a:t> 1:250 , </a:t>
                      </a:r>
                      <a:r>
                        <a:rPr lang="he-IL" sz="400" spc="75">
                          <a:effectLst/>
                        </a:rPr>
                        <a:t>על רקע גושים וחלקות</a:t>
                      </a:r>
                      <a:r>
                        <a:rPr lang="en-US" sz="400" spc="75">
                          <a:effectLst/>
                        </a:rPr>
                        <a:t> )</a:t>
                      </a:r>
                      <a:r>
                        <a:rPr lang="he-IL" sz="400" spc="75">
                          <a:effectLst/>
                        </a:rPr>
                        <a:t>קליטה גרפית</a:t>
                      </a:r>
                      <a:r>
                        <a:rPr lang="en-US" sz="400" spc="75">
                          <a:effectLst/>
                        </a:rPr>
                        <a:t>( , </a:t>
                      </a:r>
                      <a:r>
                        <a:rPr lang="he-IL" sz="400" spc="75">
                          <a:effectLst/>
                        </a:rPr>
                        <a:t>תב</a:t>
                      </a:r>
                      <a:r>
                        <a:rPr lang="en-US" sz="400" spc="75">
                          <a:effectLst/>
                        </a:rPr>
                        <a:t>"</a:t>
                      </a:r>
                      <a:r>
                        <a:rPr lang="he-IL" sz="400" spc="75">
                          <a:effectLst/>
                        </a:rPr>
                        <a:t>ע בתוקף</a:t>
                      </a:r>
                      <a:r>
                        <a:rPr lang="en-US" sz="400" spc="75">
                          <a:effectLst/>
                        </a:rPr>
                        <a:t>, </a:t>
                      </a:r>
                      <a:r>
                        <a:rPr lang="he-IL" sz="400" spc="75">
                          <a:effectLst/>
                        </a:rPr>
                        <a:t>תרשים סביבה</a:t>
                      </a:r>
                      <a:r>
                        <a:rPr lang="en-US" sz="400" spc="75">
                          <a:effectLst/>
                        </a:rPr>
                        <a:t>, </a:t>
                      </a:r>
                      <a:r>
                        <a:rPr lang="he-IL" sz="400" spc="75">
                          <a:effectLst/>
                        </a:rPr>
                        <a:t>מדידת המבנים</a:t>
                      </a:r>
                      <a:r>
                        <a:rPr lang="en-US" sz="400" spc="75">
                          <a:effectLst/>
                        </a:rPr>
                        <a:t> )</a:t>
                      </a:r>
                      <a:r>
                        <a:rPr lang="he-IL" sz="400" spc="75">
                          <a:effectLst/>
                        </a:rPr>
                        <a:t>חיצונית</a:t>
                      </a:r>
                      <a:r>
                        <a:rPr lang="en-US" sz="400" spc="75">
                          <a:effectLst/>
                        </a:rPr>
                        <a:t>( </a:t>
                      </a:r>
                      <a:r>
                        <a:rPr lang="he-IL" sz="400" spc="75">
                          <a:effectLst/>
                        </a:rPr>
                        <a:t>והכנת לוח שטחים הכולל</a:t>
                      </a:r>
                      <a:r>
                        <a:rPr lang="en-US" sz="400" spc="75">
                          <a:effectLst/>
                        </a:rPr>
                        <a:t> : </a:t>
                      </a:r>
                      <a:r>
                        <a:rPr lang="he-IL" sz="400" spc="75">
                          <a:effectLst/>
                        </a:rPr>
                        <a:t>שטח כללי של המתחם ושטח המבנה</a:t>
                      </a:r>
                      <a:r>
                        <a:rPr lang="en-US" sz="400" spc="75">
                          <a:effectLst/>
                        </a:rPr>
                        <a:t>/</a:t>
                      </a:r>
                      <a:r>
                        <a:rPr lang="he-IL" sz="400" spc="75">
                          <a:effectLst/>
                        </a:rPr>
                        <a:t>ים</a:t>
                      </a:r>
                      <a:r>
                        <a:rPr lang="en-US" sz="400" spc="75">
                          <a:effectLst/>
                        </a:rPr>
                        <a:t>.</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20</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323854">
                <a:tc>
                  <a:txBody>
                    <a:bodyPr/>
                    <a:lstStyle/>
                    <a:p>
                      <a:pPr algn="just" rtl="1">
                        <a:lnSpc>
                          <a:spcPct val="150000"/>
                        </a:lnSpc>
                        <a:spcAft>
                          <a:spcPts val="0"/>
                        </a:spcAft>
                        <a:tabLst>
                          <a:tab pos="327660" algn="l"/>
                        </a:tabLst>
                      </a:pPr>
                      <a:r>
                        <a:rPr lang="he-IL" sz="400" spc="75">
                          <a:effectLst/>
                        </a:rPr>
                        <a:t>3</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הכנת מפות פוטוגרמטריות בהתאם לתקנות המודדים</a:t>
                      </a:r>
                      <a:r>
                        <a:rPr lang="en-US" sz="400" spc="75">
                          <a:effectLst/>
                        </a:rPr>
                        <a:t>, </a:t>
                      </a:r>
                      <a:r>
                        <a:rPr lang="he-IL" sz="400" spc="75">
                          <a:effectLst/>
                        </a:rPr>
                        <a:t>על רקע גושים</a:t>
                      </a:r>
                      <a:r>
                        <a:rPr lang="en-US" sz="400" spc="75">
                          <a:effectLst/>
                        </a:rPr>
                        <a:t>, </a:t>
                      </a:r>
                      <a:r>
                        <a:rPr lang="he-IL" sz="400" spc="75">
                          <a:effectLst/>
                        </a:rPr>
                        <a:t>חלקות ותכניות מפורטות ובקרת שדה</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10</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323854">
                <a:tc>
                  <a:txBody>
                    <a:bodyPr/>
                    <a:lstStyle/>
                    <a:p>
                      <a:pPr algn="just" rtl="1">
                        <a:lnSpc>
                          <a:spcPct val="150000"/>
                        </a:lnSpc>
                        <a:spcAft>
                          <a:spcPts val="0"/>
                        </a:spcAft>
                        <a:tabLst>
                          <a:tab pos="327660" algn="l"/>
                        </a:tabLst>
                      </a:pPr>
                      <a:r>
                        <a:rPr lang="he-IL" sz="400" spc="75">
                          <a:effectLst/>
                        </a:rPr>
                        <a:t>4</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חוות דעת מומחה לבית משפט ע</a:t>
                      </a:r>
                      <a:r>
                        <a:rPr lang="en-US" sz="400" spc="75">
                          <a:effectLst/>
                        </a:rPr>
                        <a:t>"</a:t>
                      </a:r>
                      <a:r>
                        <a:rPr lang="he-IL" sz="400" spc="75">
                          <a:effectLst/>
                        </a:rPr>
                        <a:t>פ פורמט אחיד הכוללת הצהרות על הכשרה</a:t>
                      </a:r>
                      <a:r>
                        <a:rPr lang="en-US" sz="400" spc="75">
                          <a:effectLst/>
                        </a:rPr>
                        <a:t>, </a:t>
                      </a:r>
                      <a:r>
                        <a:rPr lang="he-IL" sz="400" spc="75">
                          <a:effectLst/>
                        </a:rPr>
                        <a:t>ניסיון וניגוד עניינים</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5</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296529">
                <a:tc>
                  <a:txBody>
                    <a:bodyPr/>
                    <a:lstStyle/>
                    <a:p>
                      <a:pPr algn="just" rtl="1">
                        <a:lnSpc>
                          <a:spcPct val="150000"/>
                        </a:lnSpc>
                        <a:spcAft>
                          <a:spcPts val="0"/>
                        </a:spcAft>
                        <a:tabLst>
                          <a:tab pos="327660" algn="l"/>
                        </a:tabLst>
                      </a:pPr>
                      <a:r>
                        <a:rPr lang="he-IL" sz="400" spc="75">
                          <a:effectLst/>
                        </a:rPr>
                        <a:t>5</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מדידות פנים כמפורט בפרק ח' בתעריף והנחיות לעבודות מיפוי ומדידה של רמ"י</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2</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444793">
                <a:tc>
                  <a:txBody>
                    <a:bodyPr/>
                    <a:lstStyle/>
                    <a:p>
                      <a:pPr algn="just" rtl="1">
                        <a:lnSpc>
                          <a:spcPct val="150000"/>
                        </a:lnSpc>
                        <a:spcAft>
                          <a:spcPts val="0"/>
                        </a:spcAft>
                        <a:tabLst>
                          <a:tab pos="327660" algn="l"/>
                        </a:tabLst>
                      </a:pPr>
                      <a:r>
                        <a:rPr lang="he-IL" sz="400" spc="75">
                          <a:effectLst/>
                        </a:rPr>
                        <a:t>מספר</a:t>
                      </a:r>
                      <a:endParaRPr lang="en-US" sz="400">
                        <a:effectLst/>
                      </a:endParaRPr>
                    </a:p>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תיאור הסעיף</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יחידה</a:t>
                      </a:r>
                      <a:endParaRPr lang="en-US" sz="400">
                        <a:effectLst/>
                      </a:endParaRPr>
                    </a:p>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כמות משוערת שנתית</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הנחה ממחיר</a:t>
                      </a:r>
                      <a:endParaRPr lang="en-US" sz="400">
                        <a:effectLst/>
                      </a:endParaRPr>
                    </a:p>
                    <a:p>
                      <a:pPr algn="just" rtl="1">
                        <a:lnSpc>
                          <a:spcPct val="150000"/>
                        </a:lnSpc>
                        <a:spcAft>
                          <a:spcPts val="0"/>
                        </a:spcAft>
                        <a:tabLst>
                          <a:tab pos="327660" algn="l"/>
                        </a:tabLst>
                      </a:pPr>
                      <a:r>
                        <a:rPr lang="he-IL" sz="400" spc="75">
                          <a:effectLst/>
                        </a:rPr>
                        <a:t>3350 ש"ח</a:t>
                      </a:r>
                      <a:endParaRPr lang="en-US" sz="400">
                        <a:effectLst/>
                      </a:endParaRPr>
                    </a:p>
                    <a:p>
                      <a:pPr algn="just" rtl="1">
                        <a:lnSpc>
                          <a:spcPct val="150000"/>
                        </a:lnSpc>
                        <a:spcAft>
                          <a:spcPts val="0"/>
                        </a:spcAft>
                        <a:tabLst>
                          <a:tab pos="327660" algn="l"/>
                        </a:tabLst>
                      </a:pPr>
                      <a:r>
                        <a:rPr lang="he-IL" sz="400" spc="75">
                          <a:effectLst/>
                        </a:rPr>
                        <a:t>באחוזים</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הנחה</a:t>
                      </a:r>
                      <a:r>
                        <a:rPr lang="en-US" sz="400" spc="75">
                          <a:effectLst/>
                        </a:rPr>
                        <a:t>X</a:t>
                      </a:r>
                      <a:r>
                        <a:rPr lang="he-IL" sz="400" spc="75">
                          <a:effectLst/>
                        </a:rPr>
                        <a:t> כמות משוערת שנתית</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728672">
                <a:tc>
                  <a:txBody>
                    <a:bodyPr/>
                    <a:lstStyle/>
                    <a:p>
                      <a:pPr algn="just" rtl="1">
                        <a:lnSpc>
                          <a:spcPct val="150000"/>
                        </a:lnSpc>
                        <a:spcAft>
                          <a:spcPts val="0"/>
                        </a:spcAft>
                        <a:tabLst>
                          <a:tab pos="327660" algn="l"/>
                        </a:tabLst>
                      </a:pPr>
                      <a:r>
                        <a:rPr lang="he-IL" sz="400" spc="75">
                          <a:effectLst/>
                        </a:rPr>
                        <a:t>6</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בניית תיק הסדר מקרקעין – כולל: איתור הקרקע בשטח, בניית תיק מידע לצורך רישום הזכויות, הכנת מפה טופוגרפית, הכנת מפת בעלויות, הכנת מפת קומפילציה והמלצה לצורך המשך הליך לרישום זכויות בלשכת רישום המקרקעין</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קומפלט</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50</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404818">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en-US" sz="400" spc="75">
                          <a:effectLst/>
                        </a:rPr>
                        <a:t>A</a:t>
                      </a:r>
                      <a:r>
                        <a:rPr lang="he-IL" sz="400" spc="75">
                          <a:effectLst/>
                        </a:rPr>
                        <a:t> -סה"כ כמות משוערת שנתית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en-US" sz="400" spc="75">
                          <a:effectLst/>
                        </a:rPr>
                        <a:t>B</a:t>
                      </a:r>
                      <a:r>
                        <a:rPr lang="he-IL" sz="400" spc="75">
                          <a:effectLst/>
                        </a:rPr>
                        <a:t>-סה"כ הנחה</a:t>
                      </a:r>
                      <a:r>
                        <a:rPr lang="en-US" sz="400" spc="75">
                          <a:effectLst/>
                        </a:rPr>
                        <a:t>X</a:t>
                      </a:r>
                      <a:r>
                        <a:rPr lang="he-IL" sz="400" spc="75">
                          <a:effectLst/>
                        </a:rPr>
                        <a:t> כמות משוערת שנתית</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r h="323854">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en-US"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 </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a:effectLst/>
                        </a:rPr>
                        <a:t>הנחה ממוצעת באחוזים</a:t>
                      </a:r>
                      <a:endParaRPr lang="en-US" sz="400">
                        <a:effectLst/>
                      </a:endParaRPr>
                    </a:p>
                    <a:p>
                      <a:pPr algn="just" rtl="1">
                        <a:lnSpc>
                          <a:spcPct val="150000"/>
                        </a:lnSpc>
                        <a:spcAft>
                          <a:spcPts val="0"/>
                        </a:spcAft>
                        <a:tabLst>
                          <a:tab pos="327660" algn="l"/>
                        </a:tabLst>
                      </a:pPr>
                      <a:r>
                        <a:rPr lang="en-US" sz="400" spc="75">
                          <a:effectLst/>
                        </a:rPr>
                        <a:t>B/A</a:t>
                      </a:r>
                      <a:endParaRPr lang="en-US" sz="40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c>
                  <a:txBody>
                    <a:bodyPr/>
                    <a:lstStyle/>
                    <a:p>
                      <a:pPr algn="just" rtl="1">
                        <a:lnSpc>
                          <a:spcPct val="150000"/>
                        </a:lnSpc>
                        <a:spcAft>
                          <a:spcPts val="0"/>
                        </a:spcAft>
                        <a:tabLst>
                          <a:tab pos="327660" algn="l"/>
                        </a:tabLst>
                      </a:pPr>
                      <a:r>
                        <a:rPr lang="he-IL" sz="400" spc="75" dirty="0">
                          <a:effectLst/>
                        </a:rPr>
                        <a:t> </a:t>
                      </a:r>
                      <a:endParaRPr lang="en-US" sz="4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25329" marR="25329" marT="0" marB="0"/>
                </a:tc>
              </a:tr>
            </a:tbl>
          </a:graphicData>
        </a:graphic>
      </p:graphicFrame>
    </p:spTree>
    <p:extLst>
      <p:ext uri="{BB962C8B-B14F-4D97-AF65-F5344CB8AC3E}">
        <p14:creationId xmlns:p14="http://schemas.microsoft.com/office/powerpoint/2010/main" val="41458992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41413" y="618518"/>
            <a:ext cx="9905998" cy="1068880"/>
          </a:xfrm>
        </p:spPr>
        <p:txBody>
          <a:bodyPr/>
          <a:lstStyle/>
          <a:p>
            <a:r>
              <a:rPr lang="he-IL" dirty="0"/>
              <a:t>תחום </a:t>
            </a:r>
            <a:r>
              <a:rPr lang="he-IL" dirty="0" smtClean="0"/>
              <a:t>מקרקעין/הימנותא/ מודדים מבקרים</a:t>
            </a:r>
            <a:endParaRPr lang="he-IL" dirty="0"/>
          </a:p>
        </p:txBody>
      </p:sp>
      <p:graphicFrame>
        <p:nvGraphicFramePr>
          <p:cNvPr id="5" name="מציין מיקום תוכן 4"/>
          <p:cNvGraphicFramePr>
            <a:graphicFrameLocks noGrp="1"/>
          </p:cNvGraphicFramePr>
          <p:nvPr>
            <p:ph idx="1"/>
          </p:nvPr>
        </p:nvGraphicFramePr>
        <p:xfrm>
          <a:off x="3436938" y="3128804"/>
          <a:ext cx="5314950" cy="1783080"/>
        </p:xfrm>
        <a:graphic>
          <a:graphicData uri="http://schemas.openxmlformats.org/drawingml/2006/table">
            <a:tbl>
              <a:tblPr rtl="1" firstRow="1" firstCol="1" lastRow="1" lastCol="1" bandRow="1" bandCol="1">
                <a:tableStyleId>{5C22544A-7EE6-4342-B048-85BDC9FD1C3A}</a:tableStyleId>
              </a:tblPr>
              <a:tblGrid>
                <a:gridCol w="700824"/>
                <a:gridCol w="2186976"/>
                <a:gridCol w="711625"/>
                <a:gridCol w="813286"/>
                <a:gridCol w="902239"/>
              </a:tblGrid>
              <a:tr h="192405">
                <a:tc>
                  <a:txBody>
                    <a:bodyPr/>
                    <a:lstStyle/>
                    <a:p>
                      <a:pPr algn="just" rtl="1">
                        <a:lnSpc>
                          <a:spcPct val="150000"/>
                        </a:lnSpc>
                        <a:spcAft>
                          <a:spcPts val="0"/>
                        </a:spcAft>
                        <a:tabLst>
                          <a:tab pos="327660" algn="l"/>
                        </a:tabLst>
                      </a:pPr>
                      <a:r>
                        <a:rPr lang="he-IL" sz="1200" spc="75">
                          <a:effectLst/>
                        </a:rPr>
                        <a:t>מספר</a:t>
                      </a:r>
                      <a:endParaRPr lang="en-US" sz="1100">
                        <a:effectLst/>
                      </a:endParaRPr>
                    </a:p>
                    <a:p>
                      <a:pPr algn="just" rtl="1">
                        <a:lnSpc>
                          <a:spcPct val="150000"/>
                        </a:lnSpc>
                        <a:spcAft>
                          <a:spcPts val="0"/>
                        </a:spcAft>
                        <a:tabLst>
                          <a:tab pos="327660" algn="l"/>
                        </a:tabLst>
                      </a:pPr>
                      <a:r>
                        <a:rPr lang="he-IL" sz="1200" spc="75">
                          <a:effectLst/>
                        </a:rPr>
                        <a:t> </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200" spc="75">
                          <a:effectLst/>
                        </a:rPr>
                        <a:t>תיאור הסעיף</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200" spc="75">
                          <a:effectLst/>
                        </a:rPr>
                        <a:t>יחידה</a:t>
                      </a:r>
                      <a:endParaRPr lang="en-US" sz="1100">
                        <a:effectLst/>
                      </a:endParaRPr>
                    </a:p>
                    <a:p>
                      <a:pPr algn="just" rtl="1">
                        <a:lnSpc>
                          <a:spcPct val="150000"/>
                        </a:lnSpc>
                        <a:spcAft>
                          <a:spcPts val="0"/>
                        </a:spcAft>
                        <a:tabLst>
                          <a:tab pos="327660" algn="l"/>
                        </a:tabLst>
                      </a:pPr>
                      <a:r>
                        <a:rPr lang="he-IL" sz="1200" spc="75">
                          <a:effectLst/>
                        </a:rPr>
                        <a:t> </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200" spc="75">
                          <a:effectLst/>
                        </a:rPr>
                        <a:t>כמות משוערת שנתית</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200" spc="75">
                          <a:effectLst/>
                        </a:rPr>
                        <a:t>הנחה מתעריף רמ"י באחוזים</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r h="295275">
                <a:tc>
                  <a:txBody>
                    <a:bodyPr/>
                    <a:lstStyle/>
                    <a:p>
                      <a:pPr algn="just" rtl="1">
                        <a:lnSpc>
                          <a:spcPct val="150000"/>
                        </a:lnSpc>
                        <a:spcAft>
                          <a:spcPts val="0"/>
                        </a:spcAft>
                        <a:tabLst>
                          <a:tab pos="327660" algn="l"/>
                        </a:tabLst>
                      </a:pPr>
                      <a:r>
                        <a:rPr lang="he-IL" sz="1000" spc="75">
                          <a:effectLst/>
                        </a:rPr>
                        <a:t>6</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000" spc="75">
                          <a:effectLst/>
                        </a:rPr>
                        <a:t>ביקורת תכנית לצורכי רישום תעשה לפי תקנות מדידה והנחיות המרכז למיפוי ישראל</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000" spc="75">
                          <a:effectLst/>
                        </a:rPr>
                        <a:t>קומפלט</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000" spc="75">
                          <a:effectLst/>
                        </a:rPr>
                        <a:t>100</a:t>
                      </a:r>
                      <a:endParaRPr lang="en-US" sz="110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c>
                  <a:txBody>
                    <a:bodyPr/>
                    <a:lstStyle/>
                    <a:p>
                      <a:pPr algn="just" rtl="1">
                        <a:lnSpc>
                          <a:spcPct val="150000"/>
                        </a:lnSpc>
                        <a:spcAft>
                          <a:spcPts val="0"/>
                        </a:spcAft>
                        <a:tabLst>
                          <a:tab pos="327660" algn="l"/>
                        </a:tabLst>
                      </a:pPr>
                      <a:r>
                        <a:rPr lang="he-IL" sz="1000" spc="75" dirty="0">
                          <a:effectLst/>
                        </a:rPr>
                        <a:t> </a:t>
                      </a:r>
                      <a:endParaRPr lang="en-US" sz="1100" dirty="0">
                        <a:effectLst/>
                        <a:latin typeface="Times New Roman" panose="02020603050405020304" pitchFamily="18" charset="0"/>
                        <a:ea typeface="Times New Roman" panose="02020603050405020304" pitchFamily="18" charset="0"/>
                        <a:cs typeface="David" panose="020E0502060401010101" pitchFamily="34" charset="-79"/>
                      </a:endParaRPr>
                    </a:p>
                  </a:txBody>
                  <a:tcPr marL="68580" marR="68580" marT="0" marB="0"/>
                </a:tc>
              </a:tr>
            </a:tbl>
          </a:graphicData>
        </a:graphic>
      </p:graphicFrame>
    </p:spTree>
    <p:extLst>
      <p:ext uri="{BB962C8B-B14F-4D97-AF65-F5344CB8AC3E}">
        <p14:creationId xmlns:p14="http://schemas.microsoft.com/office/powerpoint/2010/main" val="2044390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מרחב צפון</a:t>
            </a:r>
            <a:endParaRPr lang="he-IL" dirty="0"/>
          </a:p>
        </p:txBody>
      </p:sp>
      <p:graphicFrame>
        <p:nvGraphicFramePr>
          <p:cNvPr id="4" name="מציין מיקום תוכן 3"/>
          <p:cNvGraphicFramePr>
            <a:graphicFrameLocks noGrp="1"/>
          </p:cNvGraphicFramePr>
          <p:nvPr>
            <p:ph idx="1"/>
          </p:nvPr>
        </p:nvGraphicFramePr>
        <p:xfrm>
          <a:off x="3597911" y="2495549"/>
          <a:ext cx="4993005" cy="3049590"/>
        </p:xfrm>
        <a:graphic>
          <a:graphicData uri="http://schemas.openxmlformats.org/drawingml/2006/table">
            <a:tbl>
              <a:tblPr rtl="1" firstRow="1" firstCol="1" bandRow="1">
                <a:tableStyleId>{5C22544A-7EE6-4342-B048-85BDC9FD1C3A}</a:tableStyleId>
              </a:tblPr>
              <a:tblGrid>
                <a:gridCol w="292100"/>
                <a:gridCol w="1571625"/>
                <a:gridCol w="1564640"/>
                <a:gridCol w="1564640"/>
              </a:tblGrid>
              <a:tr h="0">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תכנון וביצוע פרויקטים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 מודדים מבקרים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( 97.6)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(99.2)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(69.6)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 טופ (93.9)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ר.מ.ת תאופיק בקאלה (90)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( 59.6)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(87.1)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(88.8)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א.ה.ג. שירותים הנדסיים ( 50.8)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(87)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(87.7)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חץ הצפון ( 48.6)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(86.1)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קנה מדידה ( 86.8)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חץ הצפון (78.5)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הגליל ( 39.6)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פוטומאפ (83.6)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זיידן סוהיל (78.4)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הגליל (78.5)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גאומפא (76.3)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(78.1)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(69.3)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( 65.6)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053035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מרחב מרכז</a:t>
            </a:r>
            <a:endParaRPr lang="he-IL" dirty="0"/>
          </a:p>
        </p:txBody>
      </p:sp>
      <p:graphicFrame>
        <p:nvGraphicFramePr>
          <p:cNvPr id="4" name="מציין מיקום תוכן 3"/>
          <p:cNvGraphicFramePr>
            <a:graphicFrameLocks noGrp="1"/>
          </p:cNvGraphicFramePr>
          <p:nvPr>
            <p:ph idx="1"/>
          </p:nvPr>
        </p:nvGraphicFramePr>
        <p:xfrm>
          <a:off x="3597911" y="2674936"/>
          <a:ext cx="4993005" cy="2690816"/>
        </p:xfrm>
        <a:graphic>
          <a:graphicData uri="http://schemas.openxmlformats.org/drawingml/2006/table">
            <a:tbl>
              <a:tblPr rtl="1" firstRow="1" firstCol="1" bandRow="1">
                <a:tableStyleId>{5C22544A-7EE6-4342-B048-85BDC9FD1C3A}</a:tableStyleId>
              </a:tblPr>
              <a:tblGrid>
                <a:gridCol w="292100"/>
                <a:gridCol w="1571625"/>
                <a:gridCol w="1564640"/>
                <a:gridCol w="1564640"/>
              </a:tblGrid>
              <a:tr h="0">
                <a:tc>
                  <a:txBody>
                    <a:bodyPr/>
                    <a:lstStyle/>
                    <a:p>
                      <a:pPr algn="r" rtl="1">
                        <a:lnSpc>
                          <a:spcPct val="107000"/>
                        </a:lnSpc>
                        <a:spcAft>
                          <a:spcPts val="0"/>
                        </a:spcAft>
                      </a:pP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תכנון וביצוע פרויקטים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 מודדים מבקרים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משב (100)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(99.2)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(69.6)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( 97.6)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ר.מ.ת תאופיק בקאלה (90)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( 59.6)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 טופ (93.9)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(88.8)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חץ הצפון ( 48.6)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(87.1)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(87.7)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(87)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קנה מדידה ( 86.8)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הגליל ( 39.6)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(86.1)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חץ הצפון (78.5)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זיידן סוהיל (78.4)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פוטומאפ (83.6)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(76.3)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הגליל (78.5)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(69.3)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(78.1)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( 65.6)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432280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מרחב דרום</a:t>
            </a:r>
            <a:endParaRPr lang="he-IL" dirty="0"/>
          </a:p>
        </p:txBody>
      </p:sp>
      <p:graphicFrame>
        <p:nvGraphicFramePr>
          <p:cNvPr id="4" name="מציין מיקום תוכן 3"/>
          <p:cNvGraphicFramePr>
            <a:graphicFrameLocks noGrp="1"/>
          </p:cNvGraphicFramePr>
          <p:nvPr>
            <p:ph idx="1"/>
          </p:nvPr>
        </p:nvGraphicFramePr>
        <p:xfrm>
          <a:off x="3597911" y="2854323"/>
          <a:ext cx="4993005" cy="2332042"/>
        </p:xfrm>
        <a:graphic>
          <a:graphicData uri="http://schemas.openxmlformats.org/drawingml/2006/table">
            <a:tbl>
              <a:tblPr rtl="1" firstRow="1" firstCol="1" bandRow="1">
                <a:tableStyleId>{5C22544A-7EE6-4342-B048-85BDC9FD1C3A}</a:tableStyleId>
              </a:tblPr>
              <a:tblGrid>
                <a:gridCol w="292100"/>
                <a:gridCol w="1571625"/>
                <a:gridCol w="1564640"/>
                <a:gridCol w="1564640"/>
              </a:tblGrid>
              <a:tr h="0">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תכנון וביצוע פרויקטים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 מודדים מבקרים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משב (100)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(99.2)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(69.6)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 טופ (93.9)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(88.8)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( 59.6)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(87.1)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קנה מדידה ( 86.8)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(87)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(76.3)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הגליל ( 39.6)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(86.1)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גאופוינט (69.3)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 מאפ ( 65.6)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פוטומאפ (83.6)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מאפטופ (63.9)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(78.1)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( 58.4)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( 56.7)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חי הנדסה (50.3)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2486758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b="1" dirty="0"/>
              <a:t>אזור יהודה ושומרון וגוש עציון </a:t>
            </a:r>
            <a:r>
              <a:rPr lang="en-US" dirty="0"/>
              <a:t/>
            </a:r>
            <a:br>
              <a:rPr lang="en-US" dirty="0"/>
            </a:br>
            <a:endParaRPr lang="he-IL" dirty="0"/>
          </a:p>
        </p:txBody>
      </p:sp>
      <p:graphicFrame>
        <p:nvGraphicFramePr>
          <p:cNvPr id="4" name="מציין מיקום תוכן 3"/>
          <p:cNvGraphicFramePr>
            <a:graphicFrameLocks noGrp="1"/>
          </p:cNvGraphicFramePr>
          <p:nvPr>
            <p:ph idx="1"/>
          </p:nvPr>
        </p:nvGraphicFramePr>
        <p:xfrm>
          <a:off x="3597911" y="2674936"/>
          <a:ext cx="4993005" cy="2690816"/>
        </p:xfrm>
        <a:graphic>
          <a:graphicData uri="http://schemas.openxmlformats.org/drawingml/2006/table">
            <a:tbl>
              <a:tblPr rtl="1" firstRow="1" firstCol="1" bandRow="1">
                <a:tableStyleId>{5C22544A-7EE6-4342-B048-85BDC9FD1C3A}</a:tableStyleId>
              </a:tblPr>
              <a:tblGrid>
                <a:gridCol w="292100"/>
                <a:gridCol w="1571625"/>
                <a:gridCol w="1564640"/>
                <a:gridCol w="1564640"/>
              </a:tblGrid>
              <a:tr h="0">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תכנון וביצוע פרויקטים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 מודדים מבקרים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( 97.6)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(99.2)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 טופ (93.9)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(88.8)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השומרון( 39.6)</a:t>
                      </a: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(87.1)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ס.ב. הנדסה ומדידות (87.7)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(86.1)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קנה מדידה ( 86.8)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ג.דהר (84.9)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מאפטופ ( 63.9)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יאיר איזבוצ'קי ( 59.6)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( 56.7)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חי הנדסה ( 50.3)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מודדי השומרון ( 39.6)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133691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אזור יהודה ושומרון וגוש עציון </a:t>
            </a:r>
            <a:r>
              <a:rPr lang="en-US" dirty="0"/>
              <a:t/>
            </a:r>
            <a:br>
              <a:rPr lang="en-US" dirty="0"/>
            </a:br>
            <a:endParaRPr lang="he-IL" dirty="0"/>
          </a:p>
        </p:txBody>
      </p:sp>
      <p:graphicFrame>
        <p:nvGraphicFramePr>
          <p:cNvPr id="6" name="מציין מיקום תוכן 5"/>
          <p:cNvGraphicFramePr>
            <a:graphicFrameLocks noGrp="1"/>
          </p:cNvGraphicFramePr>
          <p:nvPr>
            <p:ph idx="1"/>
          </p:nvPr>
        </p:nvGraphicFramePr>
        <p:xfrm>
          <a:off x="3597911" y="2854323"/>
          <a:ext cx="4993005" cy="2332042"/>
        </p:xfrm>
        <a:graphic>
          <a:graphicData uri="http://schemas.openxmlformats.org/drawingml/2006/table">
            <a:tbl>
              <a:tblPr rtl="1" firstRow="1" firstCol="1" bandRow="1">
                <a:tableStyleId>{5C22544A-7EE6-4342-B048-85BDC9FD1C3A}</a:tableStyleId>
              </a:tblPr>
              <a:tblGrid>
                <a:gridCol w="292100"/>
                <a:gridCol w="1571625"/>
                <a:gridCol w="1564640"/>
                <a:gridCol w="1564640"/>
              </a:tblGrid>
              <a:tr h="0">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תכנון וביצוע פרויקטים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מקרקעין הימנותא מודדים מבקרים</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משב ( 100)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(99.2)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( 69.6)</a:t>
                      </a:r>
                      <a:r>
                        <a:rPr lang="en-US"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סרוג'י את ימיני (87.1)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( 76.3)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(86.1)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עזמי אבו חנא ( 58.4 )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זיד גאומאפ (78.1)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קו מדידה ( 56.7)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חי הנדסה ( 50.3)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מאפרו מהנדסים ( 46.2)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r" rtl="1">
                        <a:lnSpc>
                          <a:spcPct val="107000"/>
                        </a:lnSpc>
                        <a:spcAft>
                          <a:spcPts val="0"/>
                        </a:spcAft>
                      </a:pPr>
                      <a:r>
                        <a:rPr lang="he-IL" sz="11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07000"/>
                        </a:lnSpc>
                        <a:spcAft>
                          <a:spcPts val="0"/>
                        </a:spcAft>
                      </a:pPr>
                      <a:r>
                        <a:rPr lang="he-IL" sz="1100" dirty="0">
                          <a:effectLst/>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81499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4098E2C6-B632-4713-9C64-258FFE917FDE}"/>
              </a:ext>
            </a:extLst>
          </p:cNvPr>
          <p:cNvSpPr>
            <a:spLocks noGrp="1"/>
          </p:cNvSpPr>
          <p:nvPr>
            <p:ph type="title"/>
          </p:nvPr>
        </p:nvSpPr>
        <p:spPr/>
        <p:txBody>
          <a:bodyPr/>
          <a:lstStyle/>
          <a:p>
            <a:r>
              <a:rPr lang="he-IL" dirty="0"/>
              <a:t>מכרז לאספקת בטון מובא</a:t>
            </a:r>
          </a:p>
        </p:txBody>
      </p:sp>
      <p:graphicFrame>
        <p:nvGraphicFramePr>
          <p:cNvPr id="10" name="מציין מיקום תוכן 9"/>
          <p:cNvGraphicFramePr>
            <a:graphicFrameLocks noGrp="1"/>
          </p:cNvGraphicFramePr>
          <p:nvPr>
            <p:ph idx="1"/>
            <p:extLst>
              <p:ext uri="{D42A27DB-BD31-4B8C-83A1-F6EECF244321}">
                <p14:modId xmlns:p14="http://schemas.microsoft.com/office/powerpoint/2010/main" val="2742307700"/>
              </p:ext>
            </p:extLst>
          </p:nvPr>
        </p:nvGraphicFramePr>
        <p:xfrm>
          <a:off x="1197864" y="2249488"/>
          <a:ext cx="9849549" cy="2108200"/>
        </p:xfrm>
        <a:graphic>
          <a:graphicData uri="http://schemas.openxmlformats.org/drawingml/2006/table">
            <a:tbl>
              <a:tblPr rtl="1" firstRow="1" bandRow="1">
                <a:tableStyleId>{5C22544A-7EE6-4342-B048-85BDC9FD1C3A}</a:tableStyleId>
              </a:tblPr>
              <a:tblGrid>
                <a:gridCol w="2402311"/>
                <a:gridCol w="2402311"/>
                <a:gridCol w="2365735"/>
                <a:gridCol w="2679192"/>
              </a:tblGrid>
              <a:tr h="370840">
                <a:tc gridSpan="3">
                  <a:txBody>
                    <a:bodyPr/>
                    <a:lstStyle/>
                    <a:p>
                      <a:pPr rtl="1"/>
                      <a:r>
                        <a:rPr lang="he-IL" dirty="0" smtClean="0"/>
                        <a:t>ספקים מאושרים</a:t>
                      </a:r>
                      <a:endParaRPr lang="he-IL" dirty="0"/>
                    </a:p>
                  </a:txBody>
                  <a:tcPr/>
                </a:tc>
                <a:tc hMerge="1">
                  <a:txBody>
                    <a:bodyPr/>
                    <a:lstStyle/>
                    <a:p>
                      <a:pPr rtl="1"/>
                      <a:endParaRPr lang="he-IL"/>
                    </a:p>
                  </a:txBody>
                  <a:tcPr/>
                </a:tc>
                <a:tc hMerge="1">
                  <a:txBody>
                    <a:bodyPr/>
                    <a:lstStyle/>
                    <a:p>
                      <a:pPr rtl="1"/>
                      <a:endParaRPr lang="he-IL"/>
                    </a:p>
                  </a:txBody>
                  <a:tcPr/>
                </a:tc>
                <a:tc>
                  <a:txBody>
                    <a:bodyPr/>
                    <a:lstStyle/>
                    <a:p>
                      <a:pPr rtl="1"/>
                      <a:r>
                        <a:rPr lang="he-IL" dirty="0" smtClean="0"/>
                        <a:t>הערות</a:t>
                      </a:r>
                      <a:endParaRPr lang="he-IL" dirty="0"/>
                    </a:p>
                  </a:txBody>
                  <a:tcPr/>
                </a:tc>
              </a:tr>
              <a:tr h="370840">
                <a:tc>
                  <a:txBody>
                    <a:bodyPr/>
                    <a:lstStyle/>
                    <a:p>
                      <a:pPr rtl="1"/>
                      <a:r>
                        <a:rPr lang="he-IL" dirty="0" smtClean="0"/>
                        <a:t>מרחב צפון</a:t>
                      </a:r>
                      <a:endParaRPr lang="he-IL" dirty="0"/>
                    </a:p>
                  </a:txBody>
                  <a:tcPr/>
                </a:tc>
                <a:tc>
                  <a:txBody>
                    <a:bodyPr/>
                    <a:lstStyle/>
                    <a:p>
                      <a:pPr rtl="1"/>
                      <a:r>
                        <a:rPr lang="he-IL" dirty="0" smtClean="0"/>
                        <a:t>מרחב מרכז</a:t>
                      </a:r>
                      <a:endParaRPr lang="he-IL" dirty="0"/>
                    </a:p>
                  </a:txBody>
                  <a:tcPr/>
                </a:tc>
                <a:tc>
                  <a:txBody>
                    <a:bodyPr/>
                    <a:lstStyle/>
                    <a:p>
                      <a:pPr rtl="1"/>
                      <a:r>
                        <a:rPr lang="he-IL" dirty="0" smtClean="0"/>
                        <a:t>מרחב דרום</a:t>
                      </a:r>
                      <a:endParaRPr lang="he-IL" dirty="0"/>
                    </a:p>
                  </a:txBody>
                  <a:tcPr/>
                </a:tc>
                <a:tc rowSpan="2">
                  <a:txBody>
                    <a:bodyPr/>
                    <a:lstStyle/>
                    <a:p>
                      <a:pPr rtl="1"/>
                      <a:endParaRPr lang="he-IL" dirty="0" smtClean="0"/>
                    </a:p>
                    <a:p>
                      <a:pPr rtl="1"/>
                      <a:endParaRPr lang="he-IL" dirty="0" smtClean="0"/>
                    </a:p>
                    <a:p>
                      <a:pPr rtl="1"/>
                      <a:r>
                        <a:rPr lang="he-IL" dirty="0" smtClean="0"/>
                        <a:t>תעשיות </a:t>
                      </a:r>
                      <a:r>
                        <a:rPr lang="he-IL" dirty="0" err="1" smtClean="0"/>
                        <a:t>רדימיקס</a:t>
                      </a:r>
                      <a:r>
                        <a:rPr lang="he-IL" dirty="0" smtClean="0"/>
                        <a:t> ורשת ש. דגן לא העבירו</a:t>
                      </a:r>
                      <a:r>
                        <a:rPr lang="he-IL" baseline="0" dirty="0" smtClean="0"/>
                        <a:t> ביטוח כנדרש במכרז לכן לא נחתם חוזה עימם</a:t>
                      </a:r>
                      <a:endParaRPr lang="he-IL" dirty="0"/>
                    </a:p>
                  </a:txBody>
                  <a:tcPr/>
                </a:tc>
              </a:tr>
              <a:tr h="370840">
                <a:tc>
                  <a:txBody>
                    <a:bodyPr/>
                    <a:lstStyle/>
                    <a:p>
                      <a:pPr rtl="1"/>
                      <a:r>
                        <a:rPr lang="he-IL" dirty="0" err="1" smtClean="0"/>
                        <a:t>הנסון</a:t>
                      </a:r>
                      <a:r>
                        <a:rPr lang="he-IL" dirty="0" smtClean="0"/>
                        <a:t> ישראל</a:t>
                      </a:r>
                    </a:p>
                    <a:p>
                      <a:pPr rtl="1"/>
                      <a:r>
                        <a:rPr lang="he-IL" dirty="0" smtClean="0"/>
                        <a:t>מחצבות כפר גלעדי</a:t>
                      </a:r>
                    </a:p>
                    <a:p>
                      <a:pPr rtl="1"/>
                      <a:r>
                        <a:rPr lang="he-IL" dirty="0" smtClean="0">
                          <a:solidFill>
                            <a:srgbClr val="FF0000"/>
                          </a:solidFill>
                        </a:rPr>
                        <a:t>תעשיות </a:t>
                      </a:r>
                      <a:r>
                        <a:rPr lang="he-IL" dirty="0" err="1" smtClean="0">
                          <a:solidFill>
                            <a:srgbClr val="FF0000"/>
                          </a:solidFill>
                        </a:rPr>
                        <a:t>רדימיקס</a:t>
                      </a:r>
                      <a:endParaRPr lang="he-IL" dirty="0">
                        <a:solidFill>
                          <a:srgbClr val="FF0000"/>
                        </a:solidFill>
                      </a:endParaRPr>
                    </a:p>
                  </a:txBody>
                  <a:tcPr/>
                </a:tc>
                <a:tc>
                  <a:txBody>
                    <a:bodyPr/>
                    <a:lstStyle/>
                    <a:p>
                      <a:pPr rtl="1"/>
                      <a:r>
                        <a:rPr lang="he-IL" dirty="0" smtClean="0"/>
                        <a:t>שפיר תעשיות</a:t>
                      </a:r>
                    </a:p>
                    <a:p>
                      <a:pPr rtl="1"/>
                      <a:r>
                        <a:rPr lang="he-IL" dirty="0" smtClean="0">
                          <a:solidFill>
                            <a:srgbClr val="FF0000"/>
                          </a:solidFill>
                        </a:rPr>
                        <a:t>רשת ש. דגן</a:t>
                      </a:r>
                    </a:p>
                    <a:p>
                      <a:pPr rtl="1"/>
                      <a:r>
                        <a:rPr lang="he-IL" dirty="0" smtClean="0">
                          <a:solidFill>
                            <a:srgbClr val="FF0000"/>
                          </a:solidFill>
                        </a:rPr>
                        <a:t>תעשיות </a:t>
                      </a:r>
                      <a:r>
                        <a:rPr lang="he-IL" dirty="0" err="1" smtClean="0">
                          <a:solidFill>
                            <a:srgbClr val="FF0000"/>
                          </a:solidFill>
                        </a:rPr>
                        <a:t>רדימיקס</a:t>
                      </a:r>
                      <a:endParaRPr lang="he-IL" dirty="0">
                        <a:solidFill>
                          <a:srgbClr val="FF0000"/>
                        </a:solidFill>
                      </a:endParaRPr>
                    </a:p>
                  </a:txBody>
                  <a:tcPr/>
                </a:tc>
                <a:tc>
                  <a:txBody>
                    <a:bodyPr/>
                    <a:lstStyle/>
                    <a:p>
                      <a:pPr rtl="1"/>
                      <a:r>
                        <a:rPr lang="he-IL" dirty="0" err="1" smtClean="0"/>
                        <a:t>הנסון</a:t>
                      </a:r>
                      <a:r>
                        <a:rPr lang="he-IL" dirty="0" smtClean="0"/>
                        <a:t> ישראל</a:t>
                      </a:r>
                    </a:p>
                    <a:p>
                      <a:pPr rtl="1"/>
                      <a:r>
                        <a:rPr lang="he-IL" dirty="0" smtClean="0">
                          <a:solidFill>
                            <a:srgbClr val="FF0000"/>
                          </a:solidFill>
                        </a:rPr>
                        <a:t>תעשיות </a:t>
                      </a:r>
                      <a:r>
                        <a:rPr lang="he-IL" dirty="0" err="1" smtClean="0">
                          <a:solidFill>
                            <a:srgbClr val="FF0000"/>
                          </a:solidFill>
                        </a:rPr>
                        <a:t>רדימיקס</a:t>
                      </a:r>
                      <a:endParaRPr lang="he-IL" dirty="0">
                        <a:solidFill>
                          <a:srgbClr val="FF0000"/>
                        </a:solidFill>
                      </a:endParaRPr>
                    </a:p>
                  </a:txBody>
                  <a:tcPr/>
                </a:tc>
                <a:tc vMerge="1">
                  <a:txBody>
                    <a:bodyPr/>
                    <a:lstStyle/>
                    <a:p>
                      <a:pPr rtl="1"/>
                      <a:endParaRPr lang="he-IL" dirty="0"/>
                    </a:p>
                  </a:txBody>
                  <a:tcPr/>
                </a:tc>
              </a:tr>
            </a:tbl>
          </a:graphicData>
        </a:graphic>
      </p:graphicFrame>
    </p:spTree>
    <p:extLst>
      <p:ext uri="{BB962C8B-B14F-4D97-AF65-F5344CB8AC3E}">
        <p14:creationId xmlns:p14="http://schemas.microsoft.com/office/powerpoint/2010/main" val="3243080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CFF9A7A-8845-45CF-92FA-FF690B1C7C39}"/>
              </a:ext>
            </a:extLst>
          </p:cNvPr>
          <p:cNvSpPr>
            <a:spLocks noGrp="1"/>
          </p:cNvSpPr>
          <p:nvPr>
            <p:ph type="title"/>
          </p:nvPr>
        </p:nvSpPr>
        <p:spPr/>
        <p:txBody>
          <a:bodyPr/>
          <a:lstStyle/>
          <a:p>
            <a:r>
              <a:rPr lang="he-IL" dirty="0" smtClean="0"/>
              <a:t>מכרז מסגרת להקמת מאגר קבלני בית לביצוע עבודות תשתית</a:t>
            </a:r>
            <a:endParaRPr lang="he-IL" dirty="0"/>
          </a:p>
        </p:txBody>
      </p:sp>
      <p:sp>
        <p:nvSpPr>
          <p:cNvPr id="3" name="מציין מיקום תוכן 2">
            <a:extLst>
              <a:ext uri="{FF2B5EF4-FFF2-40B4-BE49-F238E27FC236}">
                <a16:creationId xmlns="" xmlns:a16="http://schemas.microsoft.com/office/drawing/2014/main" id="{03837740-5065-49E0-B70C-B94580AEAB77}"/>
              </a:ext>
            </a:extLst>
          </p:cNvPr>
          <p:cNvSpPr>
            <a:spLocks noGrp="1"/>
          </p:cNvSpPr>
          <p:nvPr>
            <p:ph idx="1"/>
          </p:nvPr>
        </p:nvSpPr>
        <p:spPr>
          <a:xfrm>
            <a:off x="1141412" y="2249486"/>
            <a:ext cx="9905999" cy="4389057"/>
          </a:xfrm>
        </p:spPr>
        <p:txBody>
          <a:bodyPr>
            <a:normAutofit fontScale="62500" lnSpcReduction="20000"/>
          </a:bodyPr>
          <a:lstStyle/>
          <a:p>
            <a:r>
              <a:rPr lang="he-IL" dirty="0" smtClean="0"/>
              <a:t>המכרז בחלוקה מרחבית: </a:t>
            </a:r>
            <a:r>
              <a:rPr lang="he-IL" dirty="0"/>
              <a:t>מרחב </a:t>
            </a:r>
            <a:r>
              <a:rPr lang="he-IL" dirty="0" smtClean="0"/>
              <a:t>צפון, </a:t>
            </a:r>
            <a:r>
              <a:rPr lang="he-IL" dirty="0"/>
              <a:t>מרחב </a:t>
            </a:r>
            <a:r>
              <a:rPr lang="he-IL" dirty="0" smtClean="0"/>
              <a:t>מרכז, מרחב </a:t>
            </a:r>
            <a:r>
              <a:rPr lang="he-IL" dirty="0" err="1" smtClean="0"/>
              <a:t>דרום,אזור</a:t>
            </a:r>
            <a:r>
              <a:rPr lang="he-IL" dirty="0" smtClean="0"/>
              <a:t> </a:t>
            </a:r>
            <a:r>
              <a:rPr lang="he-IL" dirty="0"/>
              <a:t>הערבה ואילת.</a:t>
            </a:r>
          </a:p>
          <a:p>
            <a:r>
              <a:rPr lang="he-IL" dirty="0" smtClean="0"/>
              <a:t>תנאי </a:t>
            </a:r>
            <a:r>
              <a:rPr lang="he-IL" dirty="0"/>
              <a:t>סף להשתתפות </a:t>
            </a:r>
            <a:r>
              <a:rPr lang="he-IL" dirty="0" smtClean="0"/>
              <a:t>במכרז </a:t>
            </a:r>
            <a:r>
              <a:rPr lang="he-IL" dirty="0"/>
              <a:t>– המציע קבלן רשום, בסיווג </a:t>
            </a:r>
            <a:r>
              <a:rPr lang="he-IL" dirty="0" smtClean="0"/>
              <a:t> 200-ג-1 ,בין ה-1.1.14 למועד הגשת ההצעות ביצע 3 </a:t>
            </a:r>
            <a:r>
              <a:rPr lang="he-IL" dirty="0" err="1" smtClean="0"/>
              <a:t>פרוייקטי</a:t>
            </a:r>
            <a:r>
              <a:rPr lang="he-IL" dirty="0" smtClean="0"/>
              <a:t> תשתית לפחות בהיקף  3 </a:t>
            </a:r>
            <a:r>
              <a:rPr lang="he-IL" dirty="0" err="1" smtClean="0"/>
              <a:t>מלש"ח</a:t>
            </a:r>
            <a:r>
              <a:rPr lang="he-IL" dirty="0" smtClean="0"/>
              <a:t> לפני </a:t>
            </a:r>
            <a:r>
              <a:rPr lang="he-IL" dirty="0" err="1" smtClean="0"/>
              <a:t>מע"מכל</a:t>
            </a:r>
            <a:r>
              <a:rPr lang="he-IL" dirty="0" smtClean="0"/>
              <a:t> אחד ושלפחות אחד הפרויקטים עבור גוף ציבורי.</a:t>
            </a:r>
            <a:endParaRPr lang="he-IL" dirty="0"/>
          </a:p>
          <a:p>
            <a:r>
              <a:rPr lang="he-IL" dirty="0" smtClean="0"/>
              <a:t>עבור עבודות פתוח והנגשה בחניוני קק"ל -המציעים  </a:t>
            </a:r>
            <a:r>
              <a:rPr lang="he-IL" dirty="0"/>
              <a:t>יעניקו הנחה כוללת על </a:t>
            </a:r>
            <a:r>
              <a:rPr lang="he-IL" dirty="0" smtClean="0"/>
              <a:t>מחירון קק"ל. לעבודות שרכיביהם אינם מופיעים במחירון קק"ל – הנחה מ"מאגר מחירי בניה ותשתיות " העדכני של חב' דקל</a:t>
            </a:r>
            <a:r>
              <a:rPr lang="he-IL" dirty="0"/>
              <a:t>. </a:t>
            </a:r>
          </a:p>
          <a:p>
            <a:r>
              <a:rPr lang="he-IL" dirty="0"/>
              <a:t>שיעור ההנחה המוצע לא יהיה נמוך מ-15% ולא יעלה על 3</a:t>
            </a:r>
            <a:r>
              <a:rPr lang="he-IL" b="1" dirty="0"/>
              <a:t>0%. </a:t>
            </a:r>
            <a:endParaRPr lang="he-IL" b="1" dirty="0" smtClean="0"/>
          </a:p>
          <a:p>
            <a:r>
              <a:rPr lang="he-IL" dirty="0" smtClean="0"/>
              <a:t>במקרה שהיקף העבודה עד 250 </a:t>
            </a:r>
            <a:r>
              <a:rPr lang="he-IL" dirty="0" err="1" smtClean="0"/>
              <a:t>אלש"ח</a:t>
            </a:r>
            <a:r>
              <a:rPr lang="he-IL" dirty="0" smtClean="0"/>
              <a:t>  התשלום ממחירון דקל לפי "מאגר מחירי שיפוצים ותחזוקה, של חב' דקל.</a:t>
            </a:r>
          </a:p>
          <a:p>
            <a:r>
              <a:rPr lang="he-IL" dirty="0" smtClean="0"/>
              <a:t>עבור </a:t>
            </a:r>
            <a:r>
              <a:rPr lang="he-IL" dirty="0"/>
              <a:t>כל מרחב, קק"ל תכריז על </a:t>
            </a:r>
            <a:r>
              <a:rPr lang="he-IL" dirty="0" smtClean="0"/>
              <a:t>שלושת </a:t>
            </a:r>
            <a:r>
              <a:rPr lang="he-IL" dirty="0"/>
              <a:t>המציעים שעומדים </a:t>
            </a:r>
            <a:r>
              <a:rPr lang="he-IL" dirty="0" smtClean="0"/>
              <a:t>שקיבלו את הדירוג הגבוה ביותר בציון המשוקלל לפי 30% איכות, 70% מחיר , </a:t>
            </a:r>
            <a:r>
              <a:rPr lang="he-IL" dirty="0"/>
              <a:t>כעל הזוכים </a:t>
            </a:r>
            <a:r>
              <a:rPr lang="he-IL" dirty="0" smtClean="0"/>
              <a:t>במרחב.</a:t>
            </a:r>
            <a:endParaRPr lang="en-US" dirty="0"/>
          </a:p>
          <a:p>
            <a:r>
              <a:rPr lang="he-IL" dirty="0"/>
              <a:t>כל מרחב יהיה רשאי </a:t>
            </a:r>
            <a:r>
              <a:rPr lang="he-IL" dirty="0" smtClean="0"/>
              <a:t>לבצע </a:t>
            </a:r>
            <a:r>
              <a:rPr lang="he-IL" dirty="0"/>
              <a:t>עבודות </a:t>
            </a:r>
            <a:r>
              <a:rPr lang="he-IL" dirty="0" smtClean="0"/>
              <a:t> </a:t>
            </a:r>
            <a:r>
              <a:rPr lang="he-IL" dirty="0"/>
              <a:t>מ"קבלן בית" </a:t>
            </a:r>
            <a:r>
              <a:rPr lang="he-IL" dirty="0" smtClean="0"/>
              <a:t>שלו בהתאם לסדר דירוגם, החלוקה </a:t>
            </a:r>
            <a:r>
              <a:rPr lang="he-IL" dirty="0"/>
              <a:t>בין קבלני </a:t>
            </a:r>
            <a:r>
              <a:rPr lang="he-IL" dirty="0" smtClean="0"/>
              <a:t>הבית: </a:t>
            </a:r>
            <a:r>
              <a:rPr lang="he-IL" dirty="0"/>
              <a:t>תעשה </a:t>
            </a:r>
            <a:r>
              <a:rPr lang="he-IL" dirty="0" smtClean="0"/>
              <a:t>באופן </a:t>
            </a:r>
            <a:r>
              <a:rPr lang="he-IL" dirty="0"/>
              <a:t>הוגן, על סמך שביעות הרצון מאיכות </a:t>
            </a:r>
            <a:r>
              <a:rPr lang="he-IL" dirty="0" smtClean="0"/>
              <a:t>העבודות</a:t>
            </a:r>
            <a:r>
              <a:rPr lang="he-IL" dirty="0"/>
              <a:t> </a:t>
            </a:r>
            <a:r>
              <a:rPr lang="he-IL" dirty="0" smtClean="0"/>
              <a:t>או שבעת פניה לספק, הספק מבצע עבודה בהיקף העולה על 500 </a:t>
            </a:r>
            <a:r>
              <a:rPr lang="he-IL" dirty="0" err="1" smtClean="0"/>
              <a:t>אלש"ח</a:t>
            </a:r>
            <a:r>
              <a:rPr lang="he-IL" dirty="0" smtClean="0"/>
              <a:t> כולל מע"מ.</a:t>
            </a:r>
          </a:p>
          <a:p>
            <a:r>
              <a:rPr lang="he-IL" dirty="0" smtClean="0"/>
              <a:t>קק"ל תהיה רשאית לערוך בין ספקי המסגרת באשכול מסוים </a:t>
            </a:r>
            <a:r>
              <a:rPr lang="he-IL" dirty="0" err="1" smtClean="0"/>
              <a:t>תיחור</a:t>
            </a:r>
            <a:r>
              <a:rPr lang="he-IL" dirty="0" smtClean="0"/>
              <a:t> לצורך ביצוע פרויקט בכל עת שהתשלום עבורו </a:t>
            </a:r>
            <a:r>
              <a:rPr lang="he-IL" dirty="0" err="1" smtClean="0"/>
              <a:t>פאושלי</a:t>
            </a:r>
            <a:r>
              <a:rPr lang="he-IL" dirty="0" smtClean="0"/>
              <a:t> או בהתאם לכתב כמויות.</a:t>
            </a:r>
          </a:p>
          <a:p>
            <a:endParaRPr lang="he-IL" dirty="0"/>
          </a:p>
        </p:txBody>
      </p:sp>
    </p:spTree>
    <p:extLst>
      <p:ext uri="{BB962C8B-B14F-4D97-AF65-F5344CB8AC3E}">
        <p14:creationId xmlns:p14="http://schemas.microsoft.com/office/powerpoint/2010/main" val="4063373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DCFF9A7A-8845-45CF-92FA-FF690B1C7C39}"/>
              </a:ext>
            </a:extLst>
          </p:cNvPr>
          <p:cNvSpPr>
            <a:spLocks noGrp="1"/>
          </p:cNvSpPr>
          <p:nvPr>
            <p:ph type="title"/>
          </p:nvPr>
        </p:nvSpPr>
        <p:spPr>
          <a:xfrm>
            <a:off x="372787" y="165653"/>
            <a:ext cx="9905998" cy="735496"/>
          </a:xfrm>
        </p:spPr>
        <p:txBody>
          <a:bodyPr/>
          <a:lstStyle/>
          <a:p>
            <a:r>
              <a:rPr lang="he-IL" dirty="0"/>
              <a:t>מכרז השקיה </a:t>
            </a:r>
            <a:r>
              <a:rPr lang="he-IL" dirty="0" err="1"/>
              <a:t>יערנית</a:t>
            </a:r>
            <a:endParaRPr lang="he-IL" dirty="0"/>
          </a:p>
        </p:txBody>
      </p:sp>
      <p:sp>
        <p:nvSpPr>
          <p:cNvPr id="3" name="מציין מיקום תוכן 2">
            <a:extLst>
              <a:ext uri="{FF2B5EF4-FFF2-40B4-BE49-F238E27FC236}">
                <a16:creationId xmlns:a16="http://schemas.microsoft.com/office/drawing/2014/main" xmlns="" id="{03837740-5065-49E0-B70C-B94580AEAB77}"/>
              </a:ext>
            </a:extLst>
          </p:cNvPr>
          <p:cNvSpPr>
            <a:spLocks noGrp="1"/>
          </p:cNvSpPr>
          <p:nvPr>
            <p:ph idx="1"/>
          </p:nvPr>
        </p:nvSpPr>
        <p:spPr>
          <a:xfrm>
            <a:off x="238540" y="901149"/>
            <a:ext cx="11794434" cy="5791199"/>
          </a:xfrm>
        </p:spPr>
        <p:txBody>
          <a:bodyPr>
            <a:normAutofit/>
          </a:bodyPr>
          <a:lstStyle/>
          <a:p>
            <a:r>
              <a:rPr lang="he-IL" b="1" u="sng" dirty="0"/>
              <a:t>מטרת המכרז המסגרת </a:t>
            </a:r>
            <a:r>
              <a:rPr lang="he-IL" b="1" dirty="0"/>
              <a:t>: התקנה של צנרת מים וציוד השקיה בעיקר לצורך השקיה של יערות חדשים. ככלל, העבודות אינן כוללות אספקה של ציוד השקיה, אלא ביצוע של עבודה בלבד .</a:t>
            </a:r>
          </a:p>
          <a:p>
            <a:r>
              <a:rPr lang="he-IL" b="1" u="sng" dirty="0"/>
              <a:t>תקופת ההתקשרות</a:t>
            </a:r>
            <a:r>
              <a:rPr lang="he-IL" dirty="0"/>
              <a:t>: </a:t>
            </a:r>
            <a:r>
              <a:rPr lang="he-IL" b="1" dirty="0"/>
              <a:t>לשנה מיום חתימת החוזה , לקק"ל עומדת זכות הברירה להאריך את תקופת ההתקשרות לפרקי זמן נוספים של עד שנה בכל פעם, וזאת עד לתקופה מצטברת של חמש שנים בסך </a:t>
            </a:r>
            <a:r>
              <a:rPr lang="he-IL" b="1" dirty="0" err="1"/>
              <a:t>הכל</a:t>
            </a:r>
            <a:r>
              <a:rPr lang="he-IL" b="1" dirty="0"/>
              <a:t> </a:t>
            </a:r>
            <a:endParaRPr lang="he-IL" dirty="0"/>
          </a:p>
          <a:p>
            <a:r>
              <a:rPr lang="he-IL" b="1" u="sng" dirty="0"/>
              <a:t>הזמנת עבודה מספקי המסגרת :</a:t>
            </a:r>
          </a:p>
          <a:p>
            <a:pPr lvl="1"/>
            <a:r>
              <a:rPr lang="he-IL" b="1" dirty="0"/>
              <a:t>עד 70 </a:t>
            </a:r>
            <a:r>
              <a:rPr lang="he-IL" b="1" dirty="0" err="1"/>
              <a:t>אלש"ח</a:t>
            </a:r>
            <a:r>
              <a:rPr lang="he-IL" b="1" dirty="0"/>
              <a:t> – בחירה של ספק מסגרת בהתאם לסדר הדירוג במכרז .</a:t>
            </a:r>
          </a:p>
          <a:p>
            <a:pPr lvl="1"/>
            <a:r>
              <a:rPr lang="he-IL" b="1" dirty="0"/>
              <a:t>מעל 70 </a:t>
            </a:r>
            <a:r>
              <a:rPr lang="he-IL" b="1" dirty="0" err="1"/>
              <a:t>אלש"ח</a:t>
            </a:r>
            <a:r>
              <a:rPr lang="he-IL" b="1" dirty="0"/>
              <a:t> – </a:t>
            </a:r>
            <a:r>
              <a:rPr lang="he-IL" b="1" dirty="0" err="1"/>
              <a:t>תיחור</a:t>
            </a:r>
            <a:r>
              <a:rPr lang="he-IL" b="1" dirty="0"/>
              <a:t> נוסף .</a:t>
            </a:r>
          </a:p>
          <a:p>
            <a:r>
              <a:rPr lang="he-IL" b="1" u="sng" dirty="0"/>
              <a:t>תנאי סף:</a:t>
            </a:r>
          </a:p>
          <a:p>
            <a:pPr lvl="1"/>
            <a:r>
              <a:rPr lang="he-IL" b="1" dirty="0"/>
              <a:t>קבלן רשום - קבלן רשום בסיווג  200 (כבישים, תשתיות ופיתוח) או בסיווג 260 (ביצוע קווי מים, ביוב, ניקוז) .</a:t>
            </a:r>
          </a:p>
          <a:p>
            <a:pPr lvl="1"/>
            <a:r>
              <a:rPr lang="he-IL" b="1" dirty="0"/>
              <a:t>ביצע עבור לפחות שבעה לקוחות עבודות לפריסה של מערכות השקיה, בתא שטח של 20 דונם לפחות, בהיקף של לפחות 100 </a:t>
            </a:r>
            <a:r>
              <a:rPr lang="he-IL" b="1" dirty="0" err="1"/>
              <a:t>אלש"ח</a:t>
            </a:r>
            <a:r>
              <a:rPr lang="he-IL" b="1" dirty="0"/>
              <a:t> (עלות עבודה בלבד) לעבודה.</a:t>
            </a:r>
          </a:p>
          <a:p>
            <a:pPr marL="457200" lvl="1" indent="0">
              <a:buNone/>
            </a:pPr>
            <a:endParaRPr lang="he-IL" dirty="0"/>
          </a:p>
        </p:txBody>
      </p:sp>
    </p:spTree>
    <p:extLst>
      <p:ext uri="{BB962C8B-B14F-4D97-AF65-F5344CB8AC3E}">
        <p14:creationId xmlns:p14="http://schemas.microsoft.com/office/powerpoint/2010/main" val="3442049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ED2EE16E-66E7-4389-9705-A2D4D2F7FB0F}"/>
              </a:ext>
            </a:extLst>
          </p:cNvPr>
          <p:cNvSpPr>
            <a:spLocks noGrp="1"/>
          </p:cNvSpPr>
          <p:nvPr>
            <p:ph type="title"/>
          </p:nvPr>
        </p:nvSpPr>
        <p:spPr>
          <a:xfrm>
            <a:off x="1141412" y="106790"/>
            <a:ext cx="9905998" cy="656608"/>
          </a:xfrm>
        </p:spPr>
        <p:txBody>
          <a:bodyPr/>
          <a:lstStyle/>
          <a:p>
            <a:r>
              <a:rPr lang="he-IL" dirty="0"/>
              <a:t>מכרז השקיה </a:t>
            </a:r>
            <a:r>
              <a:rPr lang="he-IL" dirty="0" err="1"/>
              <a:t>יערנית</a:t>
            </a:r>
            <a:r>
              <a:rPr lang="he-IL" dirty="0"/>
              <a:t> </a:t>
            </a:r>
          </a:p>
        </p:txBody>
      </p:sp>
      <p:sp>
        <p:nvSpPr>
          <p:cNvPr id="3" name="מציין מיקום תוכן 2">
            <a:extLst>
              <a:ext uri="{FF2B5EF4-FFF2-40B4-BE49-F238E27FC236}">
                <a16:creationId xmlns:a16="http://schemas.microsoft.com/office/drawing/2014/main" xmlns="" id="{9E0AF8F7-BC61-4F6D-976C-CD058A4547E1}"/>
              </a:ext>
            </a:extLst>
          </p:cNvPr>
          <p:cNvSpPr>
            <a:spLocks noGrp="1"/>
          </p:cNvSpPr>
          <p:nvPr>
            <p:ph idx="1"/>
          </p:nvPr>
        </p:nvSpPr>
        <p:spPr>
          <a:xfrm>
            <a:off x="251670" y="763398"/>
            <a:ext cx="11786532" cy="5872294"/>
          </a:xfrm>
        </p:spPr>
        <p:txBody>
          <a:bodyPr/>
          <a:lstStyle/>
          <a:p>
            <a:r>
              <a:rPr lang="he-IL" b="1" u="sng" dirty="0"/>
              <a:t>קבלנים זוכים : </a:t>
            </a:r>
          </a:p>
          <a:p>
            <a:r>
              <a:rPr lang="he-IL" b="1" u="sng" dirty="0"/>
              <a:t>מרחב צפון :</a:t>
            </a:r>
          </a:p>
          <a:p>
            <a:pPr lvl="0">
              <a:buFont typeface="Wingdings" panose="05000000000000000000" pitchFamily="2" charset="2"/>
              <a:buChar char="§"/>
            </a:pPr>
            <a:r>
              <a:rPr lang="he-IL" dirty="0"/>
              <a:t>קבלן 1 : אחים </a:t>
            </a:r>
            <a:r>
              <a:rPr lang="he-IL" dirty="0" err="1"/>
              <a:t>תיהאוי</a:t>
            </a:r>
            <a:r>
              <a:rPr lang="he-IL" dirty="0"/>
              <a:t> בע"מ : הנחה 15% ממחירון המכרז. </a:t>
            </a:r>
          </a:p>
          <a:p>
            <a:pPr lvl="0">
              <a:buFont typeface="Wingdings" panose="05000000000000000000" pitchFamily="2" charset="2"/>
              <a:buChar char="§"/>
            </a:pPr>
            <a:r>
              <a:rPr lang="he-IL" dirty="0"/>
              <a:t>קבלן 2 : משתלת סכנין - עבד </a:t>
            </a:r>
            <a:r>
              <a:rPr lang="he-IL" dirty="0" err="1"/>
              <a:t>בדארנה</a:t>
            </a:r>
            <a:r>
              <a:rPr lang="he-IL" dirty="0"/>
              <a:t> : הנחה 15% ממחירון המכרז.</a:t>
            </a:r>
          </a:p>
          <a:p>
            <a:pPr lvl="0"/>
            <a:r>
              <a:rPr lang="he-IL" b="1" u="sng" dirty="0"/>
              <a:t>מרחב מרכז : </a:t>
            </a:r>
          </a:p>
          <a:p>
            <a:pPr lvl="0">
              <a:buFont typeface="Wingdings" panose="05000000000000000000" pitchFamily="2" charset="2"/>
              <a:buChar char="§"/>
            </a:pPr>
            <a:r>
              <a:rPr lang="he-IL" dirty="0"/>
              <a:t>קבלן 1 : קבלן </a:t>
            </a:r>
            <a:r>
              <a:rPr lang="he-IL" dirty="0" err="1"/>
              <a:t>כלפון</a:t>
            </a:r>
            <a:r>
              <a:rPr lang="he-IL" dirty="0"/>
              <a:t> אליעזר  : הנחה 16.6% ממחירון המכרז .</a:t>
            </a:r>
          </a:p>
          <a:p>
            <a:pPr lvl="0"/>
            <a:r>
              <a:rPr lang="he-IL" b="1" u="sng" dirty="0"/>
              <a:t>מרחב דרום : </a:t>
            </a:r>
          </a:p>
          <a:p>
            <a:pPr lvl="0">
              <a:buFont typeface="Wingdings" panose="05000000000000000000" pitchFamily="2" charset="2"/>
              <a:buChar char="§"/>
            </a:pPr>
            <a:r>
              <a:rPr lang="he-IL" dirty="0"/>
              <a:t>קבלן 1 : קבלן ס.ב. דניאל : הנחה 22.6% ממחירון המכרז.</a:t>
            </a:r>
            <a:endParaRPr lang="en-US" dirty="0"/>
          </a:p>
          <a:p>
            <a:pPr marL="0" indent="0">
              <a:buNone/>
            </a:pPr>
            <a:endParaRPr lang="he-IL" b="1" u="sng" dirty="0"/>
          </a:p>
          <a:p>
            <a:endParaRPr lang="he-IL" dirty="0"/>
          </a:p>
        </p:txBody>
      </p:sp>
    </p:spTree>
    <p:extLst>
      <p:ext uri="{BB962C8B-B14F-4D97-AF65-F5344CB8AC3E}">
        <p14:creationId xmlns:p14="http://schemas.microsoft.com/office/powerpoint/2010/main" val="2715308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DCFF9A7A-8845-45CF-92FA-FF690B1C7C39}"/>
              </a:ext>
            </a:extLst>
          </p:cNvPr>
          <p:cNvSpPr>
            <a:spLocks noGrp="1"/>
          </p:cNvSpPr>
          <p:nvPr>
            <p:ph type="title"/>
          </p:nvPr>
        </p:nvSpPr>
        <p:spPr>
          <a:xfrm>
            <a:off x="1032357" y="165513"/>
            <a:ext cx="9905998" cy="648219"/>
          </a:xfrm>
        </p:spPr>
        <p:txBody>
          <a:bodyPr/>
          <a:lstStyle/>
          <a:p>
            <a:r>
              <a:rPr lang="he-IL" dirty="0"/>
              <a:t>מכרז </a:t>
            </a:r>
            <a:r>
              <a:rPr lang="he-IL" dirty="0" err="1"/>
              <a:t>השקייה</a:t>
            </a:r>
            <a:r>
              <a:rPr lang="he-IL" dirty="0"/>
              <a:t> </a:t>
            </a:r>
            <a:r>
              <a:rPr lang="he-IL" dirty="0" err="1"/>
              <a:t>יערנית</a:t>
            </a:r>
            <a:endParaRPr lang="he-IL" dirty="0"/>
          </a:p>
        </p:txBody>
      </p:sp>
      <p:sp>
        <p:nvSpPr>
          <p:cNvPr id="3" name="מציין מיקום תוכן 2">
            <a:extLst>
              <a:ext uri="{FF2B5EF4-FFF2-40B4-BE49-F238E27FC236}">
                <a16:creationId xmlns:a16="http://schemas.microsoft.com/office/drawing/2014/main" xmlns="" id="{03837740-5065-49E0-B70C-B94580AEAB77}"/>
              </a:ext>
            </a:extLst>
          </p:cNvPr>
          <p:cNvSpPr>
            <a:spLocks noGrp="1"/>
          </p:cNvSpPr>
          <p:nvPr>
            <p:ph idx="1"/>
          </p:nvPr>
        </p:nvSpPr>
        <p:spPr>
          <a:xfrm>
            <a:off x="100669" y="704676"/>
            <a:ext cx="11962700" cy="5987812"/>
          </a:xfrm>
        </p:spPr>
        <p:txBody>
          <a:bodyPr>
            <a:normAutofit fontScale="92500" lnSpcReduction="20000"/>
          </a:bodyPr>
          <a:lstStyle/>
          <a:p>
            <a:pPr marL="457200" lvl="1" indent="0">
              <a:buNone/>
            </a:pPr>
            <a:r>
              <a:rPr lang="he-IL" b="1" u="sng" dirty="0"/>
              <a:t>אבני דרך לקידום ביצוע פרויקטים במסגרת המכרז ההשקיה :</a:t>
            </a:r>
            <a:endParaRPr lang="he-IL" b="1" dirty="0"/>
          </a:p>
          <a:p>
            <a:pPr marL="457200" lvl="1" indent="0">
              <a:buNone/>
            </a:pPr>
            <a:r>
              <a:rPr lang="he-IL" b="1" dirty="0"/>
              <a:t>1. </a:t>
            </a:r>
            <a:r>
              <a:rPr lang="he-IL" sz="1700" b="1" dirty="0"/>
              <a:t>למנות אחראי לקידום פרויקט לביצוע מערכת השקיה : אזור ייעור – מרחב .</a:t>
            </a:r>
            <a:endParaRPr lang="en-US" sz="1700" b="1" dirty="0"/>
          </a:p>
          <a:p>
            <a:pPr marL="457200" lvl="1" indent="0">
              <a:buNone/>
            </a:pPr>
            <a:r>
              <a:rPr lang="he-IL" sz="1700" b="1" dirty="0"/>
              <a:t>2. בפרויקט מורכב דרוש למנות מפקח מטעם מח' הנדסה / יח' ביצוע : בפרויקטים בהם דרוש להטמין צנרת , להתקין משאבה .</a:t>
            </a:r>
            <a:endParaRPr lang="en-US" sz="1700" b="1" dirty="0"/>
          </a:p>
          <a:p>
            <a:pPr marL="0" lvl="0" indent="0">
              <a:buNone/>
            </a:pPr>
            <a:r>
              <a:rPr lang="he-IL" sz="1700" b="1" dirty="0"/>
              <a:t>        3. לתקצב פרויקט.</a:t>
            </a:r>
            <a:endParaRPr lang="en-US" sz="1700" b="1" dirty="0"/>
          </a:p>
          <a:p>
            <a:pPr marL="0" lvl="0" indent="0">
              <a:buNone/>
            </a:pPr>
            <a:r>
              <a:rPr lang="he-IL" sz="1700" b="1" dirty="0"/>
              <a:t>        4. להכין תכנית נטיעה : שטחי הנטיעה , סוג ומספר עצים , מרווחי נטיעה , מקור המים : מפה ממחושבת – קבצים </a:t>
            </a:r>
            <a:r>
              <a:rPr lang="en-US" sz="1700" b="1" dirty="0"/>
              <a:t>DWG</a:t>
            </a:r>
            <a:r>
              <a:rPr lang="he-IL" sz="1700" b="1" dirty="0"/>
              <a:t> ו </a:t>
            </a:r>
            <a:r>
              <a:rPr lang="en-US" sz="1700" b="1" dirty="0"/>
              <a:t>PDF</a:t>
            </a:r>
            <a:r>
              <a:rPr lang="he-IL" sz="1700" b="1" dirty="0"/>
              <a:t> , אקסל .</a:t>
            </a:r>
            <a:endParaRPr lang="en-US" sz="1700" b="1" dirty="0"/>
          </a:p>
          <a:p>
            <a:pPr marL="0" lvl="0" indent="0">
              <a:buNone/>
            </a:pPr>
            <a:r>
              <a:rPr lang="he-IL" sz="1700" b="1" dirty="0"/>
              <a:t>        5. להזמין ולהכין תכנית של מערכת השקיה :  תכנון ע"י ספקי ציוד מים בקק"ל ( היום - חברה </a:t>
            </a:r>
            <a:r>
              <a:rPr lang="he-IL" sz="1700" b="1" dirty="0" err="1"/>
              <a:t>אלגו</a:t>
            </a:r>
            <a:r>
              <a:rPr lang="he-IL" sz="1700" b="1" dirty="0"/>
              <a:t> או חברה </a:t>
            </a:r>
            <a:r>
              <a:rPr lang="he-IL" sz="1700" b="1" dirty="0" err="1"/>
              <a:t>רווליס</a:t>
            </a:r>
            <a:r>
              <a:rPr lang="he-IL" sz="1700" b="1" dirty="0"/>
              <a:t> ) </a:t>
            </a:r>
            <a:endParaRPr lang="en-US" sz="1700" b="1" dirty="0"/>
          </a:p>
          <a:p>
            <a:pPr marL="0" lvl="0" indent="0">
              <a:buNone/>
            </a:pPr>
            <a:r>
              <a:rPr lang="he-IL" sz="1700" b="1" dirty="0"/>
              <a:t>        6. להכין כתב כמויות /אומדן לביצוע מערכת השקיה על בסיס מחירון המכרז : כמויות בפועל בכל פרויקט פחות הנחת הקבלן  הזוכה .</a:t>
            </a:r>
            <a:endParaRPr lang="en-US" sz="1700" b="1" dirty="0"/>
          </a:p>
          <a:p>
            <a:pPr marL="0" indent="0">
              <a:buNone/>
            </a:pPr>
            <a:r>
              <a:rPr lang="he-IL" sz="1700" b="1" dirty="0"/>
              <a:t>        7. לערוך הזמנת העבודה מסודרת בכל פרויקט :</a:t>
            </a:r>
            <a:r>
              <a:rPr lang="en-US" sz="1700" b="1" dirty="0"/>
              <a:t> </a:t>
            </a:r>
            <a:r>
              <a:rPr lang="he-IL" sz="1700" b="1" dirty="0"/>
              <a:t>קבלן מסגרת במרחב .  </a:t>
            </a:r>
            <a:endParaRPr lang="en-US" sz="1700" b="1" dirty="0"/>
          </a:p>
          <a:p>
            <a:pPr marL="0" lvl="0" indent="0">
              <a:buNone/>
            </a:pPr>
            <a:r>
              <a:rPr lang="he-IL" sz="1700" b="1" dirty="0"/>
              <a:t>        8. להזמין ציוד מים  : אצל ספק ציוד מים . </a:t>
            </a:r>
          </a:p>
          <a:p>
            <a:pPr marL="0" lvl="0" indent="0">
              <a:buNone/>
            </a:pPr>
            <a:r>
              <a:rPr lang="he-IL" sz="1700" b="1" dirty="0"/>
              <a:t>        9. להזמין ולהתקין חיבור מים : באחריות אזור ייעור . </a:t>
            </a:r>
            <a:endParaRPr lang="en-US" sz="1700" b="1" dirty="0"/>
          </a:p>
          <a:p>
            <a:pPr marL="0" lvl="0" indent="0">
              <a:buNone/>
            </a:pPr>
            <a:r>
              <a:rPr lang="he-IL" sz="1700" b="1" dirty="0"/>
              <a:t>        10. התארגנות ובדיקות מוקדמות ע"י קבלן מבצע כולל תאום וקבלת אישורי רשויות במידת הצורך . </a:t>
            </a:r>
            <a:endParaRPr lang="en-US" sz="1700" b="1" dirty="0"/>
          </a:p>
          <a:p>
            <a:pPr marL="0" lvl="0" indent="0">
              <a:buNone/>
            </a:pPr>
            <a:r>
              <a:rPr lang="he-IL" sz="1700" b="1" dirty="0"/>
              <a:t>        11. ביצוע הפרויקט תוך פיקוח ע"י גורם אחראי מטעם אזור / מרחב .</a:t>
            </a:r>
          </a:p>
          <a:p>
            <a:pPr marL="0" lvl="0" indent="0">
              <a:buNone/>
            </a:pPr>
            <a:r>
              <a:rPr lang="he-IL" sz="1700" b="1" dirty="0"/>
              <a:t>        12. מסירת עבודה וסגירת חשבון סופי של קבלן מבצע . </a:t>
            </a:r>
          </a:p>
          <a:p>
            <a:pPr marL="0" lvl="0" indent="0">
              <a:buNone/>
            </a:pPr>
            <a:r>
              <a:rPr lang="he-IL" sz="1700" b="1" dirty="0"/>
              <a:t>        13. קבלן מבצע תיקונים לתקלות במשך תקופת אחריות . </a:t>
            </a:r>
            <a:endParaRPr lang="en-US" sz="1700" b="1" dirty="0"/>
          </a:p>
          <a:p>
            <a:pPr>
              <a:buFont typeface="Wingdings" panose="05000000000000000000" pitchFamily="2" charset="2"/>
              <a:buChar char="q"/>
            </a:pPr>
            <a:r>
              <a:rPr lang="he-IL" sz="1700" b="1" u="sng" dirty="0"/>
              <a:t>נשלחו לכל אזורים / מרחבים קק"ל : מחירון המכרז , מסמכי המכרז , צ'ק ליסט עם פירוט שלבים , משימות ,אחראיים לקידום הפרויקט לתכנון וביצוע מערכות השקיה , נערכו ישיבות התנעת פרויקטים ב 3 המרחבים , נחתמו חוזים ב 3 –המרחבים .  </a:t>
            </a:r>
            <a:endParaRPr lang="en-US" sz="1700" b="1" dirty="0"/>
          </a:p>
          <a:p>
            <a:pPr marL="457200" lvl="1" indent="0">
              <a:buNone/>
            </a:pPr>
            <a:endParaRPr lang="he-IL" dirty="0"/>
          </a:p>
        </p:txBody>
      </p:sp>
    </p:spTree>
    <p:extLst>
      <p:ext uri="{BB962C8B-B14F-4D97-AF65-F5344CB8AC3E}">
        <p14:creationId xmlns:p14="http://schemas.microsoft.com/office/powerpoint/2010/main" val="2782815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74CF610C-FBDA-4B76-888F-C66D231B0D81}"/>
              </a:ext>
            </a:extLst>
          </p:cNvPr>
          <p:cNvSpPr>
            <a:spLocks noGrp="1"/>
          </p:cNvSpPr>
          <p:nvPr>
            <p:ph type="title"/>
          </p:nvPr>
        </p:nvSpPr>
        <p:spPr/>
        <p:txBody>
          <a:bodyPr/>
          <a:lstStyle/>
          <a:p>
            <a:r>
              <a:rPr lang="he-IL" dirty="0"/>
              <a:t>מכרז </a:t>
            </a:r>
            <a:r>
              <a:rPr lang="he-IL" dirty="0" smtClean="0"/>
              <a:t>אספקת חומרי </a:t>
            </a:r>
            <a:r>
              <a:rPr lang="he-IL" dirty="0"/>
              <a:t>חציבה</a:t>
            </a:r>
          </a:p>
        </p:txBody>
      </p:sp>
      <p:sp>
        <p:nvSpPr>
          <p:cNvPr id="3" name="מציין מיקום תוכן 2">
            <a:extLst>
              <a:ext uri="{FF2B5EF4-FFF2-40B4-BE49-F238E27FC236}">
                <a16:creationId xmlns="" xmlns:a16="http://schemas.microsoft.com/office/drawing/2014/main" id="{BCAB60B9-3E89-4EE0-B9F2-F4126993FF7F}"/>
              </a:ext>
            </a:extLst>
          </p:cNvPr>
          <p:cNvSpPr>
            <a:spLocks noGrp="1"/>
          </p:cNvSpPr>
          <p:nvPr>
            <p:ph idx="1"/>
          </p:nvPr>
        </p:nvSpPr>
        <p:spPr>
          <a:xfrm>
            <a:off x="1141412" y="2249486"/>
            <a:ext cx="9905999" cy="4151313"/>
          </a:xfrm>
        </p:spPr>
        <p:txBody>
          <a:bodyPr>
            <a:normAutofit lnSpcReduction="10000"/>
          </a:bodyPr>
          <a:lstStyle/>
          <a:p>
            <a:r>
              <a:rPr lang="he-IL" dirty="0"/>
              <a:t>מכרז </a:t>
            </a:r>
            <a:r>
              <a:rPr lang="he-IL" dirty="0" smtClean="0"/>
              <a:t>רשימה מועד כנס ספקים הבא 3.11.19.</a:t>
            </a:r>
            <a:endParaRPr lang="he-IL" dirty="0"/>
          </a:p>
          <a:p>
            <a:r>
              <a:rPr lang="he-IL" dirty="0" smtClean="0"/>
              <a:t>ספקי המסגרת נקבו בהצעות </a:t>
            </a:r>
            <a:r>
              <a:rPr lang="he-IL" dirty="0"/>
              <a:t>מחיר לחומרים המפורטים </a:t>
            </a:r>
            <a:r>
              <a:rPr lang="he-IL" dirty="0" smtClean="0"/>
              <a:t>בכתב הכמויות בחלוקה מרחבית: צפון, מרכז ודרום. </a:t>
            </a:r>
            <a:r>
              <a:rPr lang="he-IL" dirty="0"/>
              <a:t>מחירים אלה יהווה את המחירים </a:t>
            </a:r>
            <a:r>
              <a:rPr lang="he-IL" dirty="0" err="1"/>
              <a:t>המירביים</a:t>
            </a:r>
            <a:r>
              <a:rPr lang="he-IL" dirty="0"/>
              <a:t>.</a:t>
            </a:r>
          </a:p>
          <a:p>
            <a:r>
              <a:rPr lang="he-IL" dirty="0"/>
              <a:t>מנגנון בחירת ספק מסגרת לאתר עבודה ספציפי </a:t>
            </a:r>
            <a:r>
              <a:rPr lang="he-IL" dirty="0" smtClean="0"/>
              <a:t>במרחב: השוואת הצעות- </a:t>
            </a:r>
            <a:r>
              <a:rPr lang="he-IL" dirty="0"/>
              <a:t>יבחר הספק שהצעתו המשוקללת המבוססת על </a:t>
            </a:r>
            <a:r>
              <a:rPr lang="he-IL" dirty="0" smtClean="0"/>
              <a:t>מחיר החומר+ מחיר הובלה משער המחצבה </a:t>
            </a:r>
            <a:r>
              <a:rPr lang="he-IL" dirty="0"/>
              <a:t>לאתר העבודה  הינו הזול ביותר.</a:t>
            </a:r>
          </a:p>
          <a:p>
            <a:r>
              <a:rPr lang="he-IL" dirty="0" smtClean="0"/>
              <a:t>ניתן </a:t>
            </a:r>
            <a:r>
              <a:rPr lang="he-IL" dirty="0"/>
              <a:t>יהיה לרכוש חומרי חציבה מספקי מסגרת בהשוואה של הצעות המחיר (עד 3,000 טון חומרי חציבה) ללא </a:t>
            </a:r>
            <a:r>
              <a:rPr lang="he-IL" dirty="0" err="1"/>
              <a:t>תיחור</a:t>
            </a:r>
            <a:r>
              <a:rPr lang="he-IL" dirty="0"/>
              <a:t>. מעל כמות זו – יערך </a:t>
            </a:r>
            <a:r>
              <a:rPr lang="he-IL" dirty="0" err="1"/>
              <a:t>תיחור</a:t>
            </a:r>
            <a:r>
              <a:rPr lang="he-IL" dirty="0"/>
              <a:t> בין לפחות שלושה ספקי מסגרת</a:t>
            </a:r>
            <a:r>
              <a:rPr lang="he-IL" dirty="0" smtClean="0"/>
              <a:t>.</a:t>
            </a:r>
          </a:p>
          <a:p>
            <a:endParaRPr lang="he-IL" dirty="0"/>
          </a:p>
          <a:p>
            <a:endParaRPr lang="he-IL" dirty="0"/>
          </a:p>
        </p:txBody>
      </p:sp>
    </p:spTree>
    <p:extLst>
      <p:ext uri="{BB962C8B-B14F-4D97-AF65-F5344CB8AC3E}">
        <p14:creationId xmlns:p14="http://schemas.microsoft.com/office/powerpoint/2010/main" val="249723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D9E2B97-8D94-4189-AFE5-FBF299BD1628}"/>
              </a:ext>
            </a:extLst>
          </p:cNvPr>
          <p:cNvSpPr>
            <a:spLocks noGrp="1"/>
          </p:cNvSpPr>
          <p:nvPr>
            <p:ph type="title"/>
          </p:nvPr>
        </p:nvSpPr>
        <p:spPr/>
        <p:txBody>
          <a:bodyPr/>
          <a:lstStyle/>
          <a:p>
            <a:r>
              <a:rPr lang="he-IL" dirty="0" smtClean="0"/>
              <a:t>מכרז אספקת  </a:t>
            </a:r>
            <a:r>
              <a:rPr lang="he-IL" dirty="0"/>
              <a:t>חומרי חציבה </a:t>
            </a:r>
          </a:p>
        </p:txBody>
      </p:sp>
      <p:sp>
        <p:nvSpPr>
          <p:cNvPr id="3" name="מציין מיקום תוכן 2">
            <a:extLst>
              <a:ext uri="{FF2B5EF4-FFF2-40B4-BE49-F238E27FC236}">
                <a16:creationId xmlns="" xmlns:a16="http://schemas.microsoft.com/office/drawing/2014/main" id="{1343D2B8-734C-42E8-B20E-4C17500D4108}"/>
              </a:ext>
            </a:extLst>
          </p:cNvPr>
          <p:cNvSpPr>
            <a:spLocks noGrp="1"/>
          </p:cNvSpPr>
          <p:nvPr>
            <p:ph idx="1"/>
          </p:nvPr>
        </p:nvSpPr>
        <p:spPr/>
        <p:txBody>
          <a:bodyPr>
            <a:normAutofit/>
          </a:bodyPr>
          <a:lstStyle/>
          <a:p>
            <a:r>
              <a:rPr lang="he-IL" dirty="0" smtClean="0"/>
              <a:t>מחירי חומרי החציבה </a:t>
            </a:r>
            <a:r>
              <a:rPr lang="he-IL" dirty="0"/>
              <a:t>יעודכנו בהתאם למדד הסלילה לוח 5.1 קוד מדד </a:t>
            </a:r>
            <a:r>
              <a:rPr lang="he-IL" dirty="0" smtClean="0"/>
              <a:t>240030 ומחירי ההובלה בהתאם למדד הסלילה לוח 5.1 קוד 240200, </a:t>
            </a:r>
            <a:r>
              <a:rPr lang="he-IL" dirty="0"/>
              <a:t>בתחילת כל תקופת אופציה</a:t>
            </a:r>
            <a:r>
              <a:rPr lang="he-IL" dirty="0" smtClean="0"/>
              <a:t>.</a:t>
            </a:r>
          </a:p>
          <a:p>
            <a:r>
              <a:rPr lang="he-IL" dirty="0"/>
              <a:t>ה</a:t>
            </a:r>
            <a:r>
              <a:rPr lang="he-IL" dirty="0" smtClean="0"/>
              <a:t>זמנה </a:t>
            </a:r>
            <a:r>
              <a:rPr lang="he-IL" dirty="0"/>
              <a:t>של לפחות 18 טון. קצב אספקה של עד 2000 טון ליום.</a:t>
            </a:r>
          </a:p>
          <a:p>
            <a:r>
              <a:rPr lang="he-IL" dirty="0"/>
              <a:t>אספקת החומר תוך 24 שעות.</a:t>
            </a:r>
          </a:p>
          <a:p>
            <a:pPr marL="0" indent="0">
              <a:buNone/>
            </a:pPr>
            <a:endParaRPr lang="he-IL" dirty="0"/>
          </a:p>
          <a:p>
            <a:endParaRPr lang="he-IL" dirty="0"/>
          </a:p>
        </p:txBody>
      </p:sp>
    </p:spTree>
    <p:extLst>
      <p:ext uri="{BB962C8B-B14F-4D97-AF65-F5344CB8AC3E}">
        <p14:creationId xmlns:p14="http://schemas.microsoft.com/office/powerpoint/2010/main" val="1266651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4098E2C6-B632-4713-9C64-258FFE917FDE}"/>
              </a:ext>
            </a:extLst>
          </p:cNvPr>
          <p:cNvSpPr>
            <a:spLocks noGrp="1"/>
          </p:cNvSpPr>
          <p:nvPr>
            <p:ph type="title"/>
          </p:nvPr>
        </p:nvSpPr>
        <p:spPr/>
        <p:txBody>
          <a:bodyPr/>
          <a:lstStyle/>
          <a:p>
            <a:r>
              <a:rPr lang="he-IL" dirty="0"/>
              <a:t>מכרז לאספקת </a:t>
            </a:r>
            <a:r>
              <a:rPr lang="he-IL" dirty="0" smtClean="0"/>
              <a:t>חומרי </a:t>
            </a:r>
            <a:r>
              <a:rPr lang="he-IL" dirty="0" err="1" smtClean="0"/>
              <a:t>חציבהא</a:t>
            </a:r>
            <a:endParaRPr lang="he-IL" dirty="0"/>
          </a:p>
        </p:txBody>
      </p:sp>
      <p:graphicFrame>
        <p:nvGraphicFramePr>
          <p:cNvPr id="10" name="מציין מיקום תוכן 9"/>
          <p:cNvGraphicFramePr>
            <a:graphicFrameLocks noGrp="1"/>
          </p:cNvGraphicFramePr>
          <p:nvPr>
            <p:ph idx="1"/>
            <p:extLst>
              <p:ext uri="{D42A27DB-BD31-4B8C-83A1-F6EECF244321}">
                <p14:modId xmlns:p14="http://schemas.microsoft.com/office/powerpoint/2010/main" val="359324059"/>
              </p:ext>
            </p:extLst>
          </p:nvPr>
        </p:nvGraphicFramePr>
        <p:xfrm>
          <a:off x="1197864" y="2249488"/>
          <a:ext cx="9849549" cy="3205480"/>
        </p:xfrm>
        <a:graphic>
          <a:graphicData uri="http://schemas.openxmlformats.org/drawingml/2006/table">
            <a:tbl>
              <a:tblPr rtl="1" firstRow="1" bandRow="1">
                <a:tableStyleId>{5C22544A-7EE6-4342-B048-85BDC9FD1C3A}</a:tableStyleId>
              </a:tblPr>
              <a:tblGrid>
                <a:gridCol w="2402311"/>
                <a:gridCol w="2402311"/>
                <a:gridCol w="2365735"/>
                <a:gridCol w="2679192"/>
              </a:tblGrid>
              <a:tr h="370840">
                <a:tc gridSpan="3">
                  <a:txBody>
                    <a:bodyPr/>
                    <a:lstStyle/>
                    <a:p>
                      <a:pPr rtl="1"/>
                      <a:r>
                        <a:rPr lang="he-IL" dirty="0" smtClean="0"/>
                        <a:t>ספקים מאושרים</a:t>
                      </a:r>
                      <a:endParaRPr lang="he-IL" dirty="0"/>
                    </a:p>
                  </a:txBody>
                  <a:tcPr/>
                </a:tc>
                <a:tc hMerge="1">
                  <a:txBody>
                    <a:bodyPr/>
                    <a:lstStyle/>
                    <a:p>
                      <a:pPr rtl="1"/>
                      <a:endParaRPr lang="he-IL"/>
                    </a:p>
                  </a:txBody>
                  <a:tcPr/>
                </a:tc>
                <a:tc hMerge="1">
                  <a:txBody>
                    <a:bodyPr/>
                    <a:lstStyle/>
                    <a:p>
                      <a:pPr rtl="1"/>
                      <a:endParaRPr lang="he-IL"/>
                    </a:p>
                  </a:txBody>
                  <a:tcPr/>
                </a:tc>
                <a:tc>
                  <a:txBody>
                    <a:bodyPr/>
                    <a:lstStyle/>
                    <a:p>
                      <a:pPr rtl="1"/>
                      <a:r>
                        <a:rPr lang="he-IL" dirty="0" smtClean="0"/>
                        <a:t>הערות</a:t>
                      </a:r>
                      <a:endParaRPr lang="he-IL" dirty="0"/>
                    </a:p>
                  </a:txBody>
                  <a:tcPr/>
                </a:tc>
              </a:tr>
              <a:tr h="370840">
                <a:tc>
                  <a:txBody>
                    <a:bodyPr/>
                    <a:lstStyle/>
                    <a:p>
                      <a:pPr rtl="1"/>
                      <a:r>
                        <a:rPr lang="he-IL" dirty="0" smtClean="0"/>
                        <a:t>מרחב צפון</a:t>
                      </a:r>
                      <a:endParaRPr lang="he-IL" dirty="0"/>
                    </a:p>
                  </a:txBody>
                  <a:tcPr/>
                </a:tc>
                <a:tc>
                  <a:txBody>
                    <a:bodyPr/>
                    <a:lstStyle/>
                    <a:p>
                      <a:pPr rtl="1"/>
                      <a:r>
                        <a:rPr lang="he-IL" dirty="0" smtClean="0"/>
                        <a:t>מרחב מרכז</a:t>
                      </a:r>
                      <a:endParaRPr lang="he-IL" dirty="0"/>
                    </a:p>
                  </a:txBody>
                  <a:tcPr/>
                </a:tc>
                <a:tc>
                  <a:txBody>
                    <a:bodyPr/>
                    <a:lstStyle/>
                    <a:p>
                      <a:pPr rtl="1"/>
                      <a:r>
                        <a:rPr lang="he-IL" dirty="0" smtClean="0"/>
                        <a:t>מרחב דרום</a:t>
                      </a:r>
                      <a:endParaRPr lang="he-IL" dirty="0"/>
                    </a:p>
                  </a:txBody>
                  <a:tcPr/>
                </a:tc>
                <a:tc rowSpan="2">
                  <a:txBody>
                    <a:bodyPr/>
                    <a:lstStyle/>
                    <a:p>
                      <a:pPr rtl="1"/>
                      <a:endParaRPr lang="he-IL" dirty="0" smtClean="0"/>
                    </a:p>
                    <a:p>
                      <a:pPr rtl="1"/>
                      <a:r>
                        <a:rPr lang="he-IL" dirty="0" smtClean="0">
                          <a:solidFill>
                            <a:schemeClr val="bg1"/>
                          </a:solidFill>
                        </a:rPr>
                        <a:t>מחצבות כפר גלעדי- מחצבות מאושרות:</a:t>
                      </a:r>
                      <a:r>
                        <a:rPr lang="he-IL" baseline="0" dirty="0" smtClean="0">
                          <a:solidFill>
                            <a:schemeClr val="bg1"/>
                          </a:solidFill>
                        </a:rPr>
                        <a:t> תל חי, עמיעד ויתיר</a:t>
                      </a:r>
                    </a:p>
                    <a:p>
                      <a:pPr rtl="1"/>
                      <a:r>
                        <a:rPr lang="he-IL" dirty="0" smtClean="0">
                          <a:solidFill>
                            <a:schemeClr val="bg1"/>
                          </a:solidFill>
                        </a:rPr>
                        <a:t>אליקים בן ארי- מחצבה</a:t>
                      </a:r>
                      <a:r>
                        <a:rPr lang="he-IL" baseline="0" dirty="0" smtClean="0">
                          <a:solidFill>
                            <a:schemeClr val="bg1"/>
                          </a:solidFill>
                        </a:rPr>
                        <a:t> מאושרת: מחצבת חוצה יהודה</a:t>
                      </a:r>
                    </a:p>
                    <a:p>
                      <a:pPr rtl="1"/>
                      <a:r>
                        <a:rPr lang="he-IL" baseline="0" dirty="0" smtClean="0">
                          <a:solidFill>
                            <a:schemeClr val="bg1"/>
                          </a:solidFill>
                        </a:rPr>
                        <a:t>מדן כבישים ומחצבות- מחצבה מאושרת: בית חגי(להב)</a:t>
                      </a:r>
                      <a:endParaRPr lang="he-IL" dirty="0">
                        <a:solidFill>
                          <a:schemeClr val="bg1"/>
                        </a:solidFill>
                      </a:endParaRPr>
                    </a:p>
                  </a:txBody>
                  <a:tcPr/>
                </a:tc>
              </a:tr>
              <a:tr h="370840">
                <a:tc>
                  <a:txBody>
                    <a:bodyPr/>
                    <a:lstStyle/>
                    <a:p>
                      <a:pPr rtl="1"/>
                      <a:r>
                        <a:rPr lang="he-IL" dirty="0" smtClean="0">
                          <a:solidFill>
                            <a:schemeClr val="bg1"/>
                          </a:solidFill>
                        </a:rPr>
                        <a:t>מחצבות כפר גלעדי</a:t>
                      </a:r>
                      <a:endParaRPr lang="he-IL" dirty="0">
                        <a:solidFill>
                          <a:schemeClr val="bg1"/>
                        </a:solidFill>
                      </a:endParaRPr>
                    </a:p>
                  </a:txBody>
                  <a:tcPr/>
                </a:tc>
                <a:tc>
                  <a:txBody>
                    <a:bodyPr/>
                    <a:lstStyle/>
                    <a:p>
                      <a:pPr rtl="1"/>
                      <a:r>
                        <a:rPr lang="he-IL" dirty="0" smtClean="0">
                          <a:solidFill>
                            <a:schemeClr val="bg1"/>
                          </a:solidFill>
                        </a:rPr>
                        <a:t>מחצבות כפר גלעדי</a:t>
                      </a:r>
                    </a:p>
                    <a:p>
                      <a:pPr rtl="1"/>
                      <a:r>
                        <a:rPr lang="he-IL" dirty="0" smtClean="0">
                          <a:solidFill>
                            <a:schemeClr val="bg1"/>
                          </a:solidFill>
                        </a:rPr>
                        <a:t>אליקים בן ארי</a:t>
                      </a:r>
                      <a:endParaRPr lang="he-IL" dirty="0">
                        <a:solidFill>
                          <a:schemeClr val="bg1"/>
                        </a:solidFill>
                      </a:endParaRPr>
                    </a:p>
                  </a:txBody>
                  <a:tcPr/>
                </a:tc>
                <a:tc>
                  <a:txBody>
                    <a:bodyPr/>
                    <a:lstStyle/>
                    <a:p>
                      <a:pPr rtl="1"/>
                      <a:r>
                        <a:rPr lang="he-IL" dirty="0" smtClean="0">
                          <a:solidFill>
                            <a:schemeClr val="bg1"/>
                          </a:solidFill>
                        </a:rPr>
                        <a:t>מחצבות כפר גלעדי</a:t>
                      </a:r>
                    </a:p>
                    <a:p>
                      <a:pPr rtl="1"/>
                      <a:r>
                        <a:rPr lang="he-IL" dirty="0" smtClean="0">
                          <a:solidFill>
                            <a:schemeClr val="bg1"/>
                          </a:solidFill>
                        </a:rPr>
                        <a:t>אליקים בן ארי</a:t>
                      </a:r>
                    </a:p>
                    <a:p>
                      <a:pPr rtl="1"/>
                      <a:r>
                        <a:rPr lang="he-IL" dirty="0" smtClean="0">
                          <a:solidFill>
                            <a:schemeClr val="bg1"/>
                          </a:solidFill>
                        </a:rPr>
                        <a:t>מדן כבישים ומחצבות</a:t>
                      </a:r>
                      <a:endParaRPr lang="he-IL" dirty="0">
                        <a:solidFill>
                          <a:schemeClr val="bg1"/>
                        </a:solidFill>
                      </a:endParaRPr>
                    </a:p>
                  </a:txBody>
                  <a:tcPr/>
                </a:tc>
                <a:tc vMerge="1">
                  <a:txBody>
                    <a:bodyPr/>
                    <a:lstStyle/>
                    <a:p>
                      <a:pPr rtl="1"/>
                      <a:endParaRPr lang="he-IL" dirty="0"/>
                    </a:p>
                  </a:txBody>
                  <a:tcPr/>
                </a:tc>
              </a:tr>
            </a:tbl>
          </a:graphicData>
        </a:graphic>
      </p:graphicFrame>
    </p:spTree>
    <p:extLst>
      <p:ext uri="{BB962C8B-B14F-4D97-AF65-F5344CB8AC3E}">
        <p14:creationId xmlns:p14="http://schemas.microsoft.com/office/powerpoint/2010/main" val="3545419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2A7AD698-7280-41B1-B181-4E3BDD214D8D}"/>
              </a:ext>
            </a:extLst>
          </p:cNvPr>
          <p:cNvSpPr>
            <a:spLocks noGrp="1"/>
          </p:cNvSpPr>
          <p:nvPr>
            <p:ph type="title"/>
          </p:nvPr>
        </p:nvSpPr>
        <p:spPr/>
        <p:txBody>
          <a:bodyPr/>
          <a:lstStyle/>
          <a:p>
            <a:r>
              <a:rPr lang="he-IL" dirty="0"/>
              <a:t>מכרז </a:t>
            </a:r>
            <a:r>
              <a:rPr lang="he-IL" dirty="0" smtClean="0"/>
              <a:t>לאספקת אספלט</a:t>
            </a:r>
            <a:endParaRPr lang="he-IL" dirty="0"/>
          </a:p>
        </p:txBody>
      </p:sp>
      <p:sp>
        <p:nvSpPr>
          <p:cNvPr id="3" name="מציין מיקום תוכן 2">
            <a:extLst>
              <a:ext uri="{FF2B5EF4-FFF2-40B4-BE49-F238E27FC236}">
                <a16:creationId xmlns="" xmlns:a16="http://schemas.microsoft.com/office/drawing/2014/main" id="{F9C43D3B-41A1-4D7F-BE6C-9BBE8AD7AFB7}"/>
              </a:ext>
            </a:extLst>
          </p:cNvPr>
          <p:cNvSpPr>
            <a:spLocks noGrp="1"/>
          </p:cNvSpPr>
          <p:nvPr>
            <p:ph idx="1"/>
          </p:nvPr>
        </p:nvSpPr>
        <p:spPr>
          <a:xfrm>
            <a:off x="1141412" y="1929384"/>
            <a:ext cx="9905999" cy="3861817"/>
          </a:xfrm>
        </p:spPr>
        <p:txBody>
          <a:bodyPr>
            <a:normAutofit fontScale="92500" lnSpcReduction="20000"/>
          </a:bodyPr>
          <a:lstStyle/>
          <a:p>
            <a:endParaRPr lang="he-IL" dirty="0"/>
          </a:p>
          <a:p>
            <a:r>
              <a:rPr lang="he-IL" dirty="0" smtClean="0"/>
              <a:t>מכרז </a:t>
            </a:r>
            <a:r>
              <a:rPr lang="he-IL" dirty="0"/>
              <a:t>רשימה מועד כנס ספקים הבא 3.11.19.</a:t>
            </a:r>
          </a:p>
          <a:p>
            <a:r>
              <a:rPr lang="he-IL" dirty="0"/>
              <a:t>ספקי המסגרת נקבו בהצעות מחיר </a:t>
            </a:r>
            <a:r>
              <a:rPr lang="he-IL" dirty="0" smtClean="0"/>
              <a:t>לאספלט בהתאם לכתב </a:t>
            </a:r>
            <a:r>
              <a:rPr lang="he-IL" dirty="0"/>
              <a:t>הכמויות בחלוקה מרחבית: צפון, מרכז ודרום. מחירים אלה יהווה את המחירים </a:t>
            </a:r>
            <a:r>
              <a:rPr lang="he-IL" dirty="0" err="1"/>
              <a:t>המירביים</a:t>
            </a:r>
            <a:r>
              <a:rPr lang="he-IL" dirty="0"/>
              <a:t>.</a:t>
            </a:r>
          </a:p>
          <a:p>
            <a:r>
              <a:rPr lang="he-IL" dirty="0"/>
              <a:t>מנגנון בחירת ספק מסגרת לאתר עבודה ספציפי במרחב: השוואת הצעות- יבחר הספק שהצעתו המשוקללת המבוססת על מחיר </a:t>
            </a:r>
            <a:r>
              <a:rPr lang="he-IL" dirty="0" smtClean="0"/>
              <a:t>האספלט + </a:t>
            </a:r>
            <a:r>
              <a:rPr lang="he-IL" dirty="0"/>
              <a:t>מחיר הובלה משער </a:t>
            </a:r>
            <a:r>
              <a:rPr lang="he-IL" dirty="0" smtClean="0"/>
              <a:t>המפעל </a:t>
            </a:r>
            <a:r>
              <a:rPr lang="he-IL" dirty="0"/>
              <a:t>לאתר העבודה  הינו הזול ביותר.</a:t>
            </a:r>
          </a:p>
          <a:p>
            <a:r>
              <a:rPr lang="he-IL" dirty="0"/>
              <a:t>ניתן יהיה לרכוש </a:t>
            </a:r>
            <a:r>
              <a:rPr lang="he-IL" dirty="0" smtClean="0"/>
              <a:t>אספלט </a:t>
            </a:r>
            <a:r>
              <a:rPr lang="he-IL" dirty="0"/>
              <a:t>מספקי מסגרת בהשוואה של הצעות המחיר (עד </a:t>
            </a:r>
            <a:r>
              <a:rPr lang="he-IL" dirty="0" smtClean="0"/>
              <a:t>150 טון אספלט) </a:t>
            </a:r>
            <a:r>
              <a:rPr lang="he-IL" dirty="0"/>
              <a:t>ללא </a:t>
            </a:r>
            <a:r>
              <a:rPr lang="he-IL" dirty="0" err="1"/>
              <a:t>תיחור</a:t>
            </a:r>
            <a:r>
              <a:rPr lang="he-IL" dirty="0"/>
              <a:t>. מעל כמות זו – יערך </a:t>
            </a:r>
            <a:r>
              <a:rPr lang="he-IL" dirty="0" err="1"/>
              <a:t>תיחור</a:t>
            </a:r>
            <a:r>
              <a:rPr lang="he-IL" dirty="0"/>
              <a:t> בין לפחות שלושה ספקי מסגרת.</a:t>
            </a:r>
          </a:p>
          <a:p>
            <a:pPr marL="228600" lvl="1">
              <a:lnSpc>
                <a:spcPct val="130000"/>
              </a:lnSpc>
              <a:spcBef>
                <a:spcPts val="1000"/>
              </a:spcBef>
            </a:pPr>
            <a:endParaRPr lang="he-IL" dirty="0"/>
          </a:p>
        </p:txBody>
      </p:sp>
    </p:spTree>
    <p:extLst>
      <p:ext uri="{BB962C8B-B14F-4D97-AF65-F5344CB8AC3E}">
        <p14:creationId xmlns:p14="http://schemas.microsoft.com/office/powerpoint/2010/main" val="2352556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D9E2B97-8D94-4189-AFE5-FBF299BD1628}"/>
              </a:ext>
            </a:extLst>
          </p:cNvPr>
          <p:cNvSpPr>
            <a:spLocks noGrp="1"/>
          </p:cNvSpPr>
          <p:nvPr>
            <p:ph type="title"/>
          </p:nvPr>
        </p:nvSpPr>
        <p:spPr/>
        <p:txBody>
          <a:bodyPr/>
          <a:lstStyle/>
          <a:p>
            <a:r>
              <a:rPr lang="he-IL" dirty="0" smtClean="0"/>
              <a:t>מכרז לאספקת  אספלט </a:t>
            </a:r>
            <a:endParaRPr lang="he-IL" dirty="0"/>
          </a:p>
        </p:txBody>
      </p:sp>
      <p:sp>
        <p:nvSpPr>
          <p:cNvPr id="3" name="מציין מיקום תוכן 2">
            <a:extLst>
              <a:ext uri="{FF2B5EF4-FFF2-40B4-BE49-F238E27FC236}">
                <a16:creationId xmlns="" xmlns:a16="http://schemas.microsoft.com/office/drawing/2014/main" id="{1343D2B8-734C-42E8-B20E-4C17500D4108}"/>
              </a:ext>
            </a:extLst>
          </p:cNvPr>
          <p:cNvSpPr>
            <a:spLocks noGrp="1"/>
          </p:cNvSpPr>
          <p:nvPr>
            <p:ph idx="1"/>
          </p:nvPr>
        </p:nvSpPr>
        <p:spPr/>
        <p:txBody>
          <a:bodyPr>
            <a:normAutofit/>
          </a:bodyPr>
          <a:lstStyle/>
          <a:p>
            <a:r>
              <a:rPr lang="he-IL" dirty="0" smtClean="0"/>
              <a:t>מחירי האספלט יעודכנו </a:t>
            </a:r>
            <a:r>
              <a:rPr lang="he-IL" dirty="0"/>
              <a:t>בהתאם למדד הסלילה לוח 5.1 קוד מדד </a:t>
            </a:r>
            <a:r>
              <a:rPr lang="he-IL" dirty="0" smtClean="0"/>
              <a:t>240220 ומחירי ההובלה בהתאם למדד הסלילה לוח 5.1 קוד 240200, </a:t>
            </a:r>
            <a:r>
              <a:rPr lang="he-IL" dirty="0"/>
              <a:t>בתחילת כל תקופת אופציה</a:t>
            </a:r>
            <a:r>
              <a:rPr lang="he-IL" dirty="0" smtClean="0"/>
              <a:t>.</a:t>
            </a:r>
          </a:p>
          <a:p>
            <a:r>
              <a:rPr lang="he-IL" dirty="0"/>
              <a:t>ה</a:t>
            </a:r>
            <a:r>
              <a:rPr lang="he-IL" dirty="0" smtClean="0"/>
              <a:t>זמנה בכל כמות שהיא.</a:t>
            </a:r>
            <a:endParaRPr lang="he-IL" dirty="0"/>
          </a:p>
          <a:p>
            <a:r>
              <a:rPr lang="he-IL" dirty="0"/>
              <a:t>אספקת החומר תוך 24 שעות.</a:t>
            </a:r>
          </a:p>
          <a:p>
            <a:pPr marL="0" indent="0">
              <a:buNone/>
            </a:pPr>
            <a:endParaRPr lang="he-IL" dirty="0"/>
          </a:p>
          <a:p>
            <a:endParaRPr lang="he-IL" dirty="0"/>
          </a:p>
        </p:txBody>
      </p:sp>
    </p:spTree>
    <p:extLst>
      <p:ext uri="{BB962C8B-B14F-4D97-AF65-F5344CB8AC3E}">
        <p14:creationId xmlns:p14="http://schemas.microsoft.com/office/powerpoint/2010/main" val="1363565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4098E2C6-B632-4713-9C64-258FFE917FDE}"/>
              </a:ext>
            </a:extLst>
          </p:cNvPr>
          <p:cNvSpPr>
            <a:spLocks noGrp="1"/>
          </p:cNvSpPr>
          <p:nvPr>
            <p:ph type="title"/>
          </p:nvPr>
        </p:nvSpPr>
        <p:spPr/>
        <p:txBody>
          <a:bodyPr/>
          <a:lstStyle/>
          <a:p>
            <a:r>
              <a:rPr lang="he-IL" dirty="0"/>
              <a:t>מכרז לאספקת </a:t>
            </a:r>
            <a:r>
              <a:rPr lang="he-IL" dirty="0" err="1" smtClean="0"/>
              <a:t>אספפלט</a:t>
            </a:r>
            <a:endParaRPr lang="he-IL" dirty="0"/>
          </a:p>
        </p:txBody>
      </p:sp>
      <p:graphicFrame>
        <p:nvGraphicFramePr>
          <p:cNvPr id="10" name="מציין מיקום תוכן 9"/>
          <p:cNvGraphicFramePr>
            <a:graphicFrameLocks noGrp="1"/>
          </p:cNvGraphicFramePr>
          <p:nvPr>
            <p:ph idx="1"/>
            <p:extLst>
              <p:ext uri="{D42A27DB-BD31-4B8C-83A1-F6EECF244321}">
                <p14:modId xmlns:p14="http://schemas.microsoft.com/office/powerpoint/2010/main" val="1188299349"/>
              </p:ext>
            </p:extLst>
          </p:nvPr>
        </p:nvGraphicFramePr>
        <p:xfrm>
          <a:off x="1197864" y="2249488"/>
          <a:ext cx="9849549" cy="2656840"/>
        </p:xfrm>
        <a:graphic>
          <a:graphicData uri="http://schemas.openxmlformats.org/drawingml/2006/table">
            <a:tbl>
              <a:tblPr rtl="1" firstRow="1" bandRow="1">
                <a:tableStyleId>{5C22544A-7EE6-4342-B048-85BDC9FD1C3A}</a:tableStyleId>
              </a:tblPr>
              <a:tblGrid>
                <a:gridCol w="2402311"/>
                <a:gridCol w="2402311"/>
                <a:gridCol w="2365735"/>
                <a:gridCol w="2679192"/>
              </a:tblGrid>
              <a:tr h="370840">
                <a:tc gridSpan="3">
                  <a:txBody>
                    <a:bodyPr/>
                    <a:lstStyle/>
                    <a:p>
                      <a:pPr rtl="1"/>
                      <a:r>
                        <a:rPr lang="he-IL" dirty="0" smtClean="0"/>
                        <a:t>ספקים מאושרים</a:t>
                      </a:r>
                      <a:endParaRPr lang="he-IL" dirty="0"/>
                    </a:p>
                  </a:txBody>
                  <a:tcPr/>
                </a:tc>
                <a:tc hMerge="1">
                  <a:txBody>
                    <a:bodyPr/>
                    <a:lstStyle/>
                    <a:p>
                      <a:pPr rtl="1"/>
                      <a:endParaRPr lang="he-IL"/>
                    </a:p>
                  </a:txBody>
                  <a:tcPr/>
                </a:tc>
                <a:tc hMerge="1">
                  <a:txBody>
                    <a:bodyPr/>
                    <a:lstStyle/>
                    <a:p>
                      <a:pPr rtl="1"/>
                      <a:endParaRPr lang="he-IL"/>
                    </a:p>
                  </a:txBody>
                  <a:tcPr/>
                </a:tc>
                <a:tc>
                  <a:txBody>
                    <a:bodyPr/>
                    <a:lstStyle/>
                    <a:p>
                      <a:pPr rtl="1"/>
                      <a:r>
                        <a:rPr lang="he-IL" dirty="0" smtClean="0"/>
                        <a:t>הערות</a:t>
                      </a:r>
                      <a:endParaRPr lang="he-IL" dirty="0"/>
                    </a:p>
                  </a:txBody>
                  <a:tcPr/>
                </a:tc>
              </a:tr>
              <a:tr h="370840">
                <a:tc>
                  <a:txBody>
                    <a:bodyPr/>
                    <a:lstStyle/>
                    <a:p>
                      <a:pPr rtl="1"/>
                      <a:r>
                        <a:rPr lang="he-IL" dirty="0" smtClean="0"/>
                        <a:t>מרחב צפון</a:t>
                      </a:r>
                      <a:endParaRPr lang="he-IL" dirty="0"/>
                    </a:p>
                  </a:txBody>
                  <a:tcPr/>
                </a:tc>
                <a:tc>
                  <a:txBody>
                    <a:bodyPr/>
                    <a:lstStyle/>
                    <a:p>
                      <a:pPr rtl="1"/>
                      <a:r>
                        <a:rPr lang="he-IL" dirty="0" smtClean="0"/>
                        <a:t>מרחב מרכז</a:t>
                      </a:r>
                      <a:endParaRPr lang="he-IL" dirty="0"/>
                    </a:p>
                  </a:txBody>
                  <a:tcPr/>
                </a:tc>
                <a:tc>
                  <a:txBody>
                    <a:bodyPr/>
                    <a:lstStyle/>
                    <a:p>
                      <a:pPr rtl="1"/>
                      <a:r>
                        <a:rPr lang="he-IL" dirty="0" smtClean="0"/>
                        <a:t>מרחב דרום</a:t>
                      </a:r>
                      <a:endParaRPr lang="he-IL" dirty="0"/>
                    </a:p>
                  </a:txBody>
                  <a:tcPr/>
                </a:tc>
                <a:tc rowSpan="2">
                  <a:txBody>
                    <a:bodyPr/>
                    <a:lstStyle/>
                    <a:p>
                      <a:pPr rtl="1"/>
                      <a:endParaRPr lang="he-IL" dirty="0" smtClean="0"/>
                    </a:p>
                    <a:p>
                      <a:pPr rtl="1"/>
                      <a:r>
                        <a:rPr lang="he-IL" dirty="0" smtClean="0">
                          <a:solidFill>
                            <a:schemeClr val="bg1"/>
                          </a:solidFill>
                        </a:rPr>
                        <a:t>מובילי המרכז כוכב- מפעל מאושר:</a:t>
                      </a:r>
                      <a:r>
                        <a:rPr lang="he-IL" baseline="0" dirty="0" smtClean="0">
                          <a:solidFill>
                            <a:schemeClr val="bg1"/>
                          </a:solidFill>
                        </a:rPr>
                        <a:t> אזור תעשיה </a:t>
                      </a:r>
                      <a:r>
                        <a:rPr lang="he-IL" baseline="0" dirty="0" err="1" smtClean="0">
                          <a:solidFill>
                            <a:schemeClr val="bg1"/>
                          </a:solidFill>
                        </a:rPr>
                        <a:t>בועינה</a:t>
                      </a:r>
                      <a:endParaRPr lang="he-IL" baseline="0" dirty="0" smtClean="0">
                        <a:solidFill>
                          <a:schemeClr val="bg1"/>
                        </a:solidFill>
                      </a:endParaRPr>
                    </a:p>
                    <a:p>
                      <a:pPr rtl="1"/>
                      <a:r>
                        <a:rPr lang="he-IL" dirty="0" smtClean="0">
                          <a:solidFill>
                            <a:schemeClr val="bg1"/>
                          </a:solidFill>
                        </a:rPr>
                        <a:t>אליקים בן ארי- מפעלים</a:t>
                      </a:r>
                      <a:r>
                        <a:rPr lang="he-IL" baseline="0" dirty="0" smtClean="0">
                          <a:solidFill>
                            <a:schemeClr val="bg1"/>
                          </a:solidFill>
                        </a:rPr>
                        <a:t> מאושרים: </a:t>
                      </a:r>
                      <a:r>
                        <a:rPr lang="he-IL" baseline="0" dirty="0" err="1" smtClean="0">
                          <a:solidFill>
                            <a:schemeClr val="bg1"/>
                          </a:solidFill>
                        </a:rPr>
                        <a:t>תרקומיה</a:t>
                      </a:r>
                      <a:r>
                        <a:rPr lang="he-IL" baseline="0" dirty="0" smtClean="0">
                          <a:solidFill>
                            <a:schemeClr val="bg1"/>
                          </a:solidFill>
                        </a:rPr>
                        <a:t>, הר שחר</a:t>
                      </a:r>
                    </a:p>
                    <a:p>
                      <a:pPr rtl="1"/>
                      <a:r>
                        <a:rPr lang="he-IL" baseline="0" dirty="0" smtClean="0">
                          <a:solidFill>
                            <a:schemeClr val="bg1"/>
                          </a:solidFill>
                        </a:rPr>
                        <a:t>מדן כבישים ומחצבות- מפעל  מאושר: בית חגי(להב)</a:t>
                      </a:r>
                      <a:endParaRPr lang="he-IL" dirty="0">
                        <a:solidFill>
                          <a:schemeClr val="bg1"/>
                        </a:solidFill>
                      </a:endParaRPr>
                    </a:p>
                  </a:txBody>
                  <a:tcPr/>
                </a:tc>
              </a:tr>
              <a:tr h="370840">
                <a:tc>
                  <a:txBody>
                    <a:bodyPr/>
                    <a:lstStyle/>
                    <a:p>
                      <a:pPr rtl="1"/>
                      <a:r>
                        <a:rPr lang="he-IL" dirty="0" smtClean="0">
                          <a:solidFill>
                            <a:schemeClr val="bg1"/>
                          </a:solidFill>
                        </a:rPr>
                        <a:t>מובילי המרכז כוכב</a:t>
                      </a:r>
                      <a:endParaRPr lang="he-IL" dirty="0">
                        <a:solidFill>
                          <a:schemeClr val="bg1"/>
                        </a:solidFill>
                      </a:endParaRPr>
                    </a:p>
                  </a:txBody>
                  <a:tcPr/>
                </a:tc>
                <a:tc>
                  <a:txBody>
                    <a:bodyPr/>
                    <a:lstStyle/>
                    <a:p>
                      <a:pPr rtl="1"/>
                      <a:r>
                        <a:rPr lang="he-IL" dirty="0" smtClean="0">
                          <a:solidFill>
                            <a:schemeClr val="bg1"/>
                          </a:solidFill>
                        </a:rPr>
                        <a:t>אליקים בן ארי</a:t>
                      </a:r>
                      <a:endParaRPr lang="he-IL" dirty="0">
                        <a:solidFill>
                          <a:schemeClr val="bg1"/>
                        </a:solidFill>
                      </a:endParaRPr>
                    </a:p>
                  </a:txBody>
                  <a:tcPr/>
                </a:tc>
                <a:tc>
                  <a:txBody>
                    <a:bodyPr/>
                    <a:lstStyle/>
                    <a:p>
                      <a:pPr rtl="1"/>
                      <a:r>
                        <a:rPr lang="he-IL" dirty="0" smtClean="0">
                          <a:solidFill>
                            <a:schemeClr val="bg1"/>
                          </a:solidFill>
                        </a:rPr>
                        <a:t>אליקים בן ארי</a:t>
                      </a:r>
                    </a:p>
                    <a:p>
                      <a:pPr rtl="1"/>
                      <a:r>
                        <a:rPr lang="he-IL" dirty="0" smtClean="0">
                          <a:solidFill>
                            <a:schemeClr val="bg1"/>
                          </a:solidFill>
                        </a:rPr>
                        <a:t>מדן כבישים ומחצבות</a:t>
                      </a:r>
                      <a:endParaRPr lang="he-IL" dirty="0">
                        <a:solidFill>
                          <a:schemeClr val="bg1"/>
                        </a:solidFill>
                      </a:endParaRPr>
                    </a:p>
                  </a:txBody>
                  <a:tcPr/>
                </a:tc>
                <a:tc vMerge="1">
                  <a:txBody>
                    <a:bodyPr/>
                    <a:lstStyle/>
                    <a:p>
                      <a:pPr rtl="1"/>
                      <a:endParaRPr lang="he-IL" dirty="0"/>
                    </a:p>
                  </a:txBody>
                  <a:tcPr/>
                </a:tc>
              </a:tr>
            </a:tbl>
          </a:graphicData>
        </a:graphic>
      </p:graphicFrame>
    </p:spTree>
    <p:extLst>
      <p:ext uri="{BB962C8B-B14F-4D97-AF65-F5344CB8AC3E}">
        <p14:creationId xmlns:p14="http://schemas.microsoft.com/office/powerpoint/2010/main" val="25784330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עגל">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TM04033919[[fn=מעגל]]</Template>
  <TotalTime>964</TotalTime>
  <Words>3471</Words>
  <Application>Microsoft Office PowerPoint</Application>
  <PresentationFormat>מסך רחב</PresentationFormat>
  <Paragraphs>884</Paragraphs>
  <Slides>33</Slides>
  <Notes>0</Notes>
  <HiddenSlides>0</HiddenSlides>
  <MMClips>0</MMClips>
  <ScaleCrop>false</ScaleCrop>
  <HeadingPairs>
    <vt:vector size="6" baseType="variant">
      <vt:variant>
        <vt:lpstr>גופנים בשימוש</vt:lpstr>
      </vt:variant>
      <vt:variant>
        <vt:i4>8</vt:i4>
      </vt:variant>
      <vt:variant>
        <vt:lpstr>ערכת נושא</vt:lpstr>
      </vt:variant>
      <vt:variant>
        <vt:i4>1</vt:i4>
      </vt:variant>
      <vt:variant>
        <vt:lpstr>כותרות שקופיות</vt:lpstr>
      </vt:variant>
      <vt:variant>
        <vt:i4>33</vt:i4>
      </vt:variant>
    </vt:vector>
  </HeadingPairs>
  <TitlesOfParts>
    <vt:vector size="42" baseType="lpstr">
      <vt:lpstr>SimSun</vt:lpstr>
      <vt:lpstr>Arial</vt:lpstr>
      <vt:lpstr>Calibri</vt:lpstr>
      <vt:lpstr>David</vt:lpstr>
      <vt:lpstr>Times New Roman</vt:lpstr>
      <vt:lpstr>Trebuchet MS</vt:lpstr>
      <vt:lpstr>Tw Cen MT</vt:lpstr>
      <vt:lpstr>Wingdings</vt:lpstr>
      <vt:lpstr>מעגל</vt:lpstr>
      <vt:lpstr>מכרזי מסגרת</vt:lpstr>
      <vt:lpstr>מכרז לאספקת בטון מובא</vt:lpstr>
      <vt:lpstr>מכרז לאספקת בטון מובא</vt:lpstr>
      <vt:lpstr>מכרז אספקת חומרי חציבה</vt:lpstr>
      <vt:lpstr>מכרז אספקת  חומרי חציבה </vt:lpstr>
      <vt:lpstr>מכרז לאספקת חומרי חציבהא</vt:lpstr>
      <vt:lpstr>מכרז לאספקת אספלט</vt:lpstr>
      <vt:lpstr>מכרז לאספקת  אספלט </vt:lpstr>
      <vt:lpstr>מכרז לאספקת אספפלט</vt:lpstr>
      <vt:lpstr>מכרז למתן שרותי העתקות אור</vt:lpstr>
      <vt:lpstr>מכרז למתן שרותי העתקות אור</vt:lpstr>
      <vt:lpstr>מכרז מסגרת למתן שירותי תאום תכנון ופיקוח צמוד</vt:lpstr>
      <vt:lpstr>מכרז מסגרת למתן שירותי תאום תכנון ופיקוח צמוד שעור תמורה מירבי במסלול תשתיות</vt:lpstr>
      <vt:lpstr>מכרז מסגרת למתן שירותי תאום תכנון ופיקוח צמוד שעור תמורה מירבי במסלול בינוי</vt:lpstr>
      <vt:lpstr>מכרז מסגרת למתן שירותי תאום תכנון ופיקוח צמוד ספקי מסגרת מסלול תשתיות</vt:lpstr>
      <vt:lpstr>מכרז מסגרת למתן שירותי תאום תכנון ופיקוח צמוד ספקי מסגרת מסלול בינוי</vt:lpstr>
      <vt:lpstr>מכרז מסגרת למתן שירותי תאום תכנון ופיקוח צמוד</vt:lpstr>
      <vt:lpstr>מכרז למתן שרותים של בדיקות מעבדה</vt:lpstr>
      <vt:lpstr>מצגת של PowerPoint</vt:lpstr>
      <vt:lpstr>מצגת של PowerPoint</vt:lpstr>
      <vt:lpstr>מכרז למתן שרותי מדידה</vt:lpstr>
      <vt:lpstr>תחום תכנון ביצוע ופרויקטים  </vt:lpstr>
      <vt:lpstr>תחום מקרקעין/הימנותא</vt:lpstr>
      <vt:lpstr>תחום מקרקעין/הימנותא/ מודדים מבקרים</vt:lpstr>
      <vt:lpstr>מרחב צפון</vt:lpstr>
      <vt:lpstr>מרחב מרכז</vt:lpstr>
      <vt:lpstr>מרחב דרום</vt:lpstr>
      <vt:lpstr>אזור יהודה ושומרון וגוש עציון  </vt:lpstr>
      <vt:lpstr>אזור יהודה ושומרון וגוש עציון  </vt:lpstr>
      <vt:lpstr>מכרז מסגרת להקמת מאגר קבלני בית לביצוע עבודות תשתית</vt:lpstr>
      <vt:lpstr>מכרז השקיה יערנית</vt:lpstr>
      <vt:lpstr>מכרז השקיה יערנית </vt:lpstr>
      <vt:lpstr>מכרז השקייה יערנית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מכרזי מסגרת – קק"ל</dc:title>
  <dc:creator>שרית יקוטי</dc:creator>
  <cp:lastModifiedBy>אלי אריה</cp:lastModifiedBy>
  <cp:revision>90</cp:revision>
  <cp:lastPrinted>2020-04-21T07:15:25Z</cp:lastPrinted>
  <dcterms:created xsi:type="dcterms:W3CDTF">2018-08-13T03:48:22Z</dcterms:created>
  <dcterms:modified xsi:type="dcterms:W3CDTF">2020-04-21T07:28:05Z</dcterms:modified>
</cp:coreProperties>
</file>