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1082" r:id="rId2"/>
    <p:sldId id="1113" r:id="rId3"/>
    <p:sldId id="1114" r:id="rId4"/>
    <p:sldId id="1115" r:id="rId5"/>
    <p:sldId id="1116" r:id="rId6"/>
    <p:sldId id="1117" r:id="rId7"/>
    <p:sldId id="1118" r:id="rId8"/>
    <p:sldId id="1120" r:id="rId9"/>
    <p:sldId id="1121" r:id="rId10"/>
    <p:sldId id="1122" r:id="rId11"/>
    <p:sldId id="1123" r:id="rId12"/>
    <p:sldId id="1124" r:id="rId13"/>
    <p:sldId id="1125" r:id="rId14"/>
    <p:sldId id="1126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B49522-C12F-DCD5-EE55-B1186D80A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4A6F80D-9A28-ED2A-4A9A-73237AA67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F78A490-A947-4501-DF87-164540D4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16BA1D-0321-C279-378C-8A7BEBFD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D509AA-049B-4618-6060-02291F30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75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84A79D-4891-3921-CD06-E841EEE5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F2A4422-2620-07FD-10DF-ED2CE4A27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F01EEC-518A-80C8-6C40-2428FBBA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890D1E6-6F39-E9E7-31BD-071CF413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4C96BC0-66C3-581E-D288-C0FD2113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478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B9FD20B-CFD0-79BD-97E3-0AEFD61A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44A9765-64E6-808B-FE47-FB3678F65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0AD9FA-30A1-036A-6346-219ED075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F09496-833F-2D1E-0D2D-D90CAB65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85B95CA-0CC6-99FC-F3D4-0D58A25A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74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1A8334-8C59-86AA-24CB-83AC59EA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393D1A-BD05-B7E1-D64A-2C913D39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9C7916-DE4F-6B68-F22F-BF0A09C7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B9B2DB-0ED3-2906-1522-7C1581D5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596F31F-7185-06BE-7987-64155A07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35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40E8B4-FD0F-B93F-31C3-CE95AC3A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135CA30-4935-AAAA-D08C-3A1F2761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03243A-2771-7B7D-7360-34E2AA60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5C442D-7880-CA9D-E292-45AD9F1B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21CF29E-934A-E5BF-B145-9575D0DB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38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ECDEF7-B6D4-CB20-D89D-47078BFC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5423FB6-F538-6BAD-7264-412087424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0E830C3-D5F4-3A01-C0DD-A6AA34057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72EC56D-92EC-A352-7CFE-2D7C2E93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FCCB18-FBD3-EF79-F5C2-0FB7E4FA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D3F37B3-2599-8738-19FB-F8F8DF8E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53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D45E19-885E-2E23-14DE-EFA84C49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3887991-42AF-CA45-0C6E-AAD49D084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0B36602-D158-729C-F939-DB34C0CD2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BEA33CE-7EB2-A0C6-EED6-16A546247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D737CE-80A0-416C-7D56-54788C5F8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57D6D20-2B65-46CB-3959-4F9B010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9391F81-C25B-7174-10B0-9EAC5485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4CD2376-8267-5897-0C90-2E3CEB1C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9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451468-B32D-F8B8-36D1-99136463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7A496A4-9FA2-1169-7A80-B7C39154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A2ADFC0-CA8A-2F09-2223-4827DBAB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08D0C21-2D6D-A63D-1692-A65B91BC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52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5A0907F-D75A-14B0-8331-09912D0B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C74B6D8-D8CB-A3A9-5A41-D66D2FC3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AC8C485-8F35-B583-6B91-3EBB4F29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50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F83D59-D1D2-B484-2767-C69FF7F1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7FEE541-EFDC-0443-A26D-CF49C3C5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FEA49F8-40F1-3362-1AF3-E31F6D07D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C6F118-E3C3-A95C-1AA2-517632C4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A1AC3E9-AEA0-5A9A-A326-815EBE47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721BB6-6992-429B-2864-6AE22930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0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90603A-7F14-70A5-FF9F-F6AE0F2B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CAA7CCF-CE62-1E1B-0C62-45865C3BF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CF0FE69-D4A8-E55A-B285-A8C423F7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FEF945-CB23-0F9C-55EB-C32AD554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3A39D70-7671-3265-CF79-1CB4C0F9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4754C35-6680-F801-E433-9428D2C8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37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8CFCAAE-68A5-D8BF-F7C3-40C1BFB3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74441D7-5264-1EF9-F375-9638E8CD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460452-150C-67EB-BA9D-E4F96D8D7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BEE3-E596-4BB4-8087-640C79D45706}" type="datetimeFigureOut">
              <a:rPr lang="he-IL" smtClean="0"/>
              <a:t>י"ג/תמוז/תשפ"ב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12AD85-B2E0-9B0C-922A-AA44920C7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BC93BF-4544-4B18-3FE3-7B9D8DFDC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88DC2-8922-4D4C-846F-29E6506A86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37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907172" y="917698"/>
            <a:ext cx="7067736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0" b="0" i="0" u="none" strike="noStrike" kern="1200" cap="none" spc="0" normalizeH="0" baseline="0" noProof="0" dirty="0" err="1">
                <a:ln w="0"/>
                <a:solidFill>
                  <a:srgbClr val="0871B9"/>
                </a:solidFill>
                <a:effectLst/>
                <a:uLnTx/>
                <a:uFillTx/>
                <a:latin typeface="Assistant ExtraBold" pitchFamily="2" charset="-79"/>
                <a:cs typeface="Assistant ExtraBold" pitchFamily="2" charset="-79"/>
              </a:rPr>
              <a:t>הימנותא</a:t>
            </a:r>
            <a:endParaRPr kumimoji="0" lang="en-US" sz="12000" b="0" i="0" u="none" strike="noStrike" kern="1200" cap="none" spc="0" normalizeH="0" baseline="0" noProof="0" dirty="0">
              <a:ln w="0"/>
              <a:solidFill>
                <a:srgbClr val="0871B9"/>
              </a:solidFill>
              <a:effectLst/>
              <a:uLnTx/>
              <a:uFillTx/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11" name="Picture 2" descr="Quick &amp; Easy Watercolor Techniques: Making a Watercolor Tree Painting">
            <a:extLst>
              <a:ext uri="{FF2B5EF4-FFF2-40B4-BE49-F238E27FC236}">
                <a16:creationId xmlns:a16="http://schemas.microsoft.com/office/drawing/2014/main" id="{5259519A-4AA2-77EA-C545-5F974EF1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20" y="3556024"/>
            <a:ext cx="5146160" cy="27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53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53609" y="996801"/>
            <a:ext cx="11534775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מטרות מרכזיות 2022</a:t>
            </a:r>
          </a:p>
          <a:p>
            <a:pPr algn="ctr"/>
            <a:endParaRPr lang="he-IL" sz="5400" b="1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36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רישום שוטף של עסקאות מקרקעין לצורך ניהול מיטבי של נכסי החברה וביצוע בקרה</a:t>
            </a:r>
          </a:p>
          <a:p>
            <a:r>
              <a:rPr lang="he-IL" sz="36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e-IL" sz="3600" b="0" cap="none" spc="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הסדרת כלל מקרקעי קק"ל וחברות הבנות שלה תוך שיתוף פעולה עם יחידות מקצועיות בתחום המקרקעין</a:t>
            </a:r>
          </a:p>
          <a:p>
            <a:r>
              <a:rPr lang="he-IL" sz="36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D160DFC-1D16-8409-3C1F-7F7E41A7AFBD}"/>
              </a:ext>
            </a:extLst>
          </p:cNvPr>
          <p:cNvSpPr txBox="1"/>
          <p:nvPr/>
        </p:nvSpPr>
        <p:spPr>
          <a:xfrm>
            <a:off x="153609" y="492696"/>
            <a:ext cx="12332302" cy="7817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u="sng" cap="none" spc="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 הסדרת רישום בקק"ל וחברות הבנות </a:t>
            </a:r>
            <a:endParaRPr lang="he-IL" sz="4000" b="0" cap="none" spc="0" dirty="0">
              <a:ln w="0"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4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1. פרויקט רישום מקרקעי הימנותא וקק"ל</a:t>
            </a:r>
          </a:p>
          <a:p>
            <a:pPr algn="just"/>
            <a:r>
              <a:rPr lang="he-IL" sz="24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2. מקרקעי קק"ל בנגב</a:t>
            </a:r>
          </a:p>
          <a:p>
            <a:pPr algn="just"/>
            <a:r>
              <a:rPr lang="he-IL" sz="24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3. מקרקעי </a:t>
            </a:r>
            <a:r>
              <a:rPr lang="he-IL" sz="2400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אפ"כ</a:t>
            </a:r>
            <a:endParaRPr lang="he-IL" sz="2400" dirty="0">
              <a:ln w="0"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sz="24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4. מקרקעי חברת הימנותא ירושלים </a:t>
            </a:r>
          </a:p>
          <a:p>
            <a:pPr algn="just"/>
            <a:r>
              <a:rPr lang="he-IL" sz="24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5. מקרקעי </a:t>
            </a:r>
            <a:r>
              <a:rPr lang="en-US" sz="2400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KKL LTD</a:t>
            </a:r>
            <a:endParaRPr lang="he-IL" sz="2400" dirty="0">
              <a:ln w="0"/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e-IL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e-IL" sz="1800" b="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he-IL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1800" b="0" cap="none" spc="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תשומת לב, אי סדר, חסרון. הובל, מטפורה, סימנים, תשומת לב, סבך, חסרון, לבלבל,  לבוא, דרכים, תנועה, out, אי סדר, בחור. | CanStock">
            <a:extLst>
              <a:ext uri="{FF2B5EF4-FFF2-40B4-BE49-F238E27FC236}">
                <a16:creationId xmlns:a16="http://schemas.microsoft.com/office/drawing/2014/main" id="{60E810BA-F093-72F0-7589-0CD1FBA4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43" y="1597579"/>
            <a:ext cx="260235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683 ספר אוסף תמונות חינם | וקטורים לשימוש ציבורי">
            <a:extLst>
              <a:ext uri="{FF2B5EF4-FFF2-40B4-BE49-F238E27FC236}">
                <a16:creationId xmlns:a16="http://schemas.microsoft.com/office/drawing/2014/main" id="{E9611865-C7B1-6E26-FE81-296AF3E4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74" y="1597579"/>
            <a:ext cx="2862691" cy="2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: למעלה 2">
            <a:extLst>
              <a:ext uri="{FF2B5EF4-FFF2-40B4-BE49-F238E27FC236}">
                <a16:creationId xmlns:a16="http://schemas.microsoft.com/office/drawing/2014/main" id="{7D406791-A8AD-8CFC-D23D-CA3EEDF86F1F}"/>
              </a:ext>
            </a:extLst>
          </p:cNvPr>
          <p:cNvSpPr/>
          <p:nvPr/>
        </p:nvSpPr>
        <p:spPr>
          <a:xfrm rot="16200000">
            <a:off x="6412990" y="2101187"/>
            <a:ext cx="484632" cy="1915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03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2419164" y="346451"/>
            <a:ext cx="657243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נתונים מעניינים!</a:t>
            </a:r>
            <a:endParaRPr lang="en-US" sz="72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56DE30F-455B-F4A1-663B-6D2D7F3E118B}"/>
              </a:ext>
            </a:extLst>
          </p:cNvPr>
          <p:cNvSpPr txBox="1"/>
          <p:nvPr/>
        </p:nvSpPr>
        <p:spPr>
          <a:xfrm>
            <a:off x="2419164" y="1854868"/>
            <a:ext cx="71627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rgbClr val="0070C0"/>
                </a:solidFill>
              </a:rPr>
              <a:t>לצורך הסדרת פרויקט הרישום הקצתה הנהלת קק"ל סכום של 100 </a:t>
            </a:r>
            <a:r>
              <a:rPr lang="he-IL" sz="2000" dirty="0" err="1">
                <a:solidFill>
                  <a:srgbClr val="0070C0"/>
                </a:solidFill>
              </a:rPr>
              <a:t>מלש"ח</a:t>
            </a:r>
            <a:r>
              <a:rPr lang="he-IL" sz="2000" dirty="0">
                <a:solidFill>
                  <a:srgbClr val="0070C0"/>
                </a:solidFill>
              </a:rPr>
              <a:t>. מדובר על הליכים יקרים ומשמעותיים לקק"ל </a:t>
            </a:r>
          </a:p>
          <a:p>
            <a:r>
              <a:rPr lang="he-IL" sz="2000" dirty="0">
                <a:solidFill>
                  <a:srgbClr val="0070C0"/>
                </a:solidFill>
              </a:rPr>
              <a:t> </a:t>
            </a:r>
          </a:p>
          <a:p>
            <a:endParaRPr lang="he-IL" sz="2000" dirty="0">
              <a:solidFill>
                <a:srgbClr val="0070C0"/>
              </a:solidFill>
            </a:endParaRPr>
          </a:p>
          <a:p>
            <a:endParaRPr lang="he-IL" sz="2000" dirty="0">
              <a:solidFill>
                <a:srgbClr val="0070C0"/>
              </a:solidFill>
            </a:endParaRPr>
          </a:p>
          <a:p>
            <a:endParaRPr lang="he-IL" sz="2000" dirty="0">
              <a:solidFill>
                <a:srgbClr val="0070C0"/>
              </a:solidFill>
            </a:endParaRPr>
          </a:p>
          <a:p>
            <a:r>
              <a:rPr lang="he-IL" sz="2000" dirty="0" err="1">
                <a:solidFill>
                  <a:srgbClr val="0070C0"/>
                </a:solidFill>
              </a:rPr>
              <a:t>הימנותא</a:t>
            </a:r>
            <a:r>
              <a:rPr lang="he-IL" sz="2000" dirty="0">
                <a:solidFill>
                  <a:srgbClr val="0070C0"/>
                </a:solidFill>
              </a:rPr>
              <a:t> תעסיק לצורך הפרויקט 7 משרדי עורכי דין חיצוניים</a:t>
            </a:r>
          </a:p>
          <a:p>
            <a:endParaRPr lang="he-IL" sz="2000" dirty="0">
              <a:solidFill>
                <a:srgbClr val="0070C0"/>
              </a:solidFill>
            </a:endParaRPr>
          </a:p>
          <a:p>
            <a:endParaRPr lang="he-IL" sz="2000" dirty="0">
              <a:solidFill>
                <a:srgbClr val="0070C0"/>
              </a:solidFill>
            </a:endParaRPr>
          </a:p>
          <a:p>
            <a:endParaRPr lang="he-IL" sz="2000" dirty="0">
              <a:solidFill>
                <a:srgbClr val="0070C0"/>
              </a:solidFill>
            </a:endParaRPr>
          </a:p>
          <a:p>
            <a:endParaRPr lang="he-IL" sz="2000" dirty="0">
              <a:solidFill>
                <a:srgbClr val="0070C0"/>
              </a:solidFill>
            </a:endParaRPr>
          </a:p>
          <a:p>
            <a:endParaRPr lang="he-IL" sz="2000" dirty="0">
              <a:solidFill>
                <a:srgbClr val="0070C0"/>
              </a:solidFill>
            </a:endParaRPr>
          </a:p>
          <a:p>
            <a:r>
              <a:rPr lang="he-IL" sz="2000" dirty="0">
                <a:solidFill>
                  <a:srgbClr val="0070C0"/>
                </a:solidFill>
              </a:rPr>
              <a:t>יועסקו כ- 12 משרדי מודדים לביצוע פעולות רישום והשלמה לרישום </a:t>
            </a:r>
          </a:p>
        </p:txBody>
      </p:sp>
      <p:pic>
        <p:nvPicPr>
          <p:cNvPr id="2050" name="Picture 2" descr="דולרים - כל הזמן">
            <a:extLst>
              <a:ext uri="{FF2B5EF4-FFF2-40B4-BE49-F238E27FC236}">
                <a16:creationId xmlns:a16="http://schemas.microsoft.com/office/drawing/2014/main" id="{5EE14327-1A75-87B9-2AB0-A9C4E3E8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36" y="1546780"/>
            <a:ext cx="2080092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שלוש החלטות של וועדת האתיקה – שכל עורך דין חייב להכיר!">
            <a:extLst>
              <a:ext uri="{FF2B5EF4-FFF2-40B4-BE49-F238E27FC236}">
                <a16:creationId xmlns:a16="http://schemas.microsoft.com/office/drawing/2014/main" id="{D398CC18-9D44-4535-C228-1CF2A5A2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18" y="3347937"/>
            <a:ext cx="2080092" cy="10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קורס יסודות מדידה ומיפוי - קורס יסודות מדידה ומיפוי">
            <a:extLst>
              <a:ext uri="{FF2B5EF4-FFF2-40B4-BE49-F238E27FC236}">
                <a16:creationId xmlns:a16="http://schemas.microsoft.com/office/drawing/2014/main" id="{73A5A2B1-DFC2-894E-0C18-59AD3E7A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98" y="5278383"/>
            <a:ext cx="2080092" cy="9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8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2591242" y="633238"/>
            <a:ext cx="642003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צופן העתיד?</a:t>
            </a:r>
            <a:endParaRPr lang="en-US" sz="72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56DE30F-455B-F4A1-663B-6D2D7F3E118B}"/>
              </a:ext>
            </a:extLst>
          </p:cNvPr>
          <p:cNvSpPr txBox="1"/>
          <p:nvPr/>
        </p:nvSpPr>
        <p:spPr>
          <a:xfrm>
            <a:off x="2301412" y="5024434"/>
            <a:ext cx="9396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0070C0"/>
                </a:solidFill>
              </a:rPr>
              <a:t>•</a:t>
            </a:r>
            <a:r>
              <a:rPr lang="he-IL" dirty="0"/>
              <a:t>   </a:t>
            </a:r>
            <a:r>
              <a:rPr lang="he-IL" dirty="0">
                <a:solidFill>
                  <a:srgbClr val="0070C0"/>
                </a:solidFill>
              </a:rPr>
              <a:t>מקרקעין = ההכנסה העיקרית של קק"ל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</a:rPr>
              <a:t>גידול רישום = פוטנציאל ההכנסות נוסף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</a:rPr>
              <a:t>פוטנציאל לעסקאות מקרקעין, השכרה, בינוי והשבחה.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70C0"/>
                </a:solidFill>
              </a:rPr>
              <a:t>ניהול מיטבי – פיקוח ומיסוי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3074" name="Picture 2" descr="עתיד, מילה, מצפן. | CanStock">
            <a:extLst>
              <a:ext uri="{FF2B5EF4-FFF2-40B4-BE49-F238E27FC236}">
                <a16:creationId xmlns:a16="http://schemas.microsoft.com/office/drawing/2014/main" id="{5EC17ED2-C39C-5932-9258-D4A79D7B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95706"/>
            <a:ext cx="1810261" cy="1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השפעות העבודה מרחוק על הארגון | נקודת מפנה">
            <a:extLst>
              <a:ext uri="{FF2B5EF4-FFF2-40B4-BE49-F238E27FC236}">
                <a16:creationId xmlns:a16="http://schemas.microsoft.com/office/drawing/2014/main" id="{52CB9FB0-1C8D-F684-90B4-70B835C0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40" y="2212246"/>
            <a:ext cx="4180466" cy="24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: שמאלה 2">
            <a:extLst>
              <a:ext uri="{FF2B5EF4-FFF2-40B4-BE49-F238E27FC236}">
                <a16:creationId xmlns:a16="http://schemas.microsoft.com/office/drawing/2014/main" id="{34E72983-C4E5-BC1C-5BB9-D2861B4BBFEC}"/>
              </a:ext>
            </a:extLst>
          </p:cNvPr>
          <p:cNvSpPr/>
          <p:nvPr/>
        </p:nvSpPr>
        <p:spPr>
          <a:xfrm>
            <a:off x="7743289" y="2429015"/>
            <a:ext cx="2147299" cy="483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שידוע לנו </a:t>
            </a:r>
          </a:p>
        </p:txBody>
      </p:sp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4E684B44-BD5A-4725-628F-BF0C66C1A933}"/>
              </a:ext>
            </a:extLst>
          </p:cNvPr>
          <p:cNvSpPr/>
          <p:nvPr/>
        </p:nvSpPr>
        <p:spPr>
          <a:xfrm>
            <a:off x="616449" y="3647326"/>
            <a:ext cx="2147203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הלא ידוע</a:t>
            </a:r>
          </a:p>
        </p:txBody>
      </p:sp>
    </p:spTree>
    <p:extLst>
      <p:ext uri="{BB962C8B-B14F-4D97-AF65-F5344CB8AC3E}">
        <p14:creationId xmlns:p14="http://schemas.microsoft.com/office/powerpoint/2010/main" val="273011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ABB09E88-6581-E119-0173-47EF909A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08" y="2897122"/>
            <a:ext cx="6357984" cy="356047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EB1A601-0D72-BEBA-E3B5-DE331A49200D}"/>
              </a:ext>
            </a:extLst>
          </p:cNvPr>
          <p:cNvSpPr/>
          <p:nvPr/>
        </p:nvSpPr>
        <p:spPr>
          <a:xfrm>
            <a:off x="-747759" y="1384253"/>
            <a:ext cx="9134568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8800" b="1" cap="none" spc="0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רבה!</a:t>
            </a:r>
            <a:endParaRPr lang="en-US" sz="8800" b="1" cap="none" spc="0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3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892B6EF-A88E-6616-19CF-AE57EE15B355}"/>
              </a:ext>
            </a:extLst>
          </p:cNvPr>
          <p:cNvSpPr/>
          <p:nvPr/>
        </p:nvSpPr>
        <p:spPr>
          <a:xfrm>
            <a:off x="2628900" y="1850931"/>
            <a:ext cx="753427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5725BAE-00A7-09DA-6ADB-944EBEB64575}"/>
              </a:ext>
            </a:extLst>
          </p:cNvPr>
          <p:cNvSpPr/>
          <p:nvPr/>
        </p:nvSpPr>
        <p:spPr>
          <a:xfrm>
            <a:off x="2324099" y="4106563"/>
            <a:ext cx="7991475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>
                <a:ln w="0"/>
                <a:solidFill>
                  <a:srgbClr val="0871B9"/>
                </a:solidFill>
                <a:latin typeface="Assistant SemiBold" pitchFamily="2" charset="-79"/>
                <a:cs typeface="Assistant SemiBold" pitchFamily="2" charset="-79"/>
              </a:rPr>
              <a:t>חברת בת של קק"ל</a:t>
            </a:r>
          </a:p>
          <a:p>
            <a:pPr algn="ctr"/>
            <a:endParaRPr lang="en-US" sz="7200" b="0" cap="none" spc="0" dirty="0">
              <a:ln w="0"/>
              <a:solidFill>
                <a:srgbClr val="0871B9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90F9353-5CDF-1E0A-0348-A05DF166B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1322230"/>
            <a:ext cx="7534276" cy="25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3794570" y="719802"/>
            <a:ext cx="10466887" cy="56323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000" u="sng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שנת הקמה</a:t>
            </a:r>
          </a:p>
          <a:p>
            <a:pPr algn="ctr"/>
            <a:r>
              <a:rPr lang="he-IL" sz="60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1938</a:t>
            </a:r>
          </a:p>
          <a:p>
            <a:pPr algn="ctr"/>
            <a:endParaRPr lang="he-IL" sz="60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6000" b="0" u="sng" cap="none" spc="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בבעלות </a:t>
            </a:r>
            <a:r>
              <a:rPr lang="he-IL" sz="6000" b="0" u="sng" cap="none" spc="0" dirty="0" err="1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הימנותא</a:t>
            </a:r>
            <a:r>
              <a:rPr lang="he-IL" sz="6000" b="0" u="sng" cap="none" spc="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he-IL" sz="6000" b="0" cap="none" spc="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 – 50,000 דונם</a:t>
            </a:r>
            <a:endParaRPr lang="he-IL" sz="600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he-IL" sz="60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 חלקות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AAEE2A9-3640-A95B-5247-38D64C775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54" y="1885950"/>
            <a:ext cx="4560538" cy="34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ADB59BB6-3449-6F6C-9CA7-797ED029B461}"/>
              </a:ext>
            </a:extLst>
          </p:cNvPr>
          <p:cNvSpPr/>
          <p:nvPr/>
        </p:nvSpPr>
        <p:spPr>
          <a:xfrm>
            <a:off x="1597819" y="1075311"/>
            <a:ext cx="9534523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עסקאות</a:t>
            </a:r>
          </a:p>
          <a:p>
            <a:pPr algn="ctr"/>
            <a:endParaRPr lang="en-US" sz="66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יתרון המידע על עסקאות נדל&quot;ן | השקעות נדל&quot;ן | דירות להשקעה">
            <a:extLst>
              <a:ext uri="{FF2B5EF4-FFF2-40B4-BE49-F238E27FC236}">
                <a16:creationId xmlns:a16="http://schemas.microsoft.com/office/drawing/2014/main" id="{C6F46954-D5F0-6488-B935-89A4E3D99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19" y="2801828"/>
            <a:ext cx="7658289" cy="315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991083" y="1054878"/>
            <a:ext cx="1020983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u="sng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רכישת קרקע</a:t>
            </a:r>
            <a:endParaRPr lang="he-IL" sz="3200" u="sng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C6AF8EC9-CE7C-E699-B4E9-E3E482DCBA8A}"/>
              </a:ext>
            </a:extLst>
          </p:cNvPr>
          <p:cNvSpPr/>
          <p:nvPr/>
        </p:nvSpPr>
        <p:spPr>
          <a:xfrm>
            <a:off x="953588" y="2905125"/>
            <a:ext cx="2808787" cy="2635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13F817D-E210-4E8A-A798-95C6A315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054" y="2905125"/>
            <a:ext cx="2822693" cy="26458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8AFED85-BA93-CC5F-AA2F-A7446905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426" y="2894358"/>
            <a:ext cx="2822693" cy="2645893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DF0B008-6DD1-C579-AFA1-1D92476309ED}"/>
              </a:ext>
            </a:extLst>
          </p:cNvPr>
          <p:cNvSpPr txBox="1"/>
          <p:nvPr/>
        </p:nvSpPr>
        <p:spPr>
          <a:xfrm>
            <a:off x="1353577" y="3566351"/>
            <a:ext cx="200880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מסחר ותעשייה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D645458-5EC1-DE87-DEAC-30AD7F9A10BA}"/>
              </a:ext>
            </a:extLst>
          </p:cNvPr>
          <p:cNvSpPr txBox="1"/>
          <p:nvPr/>
        </p:nvSpPr>
        <p:spPr>
          <a:xfrm>
            <a:off x="5091596" y="3874128"/>
            <a:ext cx="20088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חקלאות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85C7A18-9957-C772-3D90-1723933E5CCF}"/>
              </a:ext>
            </a:extLst>
          </p:cNvPr>
          <p:cNvSpPr txBox="1"/>
          <p:nvPr/>
        </p:nvSpPr>
        <p:spPr>
          <a:xfrm>
            <a:off x="8677216" y="3555584"/>
            <a:ext cx="200880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הרחבת</a:t>
            </a:r>
          </a:p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יישובים</a:t>
            </a:r>
          </a:p>
        </p:txBody>
      </p:sp>
    </p:spTree>
    <p:extLst>
      <p:ext uri="{BB962C8B-B14F-4D97-AF65-F5344CB8AC3E}">
        <p14:creationId xmlns:p14="http://schemas.microsoft.com/office/powerpoint/2010/main" val="355032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>
            <a:extLst>
              <a:ext uri="{FF2B5EF4-FFF2-40B4-BE49-F238E27FC236}">
                <a16:creationId xmlns:a16="http://schemas.microsoft.com/office/drawing/2014/main" id="{532AD7BD-7A02-9D15-16CF-70B82214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426" y="2959642"/>
            <a:ext cx="2822693" cy="26458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F57D57D-3B7C-B1B3-5AEA-0CF2EC16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054" y="2894356"/>
            <a:ext cx="2822693" cy="264589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991083" y="1054878"/>
            <a:ext cx="1020983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u="sng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רכישה</a:t>
            </a:r>
            <a:endParaRPr lang="he-IL" sz="3200" u="sng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C6AF8EC9-CE7C-E699-B4E9-E3E482DCBA8A}"/>
              </a:ext>
            </a:extLst>
          </p:cNvPr>
          <p:cNvSpPr/>
          <p:nvPr/>
        </p:nvSpPr>
        <p:spPr>
          <a:xfrm>
            <a:off x="953588" y="2905125"/>
            <a:ext cx="2808787" cy="26351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DF0B008-6DD1-C579-AFA1-1D92476309ED}"/>
              </a:ext>
            </a:extLst>
          </p:cNvPr>
          <p:cNvSpPr txBox="1"/>
          <p:nvPr/>
        </p:nvSpPr>
        <p:spPr>
          <a:xfrm>
            <a:off x="1353577" y="3566351"/>
            <a:ext cx="200880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חליפין</a:t>
            </a:r>
          </a:p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עם </a:t>
            </a:r>
            <a:r>
              <a:rPr lang="he-IL" sz="4000" dirty="0" err="1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רמ"י</a:t>
            </a:r>
            <a:endParaRPr lang="he-IL" sz="4000" dirty="0">
              <a:solidFill>
                <a:schemeClr val="bg1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D645458-5EC1-DE87-DEAC-30AD7F9A10BA}"/>
              </a:ext>
            </a:extLst>
          </p:cNvPr>
          <p:cNvSpPr txBox="1"/>
          <p:nvPr/>
        </p:nvSpPr>
        <p:spPr>
          <a:xfrm>
            <a:off x="4842072" y="3620868"/>
            <a:ext cx="230465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בעסקאות</a:t>
            </a:r>
          </a:p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חליפין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85C7A18-9957-C772-3D90-1723933E5CCF}"/>
              </a:ext>
            </a:extLst>
          </p:cNvPr>
          <p:cNvSpPr txBox="1"/>
          <p:nvPr/>
        </p:nvSpPr>
        <p:spPr>
          <a:xfrm>
            <a:off x="8677216" y="3555584"/>
            <a:ext cx="200880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Assistant SemiBold" pitchFamily="2" charset="-79"/>
                <a:cs typeface="Assistant SemiBold" pitchFamily="2" charset="-79"/>
              </a:rPr>
              <a:t>בתמורה כספית</a:t>
            </a:r>
          </a:p>
        </p:txBody>
      </p:sp>
    </p:spTree>
    <p:extLst>
      <p:ext uri="{BB962C8B-B14F-4D97-AF65-F5344CB8AC3E}">
        <p14:creationId xmlns:p14="http://schemas.microsoft.com/office/powerpoint/2010/main" val="304094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5D636BC-20D5-4B48-C88B-5B22130FD769}"/>
              </a:ext>
            </a:extLst>
          </p:cNvPr>
          <p:cNvSpPr txBox="1"/>
          <p:nvPr/>
        </p:nvSpPr>
        <p:spPr>
          <a:xfrm>
            <a:off x="1306988" y="941089"/>
            <a:ext cx="100965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r>
              <a:rPr lang="he-IL" sz="4400" u="sng" dirty="0">
                <a:solidFill>
                  <a:srgbClr val="00B050"/>
                </a:solidFill>
                <a:latin typeface="Assistant SemiBold" pitchFamily="2" charset="-79"/>
                <a:cs typeface="Assistant SemiBold" pitchFamily="2" charset="-79"/>
              </a:rPr>
              <a:t>רכישות בשנת 2021 </a:t>
            </a:r>
            <a:r>
              <a:rPr lang="he-IL" sz="4400" dirty="0">
                <a:solidFill>
                  <a:srgbClr val="00B050"/>
                </a:solidFill>
                <a:latin typeface="Assistant SemiBold" pitchFamily="2" charset="-79"/>
                <a:cs typeface="Assistant SemiBold" pitchFamily="2" charset="-79"/>
              </a:rPr>
              <a:t>- 150 </a:t>
            </a:r>
            <a:r>
              <a:rPr lang="he-IL" sz="4400" dirty="0" err="1">
                <a:solidFill>
                  <a:srgbClr val="00B050"/>
                </a:solidFill>
                <a:latin typeface="Assistant SemiBold" pitchFamily="2" charset="-79"/>
                <a:cs typeface="Assistant SemiBold" pitchFamily="2" charset="-79"/>
              </a:rPr>
              <a:t>מלש"ח</a:t>
            </a:r>
            <a:endParaRPr lang="he-IL" sz="4400" dirty="0">
              <a:solidFill>
                <a:srgbClr val="00B050"/>
              </a:solidFill>
              <a:latin typeface="Assistant SemiBold" pitchFamily="2" charset="-79"/>
              <a:cs typeface="Assistant SemiBold" pitchFamily="2" charset="-79"/>
            </a:endParaRPr>
          </a:p>
          <a:p>
            <a:endParaRPr lang="he-IL" sz="4400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r>
              <a:rPr lang="he-IL" sz="4400" u="sng" dirty="0">
                <a:solidFill>
                  <a:schemeClr val="accent1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מתחילת שנת 2022</a:t>
            </a: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 - 82 </a:t>
            </a:r>
            <a:r>
              <a:rPr lang="he-IL" sz="4400" dirty="0" err="1">
                <a:solidFill>
                  <a:schemeClr val="accent1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מלש"ח</a:t>
            </a: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 + 40 </a:t>
            </a:r>
            <a:r>
              <a:rPr lang="he-IL" sz="4400" dirty="0" err="1">
                <a:solidFill>
                  <a:schemeClr val="accent1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מלש"ח</a:t>
            </a:r>
            <a:r>
              <a:rPr lang="he-IL" sz="4400" dirty="0">
                <a:solidFill>
                  <a:schemeClr val="accent1">
                    <a:lumMod val="75000"/>
                  </a:schemeClr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  <a:p>
            <a:endParaRPr lang="he-IL" dirty="0">
              <a:solidFill>
                <a:schemeClr val="accent1">
                  <a:lumMod val="75000"/>
                </a:schemeClr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6391CFB-013D-5A4E-AFA0-0F37EA7DE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930" y="3792746"/>
            <a:ext cx="3703153" cy="24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1666876" y="702357"/>
            <a:ext cx="843915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הימנותא בע"מ</a:t>
            </a:r>
          </a:p>
          <a:p>
            <a:pPr algn="ctr"/>
            <a:r>
              <a:rPr lang="he-IL" sz="7200" b="0" cap="none" spc="0" dirty="0">
                <a:ln w="0"/>
                <a:solidFill>
                  <a:srgbClr val="0871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רישום מקרקעין</a:t>
            </a:r>
            <a:endParaRPr lang="en-US" sz="7200" b="0" cap="none" spc="0" dirty="0">
              <a:ln w="0"/>
              <a:solidFill>
                <a:srgbClr val="0871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אודות רישום מקרקעין | הרשות לרישום והסדר זכויות מקרקעין">
            <a:extLst>
              <a:ext uri="{FF2B5EF4-FFF2-40B4-BE49-F238E27FC236}">
                <a16:creationId xmlns:a16="http://schemas.microsoft.com/office/drawing/2014/main" id="{06B96A03-7AF8-B2A9-986F-88F449D0C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4" y="3010681"/>
            <a:ext cx="5436393" cy="32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58C5BD0-C48B-6A87-9317-FCC98653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6956"/>
            <a:ext cx="12192000" cy="18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D27A0-217F-4156-3C23-DC92CB05392A}"/>
              </a:ext>
            </a:extLst>
          </p:cNvPr>
          <p:cNvSpPr txBox="1"/>
          <p:nvPr/>
        </p:nvSpPr>
        <p:spPr>
          <a:xfrm>
            <a:off x="5" y="4850"/>
            <a:ext cx="12191995" cy="400110"/>
          </a:xfrm>
          <a:prstGeom prst="rect">
            <a:avLst/>
          </a:prstGeom>
          <a:solidFill>
            <a:srgbClr val="8DC73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BFD06D2-08DB-FFF5-25F9-E9B48442455E}"/>
              </a:ext>
            </a:extLst>
          </p:cNvPr>
          <p:cNvCxnSpPr/>
          <p:nvPr/>
        </p:nvCxnSpPr>
        <p:spPr>
          <a:xfrm>
            <a:off x="5" y="195596"/>
            <a:ext cx="12191995" cy="0"/>
          </a:xfrm>
          <a:prstGeom prst="line">
            <a:avLst/>
          </a:prstGeom>
          <a:solidFill>
            <a:srgbClr val="8DC73F"/>
          </a:solidFill>
          <a:ln w="38100">
            <a:solidFill>
              <a:srgbClr val="946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306F3DB3-2251-F906-A03D-D92A311F80B1}"/>
              </a:ext>
            </a:extLst>
          </p:cNvPr>
          <p:cNvSpPr/>
          <p:nvPr/>
        </p:nvSpPr>
        <p:spPr>
          <a:xfrm>
            <a:off x="-118379" y="-531279"/>
            <a:ext cx="2147203" cy="198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99AF445-65AD-B010-FA86-7EBF4BDB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" y="204905"/>
            <a:ext cx="1599959" cy="71279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707DCE6-0647-6B31-92C9-3D65F775D1A1}"/>
              </a:ext>
            </a:extLst>
          </p:cNvPr>
          <p:cNvSpPr/>
          <p:nvPr/>
        </p:nvSpPr>
        <p:spPr>
          <a:xfrm>
            <a:off x="8267434" y="758959"/>
            <a:ext cx="3519267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>
              <a:tabLst>
                <a:tab pos="2637155" algn="ctr"/>
                <a:tab pos="5274310" algn="r"/>
              </a:tabLst>
            </a:pPr>
            <a:r>
              <a:rPr lang="he-IL" sz="2800" b="1" dirty="0">
                <a:solidFill>
                  <a:schemeClr val="accent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הימנותא בע"מ</a:t>
            </a:r>
            <a:endParaRPr lang="en-US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pPr algn="ctr" rtl="1">
              <a:tabLst>
                <a:tab pos="2637155" algn="ctr"/>
                <a:tab pos="5274310" algn="r"/>
              </a:tabLst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HEMNUTAH  LTD</a:t>
            </a:r>
          </a:p>
          <a:p>
            <a:pPr algn="ctr" rtl="1">
              <a:tabLst>
                <a:tab pos="2637155" algn="ctr"/>
                <a:tab pos="5274310" algn="r"/>
              </a:tabLst>
            </a:pPr>
            <a:endParaRPr lang="en-US" sz="28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>
              <a:tabLst>
                <a:tab pos="2637155" algn="ctr"/>
                <a:tab pos="5274310" algn="r"/>
              </a:tabLst>
            </a:pPr>
            <a:r>
              <a:rPr lang="en-US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7 </a:t>
            </a:r>
            <a:r>
              <a:rPr lang="he-IL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מיליארד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1F1F735-F0BE-1670-A5E2-7927F7900368}"/>
              </a:ext>
            </a:extLst>
          </p:cNvPr>
          <p:cNvSpPr txBox="1"/>
          <p:nvPr/>
        </p:nvSpPr>
        <p:spPr>
          <a:xfrm>
            <a:off x="405299" y="332018"/>
            <a:ext cx="1036386" cy="4731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28" name="Picture 4" descr="מיסוי מקרקעין - עו&quot;ד ל. עמידור ושות'">
            <a:extLst>
              <a:ext uri="{FF2B5EF4-FFF2-40B4-BE49-F238E27FC236}">
                <a16:creationId xmlns:a16="http://schemas.microsoft.com/office/drawing/2014/main" id="{9159EC04-6369-5294-485A-B02B5BB4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85" y="880592"/>
            <a:ext cx="3551290" cy="11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2717151-5A39-6D04-B3FF-5B4B54301054}"/>
              </a:ext>
            </a:extLst>
          </p:cNvPr>
          <p:cNvSpPr txBox="1"/>
          <p:nvPr/>
        </p:nvSpPr>
        <p:spPr>
          <a:xfrm>
            <a:off x="802080" y="2153477"/>
            <a:ext cx="434604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David" panose="020E0502060401010101" pitchFamily="34" charset="-79"/>
              </a:rPr>
              <a:t>45,000 ד', 300 נכסים מבונים</a:t>
            </a:r>
          </a:p>
          <a:p>
            <a:r>
              <a:rPr lang="he-IL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David" panose="020E0502060401010101" pitchFamily="34" charset="-79"/>
              </a:rPr>
              <a:t>הימנותא י-ם  20,000 ד'</a:t>
            </a:r>
          </a:p>
          <a:p>
            <a:r>
              <a:rPr lang="he-IL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David" panose="020E0502060401010101" pitchFamily="34" charset="-79"/>
              </a:rPr>
              <a:t>קק"ל.... המון</a:t>
            </a:r>
          </a:p>
          <a:p>
            <a:r>
              <a:rPr lang="he-IL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David" panose="020E0502060401010101" pitchFamily="34" charset="-79"/>
              </a:rPr>
              <a:t>     </a:t>
            </a:r>
          </a:p>
          <a:p>
            <a:endParaRPr lang="he-IL" sz="2800" b="1" dirty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pic>
        <p:nvPicPr>
          <p:cNvPr id="1032" name="Picture 8" descr="סבל או אתגר1">
            <a:extLst>
              <a:ext uri="{FF2B5EF4-FFF2-40B4-BE49-F238E27FC236}">
                <a16:creationId xmlns:a16="http://schemas.microsoft.com/office/drawing/2014/main" id="{D0ACD28B-6FFF-B89B-214B-21E6639E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34" y="3429000"/>
            <a:ext cx="3044413" cy="23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מעבר בנק - המרכז הישראלי לצרכנות פיננסית">
            <a:extLst>
              <a:ext uri="{FF2B5EF4-FFF2-40B4-BE49-F238E27FC236}">
                <a16:creationId xmlns:a16="http://schemas.microsoft.com/office/drawing/2014/main" id="{62D7B863-15FE-83BE-97BA-AA090CC8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4803174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AB41F9B-31C6-DE12-2F9D-8257CA9BBF21}"/>
              </a:ext>
            </a:extLst>
          </p:cNvPr>
          <p:cNvSpPr txBox="1"/>
          <p:nvPr/>
        </p:nvSpPr>
        <p:spPr>
          <a:xfrm>
            <a:off x="8696960" y="5953760"/>
            <a:ext cx="2773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David" panose="020E0502060401010101" pitchFamily="34" charset="-79"/>
              </a:rPr>
              <a:t>אתגר הרישום</a:t>
            </a:r>
          </a:p>
        </p:txBody>
      </p:sp>
      <p:sp>
        <p:nvSpPr>
          <p:cNvPr id="13" name="חץ: שמאלה 12">
            <a:extLst>
              <a:ext uri="{FF2B5EF4-FFF2-40B4-BE49-F238E27FC236}">
                <a16:creationId xmlns:a16="http://schemas.microsoft.com/office/drawing/2014/main" id="{6FB73B2B-101A-6AE0-CA77-C3572579DA45}"/>
              </a:ext>
            </a:extLst>
          </p:cNvPr>
          <p:cNvSpPr/>
          <p:nvPr/>
        </p:nvSpPr>
        <p:spPr>
          <a:xfrm rot="12660726">
            <a:off x="5782585" y="3335904"/>
            <a:ext cx="1695236" cy="400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: שמאלה 18">
            <a:extLst>
              <a:ext uri="{FF2B5EF4-FFF2-40B4-BE49-F238E27FC236}">
                <a16:creationId xmlns:a16="http://schemas.microsoft.com/office/drawing/2014/main" id="{4DD04327-10C6-5658-B95D-9BD08F3DC1AE}"/>
              </a:ext>
            </a:extLst>
          </p:cNvPr>
          <p:cNvSpPr/>
          <p:nvPr/>
        </p:nvSpPr>
        <p:spPr>
          <a:xfrm>
            <a:off x="6397297" y="5084426"/>
            <a:ext cx="1695236" cy="400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B5CF406A-BBAB-A999-4A9E-D693F8896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8491" y="1990681"/>
            <a:ext cx="553094" cy="5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923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מסך רחב</PresentationFormat>
  <Paragraphs>89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Arial</vt:lpstr>
      <vt:lpstr>Assistant ExtraBold</vt:lpstr>
      <vt:lpstr>Assistant SemiBold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עמית כהן</dc:creator>
  <cp:lastModifiedBy>עמית כהן</cp:lastModifiedBy>
  <cp:revision>1</cp:revision>
  <dcterms:created xsi:type="dcterms:W3CDTF">2022-07-12T08:17:04Z</dcterms:created>
  <dcterms:modified xsi:type="dcterms:W3CDTF">2022-07-12T08:17:28Z</dcterms:modified>
</cp:coreProperties>
</file>