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806" r:id="rId1"/>
  </p:sldMasterIdLst>
  <p:sldIdLst>
    <p:sldId id="274" r:id="rId2"/>
    <p:sldId id="256" r:id="rId3"/>
    <p:sldId id="261" r:id="rId4"/>
    <p:sldId id="276" r:id="rId5"/>
    <p:sldId id="277" r:id="rId6"/>
    <p:sldId id="278" r:id="rId7"/>
    <p:sldId id="279" r:id="rId8"/>
    <p:sldId id="280" r:id="rId9"/>
    <p:sldId id="281" r:id="rId10"/>
    <p:sldId id="284" r:id="rId11"/>
    <p:sldId id="282" r:id="rId12"/>
    <p:sldId id="285" r:id="rId13"/>
  </p:sldIdLst>
  <p:sldSz cx="9144000" cy="6858000" type="screen4x3"/>
  <p:notesSz cx="6729413" cy="9926638"/>
  <p:defaultTextStyle>
    <a:defPPr>
      <a:defRPr lang="he-I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6600CC"/>
    <a:srgbClr val="FF0000"/>
    <a:srgbClr val="0070C0"/>
    <a:srgbClr val="0000CC"/>
    <a:srgbClr val="660066"/>
    <a:srgbClr val="000066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86" autoAdjust="0"/>
    <p:restoredTop sz="94660"/>
  </p:normalViewPr>
  <p:slideViewPr>
    <p:cSldViewPr>
      <p:cViewPr>
        <p:scale>
          <a:sx n="81" d="100"/>
          <a:sy n="81" d="100"/>
        </p:scale>
        <p:origin x="-84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כותרת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17" name="כותרת משנה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מספר שקופית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EEA01FC4-477B-4D6B-BCB9-44B9CE9E7F24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2018806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מציין מיקום של כותרת תחתונה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מספר שקופית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5BD66-21F4-4BCF-BB78-3016FA4A44E0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185931124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מציין מיקום של כותרת תחתונה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מספר שקופית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849556-4CD5-4CAA-BE51-162A852166B1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65052612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כותרת, טקסט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5035"/>
            <a:ext cx="8229600" cy="11430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13200" cy="4525566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73600" y="1600200"/>
            <a:ext cx="4013200" cy="4525566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כותרת תחתונה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מציין מיקום של מספר שקופית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4B5480-6062-41E1-81C9-EBDC59A5D728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321278460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מציין מיקום של כותרת תחתונה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מספר שקופית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17318-B2FA-4AB7-A972-CB91E1205A43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2963869592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DEDB82C0-3E6E-44E3-9719-A94B32D6A313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10143670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כותרת תחתונה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מציין מיקום של מספר שקופית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216B71-A828-43E5-A404-00DE11E77681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392837352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מציין מיקום של כותרת תחתונה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מציין מיקום של מספר שקופית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C6FC7A-0EE1-402C-9261-ABD1DB9623DB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29210200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מציין מיקום של כותרת תחתונה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מציין מיקום של מספר שקופית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FEBCF7-33EA-4B7D-B993-012F88FDDFA8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243615508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מציין מיקום של כותרת תחתונה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מציין מיקום של מספר שקופית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2E24E-6BE2-4027-B6E6-8B2D41DAD1C7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2086584706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כותרת תחתונה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מציין מיקום של מספר שקופית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ABC2C4-D690-47A3-930C-35B6542642DC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1073889192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מלבן עם פינה יחידה חתוכה ומעוגלת 13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>
        <p:nvSpPr>
          <p:cNvPr id="6" name="משולש ישר-זווית 14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rtl="1" eaLnBrk="1" hangingPunct="1">
              <a:defRPr/>
            </a:pPr>
            <a:endParaRPr lang="en-US"/>
          </a:p>
        </p:txBody>
      </p:sp>
      <p:sp>
        <p:nvSpPr>
          <p:cNvPr id="7" name="צורה חופשית 15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צורה חופשית 16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he-IL" noProof="0" smtClean="0"/>
              <a:t>לחץ על הסמל כדי להוסיף תמונה</a:t>
            </a:r>
            <a:endParaRPr lang="en-US" noProof="0" dirty="0"/>
          </a:p>
        </p:txBody>
      </p:sp>
      <p:sp>
        <p:nvSpPr>
          <p:cNvPr id="9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6A0D2E65-9E22-4924-8BD4-A1D97FAAC5CF}" type="slidenum">
              <a:rPr lang="he-IL" altLang="he-IL"/>
              <a:pPr/>
              <a:t>‹#›</a:t>
            </a:fld>
            <a:endParaRPr lang="en-US" altLang="he-IL"/>
          </a:p>
        </p:txBody>
      </p:sp>
    </p:spTree>
    <p:extLst>
      <p:ext uri="{BB962C8B-B14F-4D97-AF65-F5344CB8AC3E}">
        <p14:creationId xmlns:p14="http://schemas.microsoft.com/office/powerpoint/2010/main" val="3013019113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צורה חופשית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צורה חופשית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מציין מיקום של כותרת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smtClean="0"/>
              <a:t>לחץ כדי לערוך סגנון כותרת של תבנית בסיס</a:t>
            </a:r>
          </a:p>
        </p:txBody>
      </p:sp>
      <p:sp>
        <p:nvSpPr>
          <p:cNvPr id="1029" name="מציין מיקום טקסט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e-IL" altLang="he-IL" smtClean="0"/>
              <a:t>לחץ כדי לערוך סגנונות טקסט של תבנית בסיס</a:t>
            </a:r>
          </a:p>
          <a:p>
            <a:pPr lvl="1"/>
            <a:r>
              <a:rPr lang="he-IL" altLang="he-IL" smtClean="0"/>
              <a:t>רמה שנייה</a:t>
            </a:r>
          </a:p>
          <a:p>
            <a:pPr lvl="2"/>
            <a:r>
              <a:rPr lang="he-IL" altLang="he-IL" smtClean="0"/>
              <a:t>רמה שלישית</a:t>
            </a:r>
          </a:p>
          <a:p>
            <a:pPr lvl="3"/>
            <a:r>
              <a:rPr lang="he-IL" altLang="he-IL" smtClean="0"/>
              <a:t>רמה רביעית</a:t>
            </a:r>
          </a:p>
          <a:p>
            <a:pPr lvl="4"/>
            <a:r>
              <a:rPr lang="he-IL" altLang="he-IL" smtClean="0"/>
              <a:t>רמה חמישית</a:t>
            </a:r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rtl="1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מציין מיקום של כותרת תחתונה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rtl="1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rtl="1" eaLnBrk="1" hangingPunct="1">
              <a:defRPr sz="1200">
                <a:solidFill>
                  <a:srgbClr val="045C75"/>
                </a:solidFill>
              </a:defRPr>
            </a:lvl1pPr>
          </a:lstStyle>
          <a:p>
            <a:fld id="{8780DF0E-1AC3-4AA0-91DC-478430572FFB}" type="slidenum">
              <a:rPr lang="he-IL" altLang="he-IL"/>
              <a:pPr/>
              <a:t>‹#›</a:t>
            </a:fld>
            <a:endParaRPr lang="en-US" altLang="he-IL"/>
          </a:p>
        </p:txBody>
      </p:sp>
      <p:grpSp>
        <p:nvGrpSpPr>
          <p:cNvPr id="1033" name="קבוצה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צורה חופשית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rtl="1" eaLnBrk="1" hangingPunct="1">
                <a:defRPr/>
              </a:pPr>
              <a:endParaRPr lang="en-US"/>
            </a:p>
          </p:txBody>
        </p:sp>
        <p:sp>
          <p:nvSpPr>
            <p:cNvPr id="13" name="צורה חופשית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algn="r" rtl="1" eaLnBrk="1" hangingPunct="1"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4" r:id="rId1"/>
    <p:sldLayoutId id="2147484035" r:id="rId2"/>
    <p:sldLayoutId id="2147484045" r:id="rId3"/>
    <p:sldLayoutId id="2147484036" r:id="rId4"/>
    <p:sldLayoutId id="2147484037" r:id="rId5"/>
    <p:sldLayoutId id="2147484038" r:id="rId6"/>
    <p:sldLayoutId id="2147484039" r:id="rId7"/>
    <p:sldLayoutId id="2147484040" r:id="rId8"/>
    <p:sldLayoutId id="2147484046" r:id="rId9"/>
    <p:sldLayoutId id="2147484041" r:id="rId10"/>
    <p:sldLayoutId id="2147484042" r:id="rId11"/>
    <p:sldLayoutId id="2147484043" r:id="rId12"/>
  </p:sldLayoutIdLst>
  <p:transition/>
  <p:txStyles>
    <p:titleStyle>
      <a:lvl1pPr algn="l" rtl="1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pitchFamily="34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pitchFamily="34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pitchFamily="34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pitchFamily="34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pitchFamily="34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pitchFamily="34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pitchFamily="34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  <a:cs typeface="Arial" pitchFamily="34" charset="0"/>
        </a:defRPr>
      </a:lvl9pPr>
    </p:titleStyle>
    <p:bodyStyle>
      <a:lvl1pPr marL="273050" indent="-273050" algn="r" rtl="1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r" rtl="1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r" rtl="1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slide" Target="slide8.xml"/><Relationship Id="rId7" Type="http://schemas.openxmlformats.org/officeDocument/2006/relationships/slide" Target="slide9.xml"/><Relationship Id="rId2" Type="http://schemas.openxmlformats.org/officeDocument/2006/relationships/slide" Target="slide7.xml"/><Relationship Id="rId1" Type="http://schemas.openxmlformats.org/officeDocument/2006/relationships/slideLayout" Target="../slideLayouts/slideLayout12.xml"/><Relationship Id="rId6" Type="http://schemas.openxmlformats.org/officeDocument/2006/relationships/slide" Target="slide10.xml"/><Relationship Id="rId5" Type="http://schemas.openxmlformats.org/officeDocument/2006/relationships/slide" Target="slide5.xml"/><Relationship Id="rId4" Type="http://schemas.openxmlformats.org/officeDocument/2006/relationships/slide" Target="slide11.xml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11188" y="2133600"/>
            <a:ext cx="7969250" cy="3400425"/>
          </a:xfrm>
        </p:spPr>
        <p:txBody>
          <a:bodyPr>
            <a:normAutofit fontScale="85000" lnSpcReduction="20000"/>
          </a:bodyPr>
          <a:lstStyle/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e-IL" sz="6000" b="1" dirty="0" smtClean="0">
              <a:solidFill>
                <a:srgbClr val="0000CC"/>
              </a:solidFill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e-IL" sz="6000" b="1" dirty="0" smtClean="0">
              <a:solidFill>
                <a:srgbClr val="0000CC"/>
              </a:solidFill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he-IL" sz="3300" b="1" dirty="0" smtClean="0"/>
              <a:t>מתן מענה לתפעול שוטף של המוסד בנושא:</a:t>
            </a:r>
          </a:p>
          <a:p>
            <a:pPr marL="274320" indent="-274320" algn="ctr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e-IL" sz="3800" b="1" dirty="0" smtClean="0"/>
              <a:t>משק ותשתיות מינהלה</a:t>
            </a:r>
          </a:p>
          <a:p>
            <a:pPr marL="274320" indent="-274320" algn="ctr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r>
              <a:rPr lang="he-IL" sz="3800" b="1" dirty="0" smtClean="0"/>
              <a:t>רכש ולוגיסטיקה</a:t>
            </a:r>
          </a:p>
          <a:p>
            <a:pPr marL="274320" indent="-274320" algn="ctr" eaLnBrk="1" fontAlgn="auto" hangingPunct="1">
              <a:lnSpc>
                <a:spcPct val="150000"/>
              </a:lnSpc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e-IL" sz="2800" b="1" dirty="0" smtClean="0"/>
          </a:p>
        </p:txBody>
      </p:sp>
      <p:sp>
        <p:nvSpPr>
          <p:cNvPr id="4" name="מלבן 3"/>
          <p:cNvSpPr/>
          <p:nvPr/>
        </p:nvSpPr>
        <p:spPr>
          <a:xfrm>
            <a:off x="1067421" y="692696"/>
            <a:ext cx="7056784" cy="110799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rtl="1" eaLnBrk="1" hangingPunct="1">
              <a:defRPr/>
            </a:pPr>
            <a:r>
              <a:rPr lang="he-IL" sz="6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אגף תחזוקה</a:t>
            </a:r>
          </a:p>
        </p:txBody>
      </p:sp>
      <p:sp>
        <p:nvSpPr>
          <p:cNvPr id="5" name="מלבן 4"/>
          <p:cNvSpPr/>
          <p:nvPr/>
        </p:nvSpPr>
        <p:spPr>
          <a:xfrm>
            <a:off x="2255553" y="1988840"/>
            <a:ext cx="4680520" cy="936104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hangingPunct="1">
              <a:defRPr/>
            </a:pPr>
            <a:r>
              <a:rPr lang="he-IL" sz="5400" b="1" dirty="0">
                <a:ln w="11430"/>
                <a:solidFill>
                  <a:srgbClr val="9966FF"/>
                </a:solidFill>
                <a:effectLst>
                  <a:glow rad="101600">
                    <a:srgbClr val="7030A0">
                      <a:alpha val="6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יעוד עיקרי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1259632" y="-86618"/>
            <a:ext cx="748883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hangingPunct="1">
              <a:defRPr/>
            </a:pPr>
            <a:r>
              <a:rPr lang="he-IL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70C0">
                      <a:alpha val="6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תחום תקשורת וטכנולוגיות</a:t>
            </a:r>
            <a:endParaRPr lang="he-IL" sz="54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glow rad="101600">
                  <a:srgbClr val="0070C0">
                    <a:alpha val="60000"/>
                  </a:srgb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4339" name="מלבן 1"/>
          <p:cNvSpPr>
            <a:spLocks noChangeArrowheads="1"/>
          </p:cNvSpPr>
          <p:nvPr/>
        </p:nvSpPr>
        <p:spPr bwMode="auto">
          <a:xfrm>
            <a:off x="1223963" y="1531938"/>
            <a:ext cx="7524750" cy="280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אחריות ומתן מענה לצרכי הקשר והטלפוניה.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ביצוע התאמות ושינויים ומתן פתרונות לפי צרכים כולל תשתיות תקשורת.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ריכוז הפעילות מול הספקים ובקרת עלויות.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גורם מקצועי ומתן מענה לטכנולוגיות חדשות ומתקדמות.                                             יוזמות לחידוש, שדרוג, אפיון מקצועי, סיוע, ליווי הרכש וההתקנות.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אחריות ומתן מענה למערכות מולטי מדיה.</a:t>
            </a:r>
          </a:p>
        </p:txBody>
      </p:sp>
      <p:pic>
        <p:nvPicPr>
          <p:cNvPr id="14340" name="תמונה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675" y="1484313"/>
            <a:ext cx="1116013" cy="1331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2627784" y="-86618"/>
            <a:ext cx="460851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hangingPunct="1">
              <a:defRPr/>
            </a:pPr>
            <a:r>
              <a:rPr lang="he-IL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70C0">
                      <a:alpha val="6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מדור בקרה</a:t>
            </a:r>
          </a:p>
        </p:txBody>
      </p:sp>
      <p:sp>
        <p:nvSpPr>
          <p:cNvPr id="15363" name="מלבן 1"/>
          <p:cNvSpPr>
            <a:spLocks noChangeArrowheads="1"/>
          </p:cNvSpPr>
          <p:nvPr/>
        </p:nvSpPr>
        <p:spPr bwMode="auto">
          <a:xfrm>
            <a:off x="1042988" y="1196975"/>
            <a:ext cx="7488237" cy="5160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תכנון ובקרת תקציב להוצאות מינהל לכל יחידות קק"ל.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טיפול בחלוקת תקציב לפי נושאים.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ביצוע העמסות ובקרה תקציבית חודשית.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עדכון שוטף וקשר מתמיד עם אגף התקציבים.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ניהול ובקרת תקציב וכספים באגף כולל טיפול ואחריות לכל הפעולות הכספיות שעוברות באגף, בדיקת חשבוניות מול הסכמים.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בקרה על ציוד וניוד עובדים.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טיפול בפסילות ציוד ובקרה על ספירות.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טיפול ובקרה בדוחות אובדן/גניבת ציוד.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טיפול ומעקב ברישום/זיכוי עובדים עוזבים / פורשים וניוד בין היחידות.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בדיקה וקליטת חשבוניות מחלקת הרכב.</a:t>
            </a:r>
          </a:p>
        </p:txBody>
      </p:sp>
      <p:pic>
        <p:nvPicPr>
          <p:cNvPr id="15364" name="תמונה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628775"/>
            <a:ext cx="1603375" cy="118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1331640" y="0"/>
            <a:ext cx="648072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hangingPunct="1">
              <a:defRPr/>
            </a:pPr>
            <a:r>
              <a:rPr lang="he-IL" sz="5400" b="1" dirty="0">
                <a:ln w="11430"/>
                <a:gradFill>
                  <a:gsLst>
                    <a:gs pos="0">
                      <a:srgbClr val="009DD9">
                        <a:tint val="70000"/>
                        <a:satMod val="245000"/>
                      </a:srgbClr>
                    </a:gs>
                    <a:gs pos="75000">
                      <a:srgbClr val="009DD9">
                        <a:tint val="90000"/>
                        <a:shade val="60000"/>
                        <a:satMod val="240000"/>
                      </a:srgbClr>
                    </a:gs>
                    <a:gs pos="100000">
                      <a:srgbClr val="009DD9">
                        <a:tint val="100000"/>
                        <a:shade val="50000"/>
                        <a:satMod val="240000"/>
                      </a:srgbClr>
                    </a:gs>
                  </a:gsLst>
                  <a:lin ang="5400000"/>
                </a:gradFill>
                <a:effectLst>
                  <a:glow rad="101600">
                    <a:srgbClr val="0070C0">
                      <a:alpha val="6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תחום ניהול סביבתי</a:t>
            </a:r>
            <a:endParaRPr lang="he-IL" sz="5400" b="1" dirty="0">
              <a:ln w="11430"/>
              <a:gradFill>
                <a:gsLst>
                  <a:gs pos="0">
                    <a:srgbClr val="009DD9">
                      <a:tint val="70000"/>
                      <a:satMod val="245000"/>
                    </a:srgbClr>
                  </a:gs>
                  <a:gs pos="75000">
                    <a:srgbClr val="009DD9">
                      <a:tint val="90000"/>
                      <a:shade val="60000"/>
                      <a:satMod val="240000"/>
                    </a:srgbClr>
                  </a:gs>
                  <a:gs pos="100000">
                    <a:srgbClr val="009DD9">
                      <a:tint val="100000"/>
                      <a:shade val="50000"/>
                      <a:satMod val="240000"/>
                    </a:srgbClr>
                  </a:gs>
                </a:gsLst>
                <a:lin ang="5400000"/>
              </a:gradFill>
              <a:effectLst>
                <a:glow rad="101600">
                  <a:srgbClr val="0070C0">
                    <a:alpha val="60000"/>
                  </a:srgbClr>
                </a:glow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16387" name="מלבן 1"/>
          <p:cNvSpPr>
            <a:spLocks noChangeArrowheads="1"/>
          </p:cNvSpPr>
          <p:nvPr/>
        </p:nvSpPr>
        <p:spPr bwMode="auto">
          <a:xfrm>
            <a:off x="1187450" y="1341438"/>
            <a:ext cx="7488238" cy="37694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 dirty="0">
                <a:solidFill>
                  <a:srgbClr val="000000"/>
                </a:solidFill>
                <a:cs typeface="David" pitchFamily="34" charset="-79"/>
              </a:rPr>
              <a:t>סקרי ניהול סביבתי באתרי קק"ל.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 dirty="0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מתן מענה וטיפול במפגעים סביבתיים באתרי עבודה.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 dirty="0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טיפול ודאגה למערך מחזור באתרי העבודה.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 dirty="0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התייעלות אנרגטית במשרדי הקק"ל.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 dirty="0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הטמעת מהלכים סביבתיים ובקרתם.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 dirty="0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מיפוי מצב תשתיות </a:t>
            </a:r>
            <a:r>
              <a:rPr lang="he-IL" altLang="he-IL" dirty="0" smtClean="0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המים.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 dirty="0" smtClean="0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מעקב </a:t>
            </a:r>
            <a:r>
              <a:rPr lang="he-IL" altLang="he-IL" dirty="0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ובקרה על צריכת המים </a:t>
            </a:r>
            <a:r>
              <a:rPr lang="he-IL" altLang="he-IL" dirty="0" smtClean="0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בקק"ל.</a:t>
            </a:r>
            <a:endParaRPr lang="he-IL" altLang="he-IL" dirty="0">
              <a:solidFill>
                <a:srgbClr val="000000"/>
              </a:solidFill>
              <a:latin typeface="Constantia" pitchFamily="18" charset="0"/>
              <a:cs typeface="David" pitchFamily="34" charset="-79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 dirty="0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ריכוז הטיפול בכל הקשור לפעילות ופרויקטים בתחום "הירוק".</a:t>
            </a:r>
          </a:p>
        </p:txBody>
      </p:sp>
      <p:pic>
        <p:nvPicPr>
          <p:cNvPr id="16388" name="תמונה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844675"/>
            <a:ext cx="1627188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9750" y="1916113"/>
            <a:ext cx="8351838" cy="4394200"/>
          </a:xfrm>
        </p:spPr>
        <p:txBody>
          <a:bodyPr/>
          <a:lstStyle/>
          <a:p>
            <a:pPr marR="0" eaLnBrk="1" hangingPunct="1">
              <a:lnSpc>
                <a:spcPct val="150000"/>
              </a:lnSpc>
              <a:buClrTx/>
              <a:buFont typeface="Wingdings" pitchFamily="2" charset="2"/>
              <a:buChar char="v"/>
            </a:pPr>
            <a:r>
              <a:rPr lang="he-IL" altLang="he-IL" sz="2800" smtClean="0">
                <a:solidFill>
                  <a:schemeClr val="bg1"/>
                </a:solidFill>
                <a:latin typeface="Arial" pitchFamily="34" charset="0"/>
              </a:rPr>
              <a:t> אחזקה שוטפת של מבנים ותשתיות.</a:t>
            </a:r>
          </a:p>
          <a:p>
            <a:pPr marR="0" eaLnBrk="1" hangingPunct="1">
              <a:lnSpc>
                <a:spcPct val="150000"/>
              </a:lnSpc>
              <a:buClrTx/>
              <a:buFont typeface="Wingdings" pitchFamily="2" charset="2"/>
              <a:buChar char="v"/>
            </a:pPr>
            <a:r>
              <a:rPr lang="he-IL" altLang="he-IL" sz="2800" smtClean="0">
                <a:solidFill>
                  <a:schemeClr val="bg1"/>
                </a:solidFill>
                <a:latin typeface="Arial" pitchFamily="34" charset="0"/>
              </a:rPr>
              <a:t>מתן מענה לכלל השירותים הלוגיסטיים.</a:t>
            </a:r>
          </a:p>
          <a:p>
            <a:pPr marR="0" eaLnBrk="1" hangingPunct="1">
              <a:lnSpc>
                <a:spcPct val="150000"/>
              </a:lnSpc>
              <a:buClrTx/>
              <a:buFont typeface="Wingdings" pitchFamily="2" charset="2"/>
              <a:buChar char="v"/>
            </a:pPr>
            <a:r>
              <a:rPr lang="he-IL" altLang="he-IL" sz="2800" smtClean="0">
                <a:solidFill>
                  <a:schemeClr val="bg1"/>
                </a:solidFill>
                <a:latin typeface="Arial" pitchFamily="34" charset="0"/>
              </a:rPr>
              <a:t>בחינת צרכי הארגון בנושא רכש טובין ומתן מענה כנדרש.</a:t>
            </a:r>
          </a:p>
          <a:p>
            <a:pPr marR="0" eaLnBrk="1" hangingPunct="1">
              <a:lnSpc>
                <a:spcPct val="150000"/>
              </a:lnSpc>
              <a:buClrTx/>
              <a:buFont typeface="Wingdings" pitchFamily="2" charset="2"/>
              <a:buChar char="v"/>
            </a:pPr>
            <a:r>
              <a:rPr lang="he-IL" altLang="he-IL" sz="2800" smtClean="0">
                <a:solidFill>
                  <a:schemeClr val="bg1"/>
                </a:solidFill>
                <a:latin typeface="Arial" pitchFamily="34" charset="0"/>
              </a:rPr>
              <a:t>מתן מענה לצרכי הטלפוניה, הסלולר וטכנולוגיות מתקדמות.</a:t>
            </a:r>
          </a:p>
          <a:p>
            <a:pPr marR="0" eaLnBrk="1" hangingPunct="1">
              <a:lnSpc>
                <a:spcPct val="150000"/>
              </a:lnSpc>
              <a:buClrTx/>
              <a:buFont typeface="Wingdings" pitchFamily="2" charset="2"/>
              <a:buChar char="v"/>
            </a:pPr>
            <a:r>
              <a:rPr lang="he-IL" altLang="he-IL" sz="2800" smtClean="0">
                <a:solidFill>
                  <a:schemeClr val="bg1"/>
                </a:solidFill>
                <a:latin typeface="Arial" pitchFamily="34" charset="0"/>
              </a:rPr>
              <a:t>יישום מדיניות הקק"ל בניהול צי הרכב.</a:t>
            </a:r>
          </a:p>
          <a:p>
            <a:pPr marR="0" eaLnBrk="1" hangingPunct="1">
              <a:lnSpc>
                <a:spcPct val="150000"/>
              </a:lnSpc>
              <a:buClrTx/>
              <a:buFont typeface="Wingdings" pitchFamily="2" charset="2"/>
              <a:buChar char="v"/>
            </a:pPr>
            <a:r>
              <a:rPr lang="he-IL" altLang="he-IL" sz="2800" smtClean="0">
                <a:solidFill>
                  <a:schemeClr val="bg1"/>
                </a:solidFill>
                <a:latin typeface="Arial" pitchFamily="34" charset="0"/>
              </a:rPr>
              <a:t>רכש ותחזוקת כבאיות.</a:t>
            </a:r>
          </a:p>
          <a:p>
            <a:pPr marR="0" eaLnBrk="1" hangingPunct="1">
              <a:lnSpc>
                <a:spcPct val="150000"/>
              </a:lnSpc>
            </a:pPr>
            <a:endParaRPr lang="he-IL" altLang="he-IL" sz="2800" smtClean="0">
              <a:solidFill>
                <a:schemeClr val="bg1"/>
              </a:solidFill>
              <a:latin typeface="Arial" pitchFamily="34" charset="0"/>
            </a:endParaRPr>
          </a:p>
          <a:p>
            <a:pPr marR="0" eaLnBrk="1" hangingPunct="1">
              <a:lnSpc>
                <a:spcPct val="150000"/>
              </a:lnSpc>
            </a:pPr>
            <a:endParaRPr lang="he-IL" altLang="he-IL" sz="2800" smtClean="0">
              <a:solidFill>
                <a:schemeClr val="bg1"/>
              </a:solidFill>
              <a:latin typeface="Arial" pitchFamily="34" charset="0"/>
            </a:endParaRPr>
          </a:p>
          <a:p>
            <a:pPr marR="0" eaLnBrk="1" hangingPunct="1">
              <a:lnSpc>
                <a:spcPct val="150000"/>
              </a:lnSpc>
            </a:pPr>
            <a:endParaRPr lang="he-IL" altLang="he-IL" sz="2000" smtClean="0">
              <a:solidFill>
                <a:schemeClr val="bg1"/>
              </a:solidFill>
              <a:latin typeface="Arial" pitchFamily="34" charset="0"/>
            </a:endParaRPr>
          </a:p>
          <a:p>
            <a:pPr marR="0" eaLnBrk="1" hangingPunct="1">
              <a:lnSpc>
                <a:spcPct val="150000"/>
              </a:lnSpc>
            </a:pPr>
            <a:endParaRPr lang="he-IL" altLang="he-IL" sz="280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2699792" y="548680"/>
            <a:ext cx="460851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hangingPunct="1">
              <a:defRPr/>
            </a:pPr>
            <a:r>
              <a:rPr lang="he-IL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70C0">
                      <a:alpha val="6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אגף תחזוקה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33463" y="1484313"/>
            <a:ext cx="7859712" cy="4321175"/>
          </a:xfrm>
        </p:spPr>
        <p:txBody>
          <a:bodyPr/>
          <a:lstStyle/>
          <a:p>
            <a:pPr eaLnBrk="1" hangingPunct="1">
              <a:lnSpc>
                <a:spcPct val="150000"/>
              </a:lnSpc>
              <a:buFontTx/>
              <a:buNone/>
            </a:pPr>
            <a:endParaRPr lang="he-IL" altLang="he-IL" sz="2800" dirty="0" smtClean="0">
              <a:solidFill>
                <a:schemeClr val="bg1"/>
              </a:solidFill>
              <a:latin typeface="Arial" pitchFamily="34" charset="0"/>
            </a:endParaRPr>
          </a:p>
          <a:p>
            <a:pPr eaLnBrk="1" hangingPunct="1">
              <a:lnSpc>
                <a:spcPct val="150000"/>
              </a:lnSpc>
              <a:buClrTx/>
              <a:buFont typeface="Wingdings" pitchFamily="2" charset="2"/>
              <a:buChar char="v"/>
            </a:pPr>
            <a:r>
              <a:rPr lang="he-IL" altLang="he-IL" sz="2800" dirty="0" smtClean="0">
                <a:latin typeface="Arial" pitchFamily="34" charset="0"/>
              </a:rPr>
              <a:t>מתן מענה וטיפול באחסון מידע ארכיוני.</a:t>
            </a:r>
          </a:p>
          <a:p>
            <a:pPr eaLnBrk="1" hangingPunct="1">
              <a:lnSpc>
                <a:spcPct val="150000"/>
              </a:lnSpc>
              <a:buClrTx/>
              <a:buFont typeface="Wingdings" pitchFamily="2" charset="2"/>
              <a:buChar char="v"/>
            </a:pPr>
            <a:r>
              <a:rPr lang="he-IL" altLang="he-IL" sz="2800" dirty="0" smtClean="0">
                <a:latin typeface="Arial" pitchFamily="34" charset="0"/>
              </a:rPr>
              <a:t>מתן שירותי מגנזות לכלל הקק"ל.</a:t>
            </a:r>
          </a:p>
          <a:p>
            <a:pPr eaLnBrk="1" hangingPunct="1">
              <a:lnSpc>
                <a:spcPct val="150000"/>
              </a:lnSpc>
              <a:buClrTx/>
              <a:buFont typeface="Wingdings" pitchFamily="2" charset="2"/>
              <a:buChar char="v"/>
            </a:pPr>
            <a:r>
              <a:rPr lang="he-IL" altLang="he-IL" sz="2800" dirty="0" smtClean="0">
                <a:latin typeface="Arial" pitchFamily="34" charset="0"/>
              </a:rPr>
              <a:t>בקרה תקציבית להוצאות "מינהל".</a:t>
            </a:r>
          </a:p>
          <a:p>
            <a:pPr eaLnBrk="1" hangingPunct="1">
              <a:lnSpc>
                <a:spcPct val="150000"/>
              </a:lnSpc>
              <a:buClrTx/>
              <a:buFont typeface="Wingdings" pitchFamily="2" charset="2"/>
              <a:buChar char="v"/>
            </a:pPr>
            <a:r>
              <a:rPr lang="he-IL" altLang="he-IL" sz="2800" dirty="0" smtClean="0">
                <a:latin typeface="Arial" pitchFamily="34" charset="0"/>
              </a:rPr>
              <a:t>ריכוז הטיפול באבדנים ונזקים.</a:t>
            </a:r>
          </a:p>
          <a:p>
            <a:pPr eaLnBrk="1" hangingPunct="1">
              <a:lnSpc>
                <a:spcPct val="150000"/>
              </a:lnSpc>
              <a:buClrTx/>
              <a:buFont typeface="Wingdings" pitchFamily="2" charset="2"/>
              <a:buChar char="v"/>
            </a:pPr>
            <a:r>
              <a:rPr lang="he-IL" altLang="he-IL" sz="2800" dirty="0" smtClean="0">
                <a:latin typeface="Arial" pitchFamily="34" charset="0"/>
              </a:rPr>
              <a:t>ריכוז הטיפול בניהול הסביבתי.</a:t>
            </a:r>
            <a:endParaRPr lang="he-IL" altLang="he-IL" sz="2800" dirty="0" smtClean="0"/>
          </a:p>
          <a:p>
            <a:pPr eaLnBrk="1" hangingPunct="1">
              <a:lnSpc>
                <a:spcPct val="150000"/>
              </a:lnSpc>
              <a:buFont typeface="Wingdings 2" pitchFamily="18" charset="2"/>
              <a:buNone/>
            </a:pPr>
            <a:endParaRPr lang="he-IL" altLang="he-IL" sz="2800" dirty="0" smtClean="0"/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he-IL" altLang="he-IL" sz="2800" dirty="0" smtClean="0">
              <a:latin typeface="Arial" pitchFamily="34" charset="0"/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en-US" altLang="he-IL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WordArt 7"/>
          <p:cNvSpPr>
            <a:spLocks noChangeArrowheads="1" noChangeShapeType="1" noTextEdit="1"/>
          </p:cNvSpPr>
          <p:nvPr/>
        </p:nvSpPr>
        <p:spPr bwMode="auto">
          <a:xfrm>
            <a:off x="900113" y="-431800"/>
            <a:ext cx="374332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he-IL" sz="3600" kern="1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5" name="מלבן 4"/>
          <p:cNvSpPr/>
          <p:nvPr/>
        </p:nvSpPr>
        <p:spPr>
          <a:xfrm>
            <a:off x="2699792" y="548680"/>
            <a:ext cx="460851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hangingPunct="1">
              <a:defRPr/>
            </a:pPr>
            <a:r>
              <a:rPr lang="he-IL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70C0">
                      <a:alpha val="6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אגף תחזוקה</a:t>
            </a: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לבן מעוגל 10"/>
          <p:cNvSpPr/>
          <p:nvPr/>
        </p:nvSpPr>
        <p:spPr>
          <a:xfrm>
            <a:off x="3203848" y="4653136"/>
            <a:ext cx="2376363" cy="100868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endParaRPr lang="he-IL">
              <a:latin typeface="David" pitchFamily="34" charset="-79"/>
            </a:endParaRPr>
          </a:p>
        </p:txBody>
      </p:sp>
      <p:sp>
        <p:nvSpPr>
          <p:cNvPr id="23" name="מלבן מעוגל 22"/>
          <p:cNvSpPr/>
          <p:nvPr/>
        </p:nvSpPr>
        <p:spPr>
          <a:xfrm>
            <a:off x="5940152" y="3429000"/>
            <a:ext cx="2376363" cy="100868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endParaRPr lang="he-IL">
              <a:latin typeface="David" pitchFamily="34" charset="-79"/>
            </a:endParaRPr>
          </a:p>
        </p:txBody>
      </p:sp>
      <p:sp>
        <p:nvSpPr>
          <p:cNvPr id="24" name="מלבן מעוגל 23"/>
          <p:cNvSpPr/>
          <p:nvPr/>
        </p:nvSpPr>
        <p:spPr>
          <a:xfrm>
            <a:off x="539552" y="3429000"/>
            <a:ext cx="2376363" cy="100868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endParaRPr lang="he-IL">
              <a:latin typeface="David" pitchFamily="34" charset="-79"/>
            </a:endParaRPr>
          </a:p>
        </p:txBody>
      </p:sp>
      <p:sp>
        <p:nvSpPr>
          <p:cNvPr id="25" name="מלבן מעוגל 24"/>
          <p:cNvSpPr/>
          <p:nvPr/>
        </p:nvSpPr>
        <p:spPr>
          <a:xfrm>
            <a:off x="3203848" y="3429000"/>
            <a:ext cx="2376363" cy="100868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endParaRPr lang="he-IL">
              <a:latin typeface="David" pitchFamily="34" charset="-79"/>
            </a:endParaRPr>
          </a:p>
        </p:txBody>
      </p:sp>
      <p:sp>
        <p:nvSpPr>
          <p:cNvPr id="26" name="מלבן מעוגל 25"/>
          <p:cNvSpPr/>
          <p:nvPr/>
        </p:nvSpPr>
        <p:spPr>
          <a:xfrm>
            <a:off x="5940152" y="1988840"/>
            <a:ext cx="2376363" cy="100868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endParaRPr lang="he-IL">
              <a:latin typeface="David" pitchFamily="34" charset="-79"/>
            </a:endParaRPr>
          </a:p>
        </p:txBody>
      </p:sp>
      <p:sp>
        <p:nvSpPr>
          <p:cNvPr id="27" name="מלבן מעוגל 26"/>
          <p:cNvSpPr/>
          <p:nvPr/>
        </p:nvSpPr>
        <p:spPr>
          <a:xfrm>
            <a:off x="3203848" y="1988840"/>
            <a:ext cx="2376363" cy="100868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endParaRPr lang="he-IL">
              <a:latin typeface="David" pitchFamily="34" charset="-79"/>
            </a:endParaRPr>
          </a:p>
        </p:txBody>
      </p:sp>
      <p:sp>
        <p:nvSpPr>
          <p:cNvPr id="28" name="מלבן מעוגל 27">
            <a:hlinkClick r:id="rId2" action="ppaction://hlinksldjump"/>
          </p:cNvPr>
          <p:cNvSpPr/>
          <p:nvPr/>
        </p:nvSpPr>
        <p:spPr>
          <a:xfrm>
            <a:off x="539552" y="1988840"/>
            <a:ext cx="2376363" cy="1008682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 eaLnBrk="1" hangingPunct="1">
              <a:defRPr/>
            </a:pPr>
            <a:endParaRPr lang="he-IL">
              <a:latin typeface="David" pitchFamily="34" charset="-79"/>
            </a:endParaRPr>
          </a:p>
        </p:txBody>
      </p:sp>
      <p:sp>
        <p:nvSpPr>
          <p:cNvPr id="10253" name="TextBox 14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5940152" y="3429000"/>
            <a:ext cx="2376859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ארכיון ומגנזות</a:t>
            </a:r>
          </a:p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ריקי דאדון</a:t>
            </a:r>
          </a:p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מנהלת המחלקה</a:t>
            </a:r>
          </a:p>
        </p:txBody>
      </p:sp>
      <p:sp>
        <p:nvSpPr>
          <p:cNvPr id="10254" name="TextBox 15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539552" y="3429000"/>
            <a:ext cx="2376264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בקרה תקציבית </a:t>
            </a:r>
            <a:r>
              <a:rPr lang="he-IL" dirty="0">
                <a:latin typeface="David" pitchFamily="34" charset="-79"/>
                <a:cs typeface="David" pitchFamily="34" charset="-79"/>
              </a:rPr>
              <a:t>וקטלוג</a:t>
            </a:r>
            <a:endParaRPr lang="he-IL" dirty="0">
              <a:latin typeface="David" pitchFamily="34" charset="-79"/>
              <a:cs typeface="David" pitchFamily="34" charset="-79"/>
            </a:endParaRPr>
          </a:p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דורון ברגר</a:t>
            </a:r>
          </a:p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מנהל המדור</a:t>
            </a:r>
          </a:p>
        </p:txBody>
      </p:sp>
      <p:sp>
        <p:nvSpPr>
          <p:cNvPr id="10256" name="TextBox 17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5940152" y="1988840"/>
            <a:ext cx="2375942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אחזקה</a:t>
            </a:r>
          </a:p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עופר וילנצ'יק</a:t>
            </a:r>
          </a:p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מנהל המחלקה</a:t>
            </a:r>
          </a:p>
        </p:txBody>
      </p:sp>
      <p:sp>
        <p:nvSpPr>
          <p:cNvPr id="10258" name="TextBox 19">
            <a:hlinkClick r:id="rId6" action="ppaction://hlinksldjump"/>
          </p:cNvPr>
          <p:cNvSpPr txBox="1">
            <a:spLocks noChangeArrowheads="1"/>
          </p:cNvSpPr>
          <p:nvPr/>
        </p:nvSpPr>
        <p:spPr bwMode="auto">
          <a:xfrm>
            <a:off x="3203848" y="4653136"/>
            <a:ext cx="2376264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תקשורת וטכנולוגיות</a:t>
            </a:r>
            <a:endParaRPr lang="he-IL" dirty="0">
              <a:latin typeface="David" pitchFamily="34" charset="-79"/>
              <a:cs typeface="David" pitchFamily="34" charset="-79"/>
            </a:endParaRPr>
          </a:p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יגאל מויאל</a:t>
            </a:r>
          </a:p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רכז</a:t>
            </a:r>
          </a:p>
        </p:txBody>
      </p:sp>
      <p:sp>
        <p:nvSpPr>
          <p:cNvPr id="19" name="TextBox 15">
            <a:hlinkClick r:id="rId7" action="ppaction://hlinksldjump"/>
          </p:cNvPr>
          <p:cNvSpPr txBox="1">
            <a:spLocks noChangeArrowheads="1"/>
          </p:cNvSpPr>
          <p:nvPr/>
        </p:nvSpPr>
        <p:spPr bwMode="auto">
          <a:xfrm>
            <a:off x="3203848" y="3429000"/>
            <a:ext cx="2376860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לוגיסטיקה</a:t>
            </a:r>
            <a:endParaRPr lang="he-IL" dirty="0">
              <a:latin typeface="David" pitchFamily="34" charset="-79"/>
              <a:cs typeface="David" pitchFamily="34" charset="-79"/>
            </a:endParaRPr>
          </a:p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סיגל כהן</a:t>
            </a:r>
          </a:p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מנהלת המחלקה</a:t>
            </a:r>
            <a:endParaRPr lang="he-IL" dirty="0">
              <a:latin typeface="David" pitchFamily="34" charset="-79"/>
              <a:cs typeface="David" pitchFamily="34" charset="-79"/>
            </a:endParaRPr>
          </a:p>
        </p:txBody>
      </p:sp>
      <p:sp>
        <p:nvSpPr>
          <p:cNvPr id="20" name="TextBox 15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611560" y="1988840"/>
            <a:ext cx="2232248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רכב</a:t>
            </a:r>
          </a:p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דוד תמר</a:t>
            </a:r>
          </a:p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מנהל המחלקה</a:t>
            </a:r>
          </a:p>
        </p:txBody>
      </p:sp>
      <p:sp>
        <p:nvSpPr>
          <p:cNvPr id="21" name="TextBox 15">
            <a:hlinkClick r:id="rId8" action="ppaction://hlinksldjump"/>
          </p:cNvPr>
          <p:cNvSpPr txBox="1">
            <a:spLocks noChangeArrowheads="1"/>
          </p:cNvSpPr>
          <p:nvPr/>
        </p:nvSpPr>
        <p:spPr bwMode="auto">
          <a:xfrm>
            <a:off x="3203848" y="1988840"/>
            <a:ext cx="2376860" cy="92333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schemeClr val="bg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txBody>
          <a:bodyPr anchor="ctr">
            <a:spAutoFit/>
          </a:bodyPr>
          <a:lstStyle/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רכש טובין</a:t>
            </a:r>
          </a:p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אלי סודרי</a:t>
            </a:r>
          </a:p>
          <a:p>
            <a:pPr algn="ctr" rtl="1" eaLnBrk="1" hangingPunct="1">
              <a:defRPr/>
            </a:pPr>
            <a:r>
              <a:rPr lang="he-IL" dirty="0">
                <a:latin typeface="David" pitchFamily="34" charset="-79"/>
                <a:cs typeface="David" pitchFamily="34" charset="-79"/>
              </a:rPr>
              <a:t>מנהל המחלקה</a:t>
            </a:r>
          </a:p>
        </p:txBody>
      </p:sp>
      <p:sp>
        <p:nvSpPr>
          <p:cNvPr id="18" name="מלבן 17"/>
          <p:cNvSpPr/>
          <p:nvPr/>
        </p:nvSpPr>
        <p:spPr>
          <a:xfrm>
            <a:off x="1043608" y="548680"/>
            <a:ext cx="7272808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hangingPunct="1">
              <a:defRPr/>
            </a:pPr>
            <a:r>
              <a:rPr lang="he-IL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70C0">
                      <a:alpha val="6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מחלקות באגף תחזוקה</a:t>
            </a:r>
          </a:p>
        </p:txBody>
      </p:sp>
      <p:pic>
        <p:nvPicPr>
          <p:cNvPr id="8237" name="תמונה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5338" y="4587875"/>
            <a:ext cx="2505075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457950" y="4664075"/>
            <a:ext cx="1339850" cy="923925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ctr" rtl="1" eaLnBrk="1" hangingPunct="1">
              <a:defRPr/>
            </a:pPr>
            <a:r>
              <a:rPr lang="he-IL" dirty="0">
                <a:cs typeface="+mn-cs"/>
              </a:rPr>
              <a:t>ניהול סביבתי</a:t>
            </a:r>
          </a:p>
          <a:p>
            <a:pPr algn="ctr" rtl="1" eaLnBrk="1" hangingPunct="1">
              <a:defRPr/>
            </a:pPr>
            <a:r>
              <a:rPr lang="he-IL" dirty="0">
                <a:cs typeface="+mn-cs"/>
              </a:rPr>
              <a:t>מירב אסף</a:t>
            </a:r>
          </a:p>
          <a:p>
            <a:pPr algn="ctr" rtl="1" eaLnBrk="1" hangingPunct="1">
              <a:defRPr/>
            </a:pPr>
            <a:r>
              <a:rPr lang="he-IL" dirty="0">
                <a:cs typeface="+mn-cs"/>
              </a:rPr>
              <a:t>רכזת</a:t>
            </a:r>
            <a:endParaRPr lang="he-IL" dirty="0">
              <a:cs typeface="+mn-cs"/>
            </a:endParaRPr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מלבן 5"/>
          <p:cNvSpPr/>
          <p:nvPr/>
        </p:nvSpPr>
        <p:spPr>
          <a:xfrm>
            <a:off x="2627784" y="-86618"/>
            <a:ext cx="460851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hangingPunct="1">
              <a:defRPr/>
            </a:pPr>
            <a:r>
              <a:rPr lang="he-IL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70C0">
                      <a:alpha val="6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מחלקת אחזקה</a:t>
            </a:r>
          </a:p>
        </p:txBody>
      </p:sp>
      <p:sp>
        <p:nvSpPr>
          <p:cNvPr id="4" name="מלבן 3"/>
          <p:cNvSpPr/>
          <p:nvPr/>
        </p:nvSpPr>
        <p:spPr>
          <a:xfrm>
            <a:off x="755650" y="981075"/>
            <a:ext cx="7829550" cy="6777038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3050" indent="-273050" algn="r" rtl="1"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anose="05000000000000000000" pitchFamily="2" charset="2"/>
              <a:buChar char="v"/>
              <a:defRPr/>
            </a:pPr>
            <a:r>
              <a:rPr lang="he-IL" altLang="he-IL" dirty="0">
                <a:solidFill>
                  <a:prstClr val="black"/>
                </a:solidFill>
                <a:cs typeface="David" panose="020E0502060401010101" pitchFamily="34" charset="-79"/>
              </a:rPr>
              <a:t>בדיקת צרכים, התאמת משרדים והעברות עובדים לפי שינויים ארגוניים.</a:t>
            </a:r>
          </a:p>
          <a:p>
            <a:pPr marL="273050" indent="-273050" algn="r" rtl="1"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anose="05000000000000000000" pitchFamily="2" charset="2"/>
              <a:buChar char="v"/>
              <a:defRPr/>
            </a:pPr>
            <a:r>
              <a:rPr lang="he-IL" altLang="he-IL" dirty="0">
                <a:solidFill>
                  <a:prstClr val="black"/>
                </a:solidFill>
                <a:latin typeface="Constantia"/>
                <a:cs typeface="David" panose="020E0502060401010101" pitchFamily="34" charset="-79"/>
              </a:rPr>
              <a:t>אחזקה שוטפת של תשתיות משרדי </a:t>
            </a:r>
            <a:r>
              <a:rPr lang="he-IL" altLang="he-IL" dirty="0" err="1">
                <a:solidFill>
                  <a:prstClr val="black"/>
                </a:solidFill>
                <a:latin typeface="Constantia"/>
                <a:cs typeface="David" panose="020E0502060401010101" pitchFamily="34" charset="-79"/>
              </a:rPr>
              <a:t>הלה"ר</a:t>
            </a:r>
            <a:r>
              <a:rPr lang="he-IL" altLang="he-IL" dirty="0">
                <a:solidFill>
                  <a:prstClr val="black"/>
                </a:solidFill>
                <a:latin typeface="Constantia"/>
                <a:cs typeface="David" panose="020E0502060401010101" pitchFamily="34" charset="-79"/>
              </a:rPr>
              <a:t> ושלוחותיה כולל מע' חשמל, ביוב, מיזוג וכדומה.</a:t>
            </a:r>
          </a:p>
          <a:p>
            <a:pPr marL="273050" indent="-273050" algn="r" rtl="1"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anose="05000000000000000000" pitchFamily="2" charset="2"/>
              <a:buChar char="v"/>
              <a:defRPr/>
            </a:pPr>
            <a:r>
              <a:rPr lang="he-IL" altLang="he-IL" dirty="0">
                <a:solidFill>
                  <a:prstClr val="black"/>
                </a:solidFill>
                <a:latin typeface="Constantia"/>
                <a:cs typeface="David" panose="020E0502060401010101" pitchFamily="34" charset="-79"/>
              </a:rPr>
              <a:t>טיפול מול רשויות ויועצים חיצוניים בכל הקשור לתשתיות.</a:t>
            </a:r>
          </a:p>
          <a:p>
            <a:pPr marL="273050" indent="-273050" algn="r" rtl="1"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anose="05000000000000000000" pitchFamily="2" charset="2"/>
              <a:buChar char="v"/>
              <a:defRPr/>
            </a:pPr>
            <a:r>
              <a:rPr lang="he-IL" altLang="he-IL" dirty="0">
                <a:solidFill>
                  <a:prstClr val="black"/>
                </a:solidFill>
                <a:latin typeface="Constantia"/>
                <a:cs typeface="David" panose="020E0502060401010101" pitchFamily="34" charset="-79"/>
              </a:rPr>
              <a:t>קביעת סדרי עדיפויות ותקציבים עבור תשתיות מנהלתיות.</a:t>
            </a:r>
          </a:p>
          <a:p>
            <a:pPr algn="r" rtl="1" eaLnBrk="1" hangingPunct="1">
              <a:lnSpc>
                <a:spcPct val="150000"/>
              </a:lnSpc>
              <a:spcBef>
                <a:spcPct val="20000"/>
              </a:spcBef>
              <a:buSzPct val="95000"/>
              <a:defRPr/>
            </a:pPr>
            <a:r>
              <a:rPr lang="he-IL" altLang="he-IL" dirty="0">
                <a:solidFill>
                  <a:prstClr val="black"/>
                </a:solidFill>
                <a:latin typeface="Constantia"/>
                <a:cs typeface="David" panose="020E0502060401010101" pitchFamily="34" charset="-79"/>
              </a:rPr>
              <a:t> </a:t>
            </a:r>
            <a:r>
              <a:rPr lang="he-IL" altLang="he-IL" dirty="0">
                <a:solidFill>
                  <a:prstClr val="black"/>
                </a:solidFill>
                <a:latin typeface="Constantia"/>
                <a:cs typeface="David" panose="020E0502060401010101" pitchFamily="34" charset="-79"/>
              </a:rPr>
              <a:t>     ליווי והכוונה של מנהלי מח' ארגון ותחזוקה בכל הקשור לתשתיות המשרדים </a:t>
            </a:r>
          </a:p>
          <a:p>
            <a:pPr algn="r" rtl="1" eaLnBrk="1" hangingPunct="1">
              <a:lnSpc>
                <a:spcPct val="150000"/>
              </a:lnSpc>
              <a:spcBef>
                <a:spcPct val="20000"/>
              </a:spcBef>
              <a:buSzPct val="95000"/>
              <a:defRPr/>
            </a:pPr>
            <a:r>
              <a:rPr lang="he-IL" altLang="he-IL" dirty="0">
                <a:solidFill>
                  <a:prstClr val="black"/>
                </a:solidFill>
                <a:latin typeface="Constantia"/>
                <a:cs typeface="David" panose="020E0502060401010101" pitchFamily="34" charset="-79"/>
              </a:rPr>
              <a:t> </a:t>
            </a:r>
            <a:r>
              <a:rPr lang="he-IL" altLang="he-IL" dirty="0">
                <a:solidFill>
                  <a:prstClr val="black"/>
                </a:solidFill>
                <a:latin typeface="Constantia"/>
                <a:cs typeface="David" panose="020E0502060401010101" pitchFamily="34" charset="-79"/>
              </a:rPr>
              <a:t>     ומבנים מנהלתיים במרחבים.</a:t>
            </a:r>
          </a:p>
          <a:p>
            <a:pPr marL="273050" indent="-273050" algn="r" rtl="1"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anose="05000000000000000000" pitchFamily="2" charset="2"/>
              <a:buChar char="v"/>
              <a:defRPr/>
            </a:pPr>
            <a:r>
              <a:rPr lang="he-IL" altLang="he-IL" dirty="0">
                <a:solidFill>
                  <a:prstClr val="black"/>
                </a:solidFill>
                <a:latin typeface="Constantia"/>
                <a:cs typeface="David" panose="020E0502060401010101" pitchFamily="34" charset="-79"/>
              </a:rPr>
              <a:t>תכנון וטיפול בכל הקשור לעבודות אחזקה ושיפוצים של תשתיות משרדים ומבנים מנהלתיים.</a:t>
            </a:r>
          </a:p>
          <a:p>
            <a:pPr marL="273050" indent="-273050" algn="r" rtl="1"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anose="05000000000000000000" pitchFamily="2" charset="2"/>
              <a:buChar char="v"/>
              <a:defRPr/>
            </a:pPr>
            <a:r>
              <a:rPr lang="he-IL" altLang="he-IL" dirty="0">
                <a:solidFill>
                  <a:prstClr val="black"/>
                </a:solidFill>
                <a:latin typeface="Constantia"/>
                <a:cs typeface="David" panose="020E0502060401010101" pitchFamily="34" charset="-79"/>
              </a:rPr>
              <a:t>ריכוז הטיפול בשירותי דואר, דפוס, עיתונות, מזנון וניקיון. (ניקיון במשרדי </a:t>
            </a:r>
            <a:r>
              <a:rPr lang="he-IL" altLang="he-IL" dirty="0" err="1">
                <a:solidFill>
                  <a:prstClr val="black"/>
                </a:solidFill>
                <a:latin typeface="Constantia"/>
                <a:cs typeface="David" panose="020E0502060401010101" pitchFamily="34" charset="-79"/>
              </a:rPr>
              <a:t>הלה"ר</a:t>
            </a:r>
            <a:r>
              <a:rPr lang="he-IL" altLang="he-IL" dirty="0">
                <a:solidFill>
                  <a:prstClr val="black"/>
                </a:solidFill>
                <a:latin typeface="Constantia"/>
                <a:cs typeface="David" panose="020E0502060401010101" pitchFamily="34" charset="-79"/>
              </a:rPr>
              <a:t> ושלוחות).</a:t>
            </a:r>
          </a:p>
          <a:p>
            <a:pPr marL="273050" indent="-273050" algn="r" rtl="1"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anose="05000000000000000000" pitchFamily="2" charset="2"/>
              <a:buChar char="v"/>
              <a:defRPr/>
            </a:pPr>
            <a:r>
              <a:rPr lang="he-IL" altLang="he-IL" dirty="0">
                <a:solidFill>
                  <a:prstClr val="black"/>
                </a:solidFill>
                <a:latin typeface="Constantia"/>
                <a:cs typeface="David" panose="020E0502060401010101" pitchFamily="34" charset="-79"/>
              </a:rPr>
              <a:t>ריכוז וטיפול בכל הפרויקטים בתחום השיפוצים, תשתיות ומשרדים.</a:t>
            </a:r>
            <a:endParaRPr lang="he-IL" altLang="he-IL" dirty="0">
              <a:solidFill>
                <a:prstClr val="black"/>
              </a:solidFill>
              <a:latin typeface="Constantia"/>
              <a:cs typeface="David" panose="020E0502060401010101" pitchFamily="34" charset="-79"/>
            </a:endParaRPr>
          </a:p>
          <a:p>
            <a:pPr algn="r" rtl="1" eaLnBrk="1" hangingPunct="1">
              <a:lnSpc>
                <a:spcPct val="150000"/>
              </a:lnSpc>
              <a:spcBef>
                <a:spcPct val="20000"/>
              </a:spcBef>
              <a:buSzPct val="95000"/>
              <a:defRPr/>
            </a:pPr>
            <a:endParaRPr lang="he-IL" altLang="he-IL" sz="1600" dirty="0">
              <a:solidFill>
                <a:prstClr val="black"/>
              </a:solidFill>
              <a:latin typeface="Constantia"/>
              <a:cs typeface="David" panose="020E0502060401010101" pitchFamily="34" charset="-79"/>
            </a:endParaRPr>
          </a:p>
          <a:p>
            <a:pPr algn="r" rtl="1" eaLnBrk="1" hangingPunct="1">
              <a:lnSpc>
                <a:spcPct val="150000"/>
              </a:lnSpc>
              <a:spcBef>
                <a:spcPct val="20000"/>
              </a:spcBef>
              <a:buSzPct val="95000"/>
              <a:defRPr/>
            </a:pPr>
            <a:endParaRPr lang="he-IL" altLang="he-IL" sz="1600" dirty="0">
              <a:solidFill>
                <a:prstClr val="black"/>
              </a:solidFill>
              <a:latin typeface="Constantia"/>
              <a:cs typeface="David" panose="020E0502060401010101" pitchFamily="34" charset="-79"/>
            </a:endParaRPr>
          </a:p>
          <a:p>
            <a:pPr algn="r" rtl="1" eaLnBrk="1" hangingPunct="1">
              <a:lnSpc>
                <a:spcPct val="150000"/>
              </a:lnSpc>
              <a:spcBef>
                <a:spcPct val="20000"/>
              </a:spcBef>
              <a:buSzPct val="95000"/>
              <a:defRPr/>
            </a:pPr>
            <a:endParaRPr lang="he-IL" altLang="he-IL" sz="1600" dirty="0">
              <a:solidFill>
                <a:prstClr val="black"/>
              </a:solidFill>
              <a:latin typeface="Constantia"/>
              <a:cs typeface="David" panose="020E0502060401010101" pitchFamily="34" charset="-79"/>
            </a:endParaRPr>
          </a:p>
        </p:txBody>
      </p:sp>
      <p:pic>
        <p:nvPicPr>
          <p:cNvPr id="9220" name="תמונה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2060575"/>
            <a:ext cx="1090612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2627784" y="-86618"/>
            <a:ext cx="460851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hangingPunct="1">
              <a:defRPr/>
            </a:pPr>
            <a:r>
              <a:rPr lang="he-IL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70C0">
                      <a:alpha val="6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מחלקת רכש</a:t>
            </a:r>
          </a:p>
        </p:txBody>
      </p:sp>
      <p:sp>
        <p:nvSpPr>
          <p:cNvPr id="10243" name="מלבן 4"/>
          <p:cNvSpPr>
            <a:spLocks noChangeArrowheads="1"/>
          </p:cNvSpPr>
          <p:nvPr/>
        </p:nvSpPr>
        <p:spPr bwMode="auto">
          <a:xfrm>
            <a:off x="1403350" y="1484313"/>
            <a:ext cx="7345363" cy="374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טיפול בנושאי רכש טובין לפי צרכי הארגון.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ביצוע הזמנות לספקים ובקרה על האספקה.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ביצוע מכרזים והתקשרויות בנושא טובין, הן לנושאים ספציפיים והן להסכמי מסגרת והתקשרות שנתית.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ריכוז נתונים לוועדת המכרזים ויישום החלטות.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ריכוז הטיפול בכל הקשור לייבוא מחו"ל.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latin typeface="Constantia" pitchFamily="18" charset="0"/>
                <a:cs typeface="David" pitchFamily="34" charset="-79"/>
              </a:rPr>
              <a:t>אישור וקליטת חשבוניות והעברה לתשלום.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endParaRPr lang="he-IL" altLang="he-IL">
              <a:solidFill>
                <a:srgbClr val="000000"/>
              </a:solidFill>
              <a:latin typeface="Constantia" pitchFamily="18" charset="0"/>
              <a:cs typeface="David" pitchFamily="34" charset="-79"/>
            </a:endParaRPr>
          </a:p>
        </p:txBody>
      </p:sp>
      <p:pic>
        <p:nvPicPr>
          <p:cNvPr id="10244" name="תמונה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1590675"/>
            <a:ext cx="1357312" cy="110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2627784" y="-86618"/>
            <a:ext cx="460851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hangingPunct="1">
              <a:defRPr/>
            </a:pPr>
            <a:r>
              <a:rPr lang="he-IL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70C0">
                      <a:alpha val="6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מחלקת רכב</a:t>
            </a:r>
          </a:p>
        </p:txBody>
      </p:sp>
      <p:sp>
        <p:nvSpPr>
          <p:cNvPr id="11267" name="מלבן 2"/>
          <p:cNvSpPr>
            <a:spLocks noChangeArrowheads="1"/>
          </p:cNvSpPr>
          <p:nvPr/>
        </p:nvSpPr>
        <p:spPr bwMode="auto">
          <a:xfrm>
            <a:off x="1476375" y="1052513"/>
            <a:ext cx="7343775" cy="563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יישום מדיניות הקק"ל בניהול צי רכב.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טיפול בכל הכרוך בליסינג תפעולי וליסינג אישי.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יישום החלטות ועדת הרכב.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קבלת ומסירת רכבים לפי תקנים והחלטות הנהלה.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אחריות לבטיחות בתעבורה, רישום ומעקב אחר נהגים, טיפול בדוחות חנייה ועבירות תנועה.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פעילות מול חב' ההשכרה ויבואני הרכב.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מתן מענה וטיפול למשתמשים, טיפול מול מוסכים וספקים.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פעילות מול חב' הדלק הן בדלקנים והן בכרטיסי דלק.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בקרת נתונים וכספים ומעקב אחר חשבוניות.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רכש ותחזוקת כבאיות, משאיות, רכבי שטח ונגררים.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עדכון מח' פרט על שימוש ברכבים.</a:t>
            </a:r>
          </a:p>
        </p:txBody>
      </p:sp>
      <p:pic>
        <p:nvPicPr>
          <p:cNvPr id="11268" name="תמונה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775" y="1412875"/>
            <a:ext cx="1981200" cy="79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2627784" y="-86618"/>
            <a:ext cx="4608512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hangingPunct="1">
              <a:defRPr/>
            </a:pPr>
            <a:r>
              <a:rPr lang="he-IL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70C0">
                      <a:alpha val="6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מחלקת ארכיון</a:t>
            </a:r>
          </a:p>
        </p:txBody>
      </p:sp>
      <p:sp>
        <p:nvSpPr>
          <p:cNvPr id="12291" name="מלבן 2"/>
          <p:cNvSpPr>
            <a:spLocks noChangeArrowheads="1"/>
          </p:cNvSpPr>
          <p:nvPr/>
        </p:nvSpPr>
        <p:spPr bwMode="auto">
          <a:xfrm>
            <a:off x="1349375" y="1484313"/>
            <a:ext cx="7164388" cy="380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מתן מענה וטיפול בנושא אחסון מידע וארכיון.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מיון, סיווג ותיוק ניירת לפי חלוקה לתיקים.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מיון וחלוקת מסמכים לגניזה או למשמרת בארכיון הציוני.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אחריות לגניזה, טיפול במגנזות, סיוע והנחייה במרחבים.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ריכוז חומר וכינוס ועדת ביעור וביצוע הביעור.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גורם מקצועי מנחה לשמירת המסמכים וגורם מקשר מול הארכיון הציוני.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endParaRPr lang="he-IL" altLang="he-IL">
              <a:solidFill>
                <a:srgbClr val="000000"/>
              </a:solidFill>
              <a:cs typeface="David" pitchFamily="34" charset="-79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endParaRPr lang="he-IL" altLang="he-IL">
              <a:solidFill>
                <a:srgbClr val="000000"/>
              </a:solidFill>
              <a:cs typeface="David" pitchFamily="34" charset="-79"/>
            </a:endParaRPr>
          </a:p>
        </p:txBody>
      </p:sp>
      <p:pic>
        <p:nvPicPr>
          <p:cNvPr id="12292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1412875"/>
            <a:ext cx="1163637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500"/>
                                        <p:tgtEl>
                                          <p:spTgt spid="12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לבן 6"/>
          <p:cNvSpPr/>
          <p:nvPr/>
        </p:nvSpPr>
        <p:spPr>
          <a:xfrm>
            <a:off x="1259632" y="-86618"/>
            <a:ext cx="6912768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 eaLnBrk="1" hangingPunct="1">
              <a:defRPr/>
            </a:pPr>
            <a:r>
              <a:rPr lang="he-IL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glow rad="101600">
                    <a:srgbClr val="0070C0">
                      <a:alpha val="60000"/>
                    </a:srgbClr>
                  </a:glow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לוגיסטיקה</a:t>
            </a:r>
          </a:p>
        </p:txBody>
      </p:sp>
      <p:sp>
        <p:nvSpPr>
          <p:cNvPr id="13315" name="מלבן 1"/>
          <p:cNvSpPr>
            <a:spLocks noChangeArrowheads="1"/>
          </p:cNvSpPr>
          <p:nvPr/>
        </p:nvSpPr>
        <p:spPr bwMode="auto">
          <a:xfrm>
            <a:off x="1258888" y="1341438"/>
            <a:ext cx="7092950" cy="405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73050" indent="-27305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algn="r" rtl="1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מתן מענה לכלל שירותי אחסון ולוגיסטיקה.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אחריות וטיפול במרכזי אחסון והפצה.                                                             קבלת ציוד אחסון וניפוק ומתן פתרונות לוגיסטיים.                                               אחריות מקצועית למחסנים אזוריים.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ניהול רישום ובקרה על רמות מלאי, חלוקת ציוד לעובדים וציוד מושאל.      וויסות מלאי ושמירה על מלאי חירום.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טיפול בספירות מלאי סוף שנה והתאמה מול הנה"ח.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SzPct val="95000"/>
              <a:buFont typeface="Wingdings" pitchFamily="2" charset="2"/>
              <a:buChar char="v"/>
            </a:pPr>
            <a:r>
              <a:rPr lang="he-IL" altLang="he-IL">
                <a:solidFill>
                  <a:srgbClr val="000000"/>
                </a:solidFill>
                <a:cs typeface="David" pitchFamily="34" charset="-79"/>
              </a:rPr>
              <a:t>אחריות וטיפול בכל נושא הסלולר ומתן מענה תמידי לבעיות שוטפות ולוגיסטיות. ניתוח בקרת עלויות והצעות לשדרוג.</a:t>
            </a:r>
          </a:p>
        </p:txBody>
      </p:sp>
      <p:pic>
        <p:nvPicPr>
          <p:cNvPr id="13316" name="תמונה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4213" y="1557338"/>
            <a:ext cx="1724025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זרימה">
  <a:themeElements>
    <a:clrScheme name="זרימה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זרימה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זרימה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זרימה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זרימה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7327</TotalTime>
  <Words>727</Words>
  <Application>Microsoft Office PowerPoint</Application>
  <PresentationFormat>On-screen Show (4:3)</PresentationFormat>
  <Paragraphs>118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Constantia</vt:lpstr>
      <vt:lpstr>David</vt:lpstr>
      <vt:lpstr>Wingdings 2</vt:lpstr>
      <vt:lpstr>Wingdings</vt:lpstr>
      <vt:lpstr>זרימה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kkl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אחזקה</dc:title>
  <dc:creator>Administrator</dc:creator>
  <cp:lastModifiedBy>Lihi Laszlo</cp:lastModifiedBy>
  <cp:revision>151</cp:revision>
  <cp:lastPrinted>2015-01-25T11:24:08Z</cp:lastPrinted>
  <dcterms:created xsi:type="dcterms:W3CDTF">2005-10-31T08:06:43Z</dcterms:created>
  <dcterms:modified xsi:type="dcterms:W3CDTF">2015-01-26T19:11:49Z</dcterms:modified>
</cp:coreProperties>
</file>